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4" r:id="rId3"/>
    <p:sldId id="311" r:id="rId4"/>
    <p:sldId id="313" r:id="rId5"/>
    <p:sldId id="314" r:id="rId6"/>
    <p:sldId id="312" r:id="rId7"/>
    <p:sldId id="315" r:id="rId8"/>
    <p:sldId id="262" r:id="rId9"/>
    <p:sldId id="316" r:id="rId10"/>
    <p:sldId id="317" r:id="rId11"/>
    <p:sldId id="318" r:id="rId12"/>
    <p:sldId id="290" r:id="rId13"/>
    <p:sldId id="292" r:id="rId14"/>
    <p:sldId id="307" r:id="rId15"/>
    <p:sldId id="286" r:id="rId16"/>
    <p:sldId id="299" r:id="rId17"/>
    <p:sldId id="300" r:id="rId18"/>
    <p:sldId id="287" r:id="rId19"/>
    <p:sldId id="303" r:id="rId20"/>
    <p:sldId id="306" r:id="rId21"/>
    <p:sldId id="319" r:id="rId22"/>
    <p:sldId id="309" r:id="rId23"/>
    <p:sldId id="263" r:id="rId24"/>
    <p:sldId id="310" r:id="rId25"/>
    <p:sldId id="297" r:id="rId26"/>
    <p:sldId id="282" r:id="rId27"/>
    <p:sldId id="298" r:id="rId28"/>
  </p:sldIdLst>
  <p:sldSz cx="12192000" cy="6858000"/>
  <p:notesSz cx="6881813" cy="92964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3B3BA5-5D7B-4C0C-AB27-CB3D6294E981}">
          <p14:sldIdLst>
            <p14:sldId id="260"/>
            <p14:sldId id="274"/>
            <p14:sldId id="311"/>
            <p14:sldId id="313"/>
            <p14:sldId id="314"/>
            <p14:sldId id="312"/>
            <p14:sldId id="315"/>
          </p14:sldIdLst>
        </p14:section>
        <p14:section name="Трудово законодателство" id="{DB4ABA4C-B6C4-4403-9F4D-7EE8AA5177B3}">
          <p14:sldIdLst>
            <p14:sldId id="262"/>
            <p14:sldId id="316"/>
            <p14:sldId id="317"/>
            <p14:sldId id="318"/>
            <p14:sldId id="290"/>
            <p14:sldId id="292"/>
            <p14:sldId id="307"/>
            <p14:sldId id="286"/>
            <p14:sldId id="299"/>
            <p14:sldId id="300"/>
            <p14:sldId id="287"/>
            <p14:sldId id="303"/>
            <p14:sldId id="306"/>
            <p14:sldId id="319"/>
            <p14:sldId id="309"/>
            <p14:sldId id="263"/>
            <p14:sldId id="310"/>
            <p14:sldId id="297"/>
            <p14:sldId id="282"/>
            <p14:sldId id="298"/>
          </p14:sldIdLst>
        </p14:section>
        <p14:section name="Untitled Section" id="{061AC880-7A6F-4864-B3A7-B03D3345BE9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8.240.130\Company%20Files\2011_restored\ICN\Management%20Systems\6%20sistemi%20i%20dr%202017\Project%20BG_RO\Activity%204\Deinost%203\&#1043;&#1088;&#1072;&#1092;&#1080;&#1082;&#1080;%20&#1092;&#1083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5964827083839"/>
          <c:y val="1.9946668900430009E-2"/>
          <c:w val="0.43373720906032126"/>
          <c:h val="0.980053331099570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25-452B-86CC-AD6149AECFF9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25-452B-86CC-AD6149AECFF9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25-452B-86CC-AD6149AECFF9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25-452B-86CC-AD6149AECFF9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'[Графики фл.xls]Sheet9'!$A$1:$A$4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Да, бих приел временна/сезонна заетост</c:v>
                </c:pt>
                <c:pt idx="3">
                  <c:v>Не мога да преценя</c:v>
                </c:pt>
              </c:strCache>
            </c:strRef>
          </c:cat>
          <c:val>
            <c:numRef>
              <c:f>'[Графики фл.xls]Sheet9'!$B$1:$B$4</c:f>
              <c:numCache>
                <c:formatCode>General</c:formatCode>
                <c:ptCount val="4"/>
                <c:pt idx="0">
                  <c:v>52</c:v>
                </c:pt>
                <c:pt idx="1">
                  <c:v>22</c:v>
                </c:pt>
                <c:pt idx="2">
                  <c:v>15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25-452B-86CC-AD6149AEC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6864534554326085"/>
          <c:y val="6.4062794037537757E-2"/>
          <c:w val="0.43135465445673921"/>
          <c:h val="0.88445302827712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rebuchet MS" pitchFamily="34" charset="0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8A7D-DE7E-4198-80C9-5C0449E5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7191-B541-4FD5-80BF-6EBBFDDFA521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C3EE9-D8FE-4FA9-A20C-4C741212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4B2E3-1352-43BF-BE95-47ECDFA0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72A2D-7021-4E29-9F38-E499E133CAE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812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86A03-0555-4EEA-9DFD-84052C21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8AD97-D096-43D5-AE8D-2362FAE95CD8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8B1B-B3FE-4E54-BB8B-9950998B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2515F-7EDD-4AF6-88F5-0B64A318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F8C40-EA7E-4347-BEB0-7025AE4379D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945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7D5D8-B3B5-4FFE-A648-06996A5F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598B-DBE1-4D0F-BCC5-6B3B2B4AC214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04153-9ED2-467B-BBA2-83E5281A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23D74-C0FA-47D3-9A33-412B2673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3EA-CD4A-4F5E-A4D1-8543FB947E6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8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189C-34F9-4913-9E46-6B802033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B7AC-28A4-4740-8693-83FDC58097E5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86E4-5164-4395-8BD1-BE35093E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44302-FC17-4407-B320-16B3DC8E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6292F-C4C6-427D-926A-B2F55529B0E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65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4A1DF-163B-4913-9C44-B411752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1369-316C-4907-8678-31403712A688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4FD0E-9C3C-4189-8311-13E9B8FC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74743-9519-4348-8DF2-4A6104DF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6BF4D-6C0D-43A6-9D6C-46600C170D4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885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94B8C0-9F9D-4BFC-BE96-FF50C101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91EB-4291-4A6D-90D7-89396F3A12D8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4FE527-AA52-43B5-849D-EE8C7BA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7915C-02B5-4BB4-90B9-369DF80C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C3AC8-6402-4E39-B046-8119D1DF84D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833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53C2BB-BCF6-40F5-ACD8-2096C450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C1AD-90A6-4526-BABF-E0DA97FC7B10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971176-BCD4-4C2D-A414-1EB992C1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FF1155-4AE4-44E3-8BF1-550F0A9B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E3DE-A084-4834-97D0-4B5820C5997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879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F2DEE2-8C51-4867-A26E-4F7E24EA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B23B-B551-4175-80F3-C254E3AE7518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ABDC46-37C0-42F9-B488-424360FF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46A18-BB2C-4D47-80D1-34D9BDFC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D3432-7914-414F-BA2A-EB7753FAA10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423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EE4DFF-BAE8-4D2E-AAC7-4F4C399F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C080-8F8B-48C5-AEA9-251B5595AC5F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54D064-979D-4ADF-9296-2EFD87F2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89E82F-5EB0-4C7A-B918-75D31AC1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0F01F-B034-460F-B1E1-44B1CACDFFD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255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AD3C0-FA17-4804-94C3-6F6553B7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6BBC-3F6A-4768-B568-1BF973E20D5C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356486-CC5F-403A-8AFE-1B1CE26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EBEEB-F307-4169-B870-1B94792C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A786-4D60-4818-998F-A51CF3EDF1C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948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73108E-307C-483D-9758-91507895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91DA-DA3C-44C5-8806-1865E5ACCFAF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254547-228D-4B57-A713-A2296658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FF301F-7F2C-441B-BC1E-51540AE6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9A2EC-828E-479F-B23C-45CC612EF53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783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9BD777-1FC3-4AFB-AEDA-5044C05BD5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E42D65-2922-4960-B01E-03E77BD3F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C931-DC4E-4BA6-90D1-6DEE4751D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DE98F8-9239-4F2E-9386-9959FB225063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4B44C-7C77-44F7-B393-0DED40EA6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A75A3-4FE9-4AD2-A0B6-34A144C8C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E7F0C9-655D-48A1-8E46-E399A8B6713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256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ss.cedefop.europa.eu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5.jpg"/><Relationship Id="rId4" Type="http://schemas.openxmlformats.org/officeDocument/2006/relationships/image" Target="../media/image3.jpg"/><Relationship Id="rId9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g"/><Relationship Id="rId7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.jpg"/><Relationship Id="rId4" Type="http://schemas.openxmlformats.org/officeDocument/2006/relationships/image" Target="../media/image3.jpg"/><Relationship Id="rId9" Type="http://schemas.openxmlformats.org/officeDocument/2006/relationships/image" Target="../media/image4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2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5.jp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706819" y="6208253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A24D2546-48CF-4628-AC9F-9DD9A813EC4C}"/>
              </a:ext>
            </a:extLst>
          </p:cNvPr>
          <p:cNvGrpSpPr/>
          <p:nvPr/>
        </p:nvGrpSpPr>
        <p:grpSpPr>
          <a:xfrm>
            <a:off x="7400786" y="196002"/>
            <a:ext cx="1607102" cy="874317"/>
            <a:chOff x="7647628" y="184590"/>
            <a:chExt cx="1607102" cy="874317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07305D8-D927-42D0-81FE-8CEE3A43C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333A6F5E-7DB6-493B-A3B9-992EA42D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3" y="185310"/>
            <a:ext cx="2083487" cy="956602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5A8349A-ECB4-43CA-99DF-FC22CDA208CA}"/>
              </a:ext>
            </a:extLst>
          </p:cNvPr>
          <p:cNvSpPr txBox="1"/>
          <p:nvPr/>
        </p:nvSpPr>
        <p:spPr>
          <a:xfrm>
            <a:off x="1045881" y="2151588"/>
            <a:ext cx="10045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latin typeface="Trebuchet MS" panose="020B0603020202020204" pitchFamily="34" charset="0"/>
              </a:rPr>
              <a:t>Проект „</a:t>
            </a:r>
            <a:r>
              <a:rPr lang="en-GB" sz="2400" b="1" dirty="0">
                <a:latin typeface="Trebuchet MS" panose="020B0603020202020204" pitchFamily="34" charset="0"/>
              </a:rPr>
              <a:t>BG RO MOBILITY</a:t>
            </a:r>
            <a:r>
              <a:rPr lang="bg-BG" sz="2400" b="1" dirty="0">
                <a:latin typeface="Trebuchet MS" panose="020B0603020202020204" pitchFamily="34" charset="0"/>
              </a:rPr>
              <a:t>“</a:t>
            </a:r>
          </a:p>
          <a:p>
            <a:pPr algn="ctr"/>
            <a:r>
              <a:rPr lang="bg-BG" sz="2400" dirty="0">
                <a:latin typeface="Trebuchet MS" panose="020B0603020202020204" pitchFamily="34" charset="0"/>
              </a:rPr>
              <a:t>№ 16.4.2.113 / </a:t>
            </a:r>
            <a:r>
              <a:rPr lang="en-US" sz="2400" dirty="0">
                <a:latin typeface="Trebuchet MS" panose="020B0603020202020204" pitchFamily="34" charset="0"/>
              </a:rPr>
              <a:t>E-MS </a:t>
            </a:r>
            <a:r>
              <a:rPr lang="bg-BG" sz="2400" dirty="0">
                <a:latin typeface="Trebuchet MS" panose="020B0603020202020204" pitchFamily="34" charset="0"/>
              </a:rPr>
              <a:t>КОД: </a:t>
            </a:r>
            <a:r>
              <a:rPr lang="en-GB" sz="2400" dirty="0">
                <a:latin typeface="Trebuchet MS" panose="020B0603020202020204" pitchFamily="34" charset="0"/>
              </a:rPr>
              <a:t>RO BG 155</a:t>
            </a:r>
          </a:p>
          <a:p>
            <a:pPr algn="ctr"/>
            <a:endParaRPr lang="en-GB" sz="2400" dirty="0">
              <a:latin typeface="Trebuchet MS" panose="020B0603020202020204" pitchFamily="34" charset="0"/>
            </a:endParaRPr>
          </a:p>
          <a:p>
            <a:pPr algn="ctr"/>
            <a:r>
              <a:rPr lang="bg-BG" sz="2400" dirty="0">
                <a:latin typeface="Trebuchet MS" panose="020B0603020202020204" pitchFamily="34" charset="0"/>
              </a:rPr>
              <a:t>Програма „Интеррег </a:t>
            </a:r>
            <a:r>
              <a:rPr lang="en-GB" sz="2400" dirty="0">
                <a:latin typeface="Trebuchet MS" panose="020B0603020202020204" pitchFamily="34" charset="0"/>
              </a:rPr>
              <a:t>V-A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bg-BG" sz="2400" dirty="0">
                <a:latin typeface="Trebuchet MS" panose="020B0603020202020204" pitchFamily="34" charset="0"/>
              </a:rPr>
              <a:t>Румъния – България, съфинансиран от Европейския съюз, чрез Европейски фонд за регионално развитие</a:t>
            </a:r>
          </a:p>
          <a:p>
            <a:pPr algn="ctr"/>
            <a:endParaRPr lang="bg-BG" sz="2400" dirty="0">
              <a:latin typeface="Trebuchet MS" panose="020B0603020202020204" pitchFamily="34" charset="0"/>
            </a:endParaRPr>
          </a:p>
          <a:p>
            <a:pPr algn="ctr"/>
            <a:r>
              <a:rPr lang="bg-BG" sz="2400" dirty="0">
                <a:latin typeface="Trebuchet MS" panose="020B0603020202020204" pitchFamily="34" charset="0"/>
              </a:rPr>
              <a:t>Възложител: СНЦ Европейски център в подкрепа на бизнеса, </a:t>
            </a:r>
          </a:p>
          <a:p>
            <a:pPr algn="ctr"/>
            <a:r>
              <a:rPr lang="bg-BG" sz="2400" dirty="0">
                <a:latin typeface="Trebuchet MS" panose="020B0603020202020204" pitchFamily="34" charset="0"/>
              </a:rPr>
              <a:t>водещ бенефициент по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022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51E1F1E5-5F83-4093-AB7C-7E489C0B3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3F929230-A27F-47B0-93AA-DAE97A060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542E4120-6EF5-47EA-B9B4-0BD8874E09F7}"/>
              </a:ext>
            </a:extLst>
          </p:cNvPr>
          <p:cNvGrpSpPr/>
          <p:nvPr/>
        </p:nvGrpSpPr>
        <p:grpSpPr>
          <a:xfrm>
            <a:off x="7400786" y="196002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EBEF47A-B027-48C2-8208-0D3C502BE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86DDE74-1C92-4DE4-9F8C-A8F564BB2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A7777A58-9C89-4E00-A812-6932123D9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3" y="185310"/>
            <a:ext cx="2083487" cy="956602"/>
          </a:xfrm>
          <a:prstGeom prst="rect">
            <a:avLst/>
          </a:prstGeom>
        </p:spPr>
      </p:pic>
      <p:sp>
        <p:nvSpPr>
          <p:cNvPr id="8" name="Заглавие 7">
            <a:extLst>
              <a:ext uri="{FF2B5EF4-FFF2-40B4-BE49-F238E27FC236}">
                <a16:creationId xmlns:a16="http://schemas.microsoft.com/office/drawing/2014/main" id="{A8C3686F-9216-4D8F-9B93-1142FFB6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2846"/>
            <a:ext cx="10972800" cy="718756"/>
          </a:xfrm>
        </p:spPr>
        <p:txBody>
          <a:bodyPr/>
          <a:lstStyle/>
          <a:p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Трудовият договор </a:t>
            </a:r>
            <a:b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финализиране на процесът по наемане на работа</a:t>
            </a:r>
          </a:p>
        </p:txBody>
      </p:sp>
      <p:sp>
        <p:nvSpPr>
          <p:cNvPr id="9" name="Контейнер за съдържание 8">
            <a:extLst>
              <a:ext uri="{FF2B5EF4-FFF2-40B4-BE49-F238E27FC236}">
                <a16:creationId xmlns:a16="http://schemas.microsoft.com/office/drawing/2014/main" id="{63CDE2E6-7A0C-4A3D-9858-92A9B40E5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22536"/>
            <a:ext cx="11391900" cy="3503628"/>
          </a:xfrm>
        </p:spPr>
        <p:txBody>
          <a:bodyPr/>
          <a:lstStyle/>
          <a:p>
            <a:r>
              <a:rPr lang="bg-BG" sz="2400" dirty="0">
                <a:latin typeface="Trebuchet MS" panose="020B0603020202020204" pitchFamily="34" charset="0"/>
              </a:rPr>
              <a:t>Автобиография – </a:t>
            </a:r>
            <a:r>
              <a:rPr lang="en-GB" sz="2400" dirty="0" err="1">
                <a:latin typeface="Trebuchet MS" panose="020B0603020202020204" pitchFamily="34" charset="0"/>
              </a:rPr>
              <a:t>Europass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(</a:t>
            </a:r>
            <a:r>
              <a:rPr lang="en-US" sz="2400" dirty="0">
                <a:latin typeface="Trebuchet MS" panose="020B0603020202020204" pitchFamily="34" charset="0"/>
                <a:hlinkClick r:id="rId6"/>
              </a:rPr>
              <a:t>https://europass.cedefop.europa.eu</a:t>
            </a:r>
            <a:r>
              <a:rPr lang="en-US" sz="2400" dirty="0">
                <a:latin typeface="Trebuchet MS" panose="020B0603020202020204" pitchFamily="34" charset="0"/>
              </a:rPr>
              <a:t>);</a:t>
            </a:r>
            <a:endParaRPr lang="bg-BG" sz="2400" dirty="0">
              <a:latin typeface="Trebuchet MS" panose="020B0603020202020204" pitchFamily="34" charset="0"/>
            </a:endParaRPr>
          </a:p>
          <a:p>
            <a:r>
              <a:rPr lang="bg-BG" sz="2400" dirty="0">
                <a:latin typeface="Trebuchet MS" panose="020B0603020202020204" pitchFamily="34" charset="0"/>
              </a:rPr>
              <a:t>Лична карта;</a:t>
            </a:r>
          </a:p>
          <a:p>
            <a:r>
              <a:rPr lang="ru-RU" sz="2400" u="sng" dirty="0">
                <a:latin typeface="Trebuchet MS" panose="020B0603020202020204" pitchFamily="34" charset="0"/>
              </a:rPr>
              <a:t>Медицинско свидетелство за пригодност за работа от </a:t>
            </a:r>
            <a:r>
              <a:rPr lang="ru-RU" sz="2400" u="sng" dirty="0" err="1">
                <a:latin typeface="Trebuchet MS" panose="020B0603020202020204" pitchFamily="34" charset="0"/>
              </a:rPr>
              <a:t>лекар</a:t>
            </a:r>
            <a:r>
              <a:rPr lang="ru-RU" sz="2400" u="sng" dirty="0">
                <a:latin typeface="Trebuchet MS" panose="020B0603020202020204" pitchFamily="34" charset="0"/>
              </a:rPr>
              <a:t>;</a:t>
            </a:r>
          </a:p>
          <a:p>
            <a:r>
              <a:rPr lang="bg-BG" sz="2400" dirty="0">
                <a:latin typeface="Trebuchet MS" panose="020B0603020202020204" pitchFamily="34" charset="0"/>
              </a:rPr>
              <a:t>Документи, доказващи образование и квалификация, с лицензиран превод на румънски;</a:t>
            </a:r>
            <a:endParaRPr lang="en-US" sz="2400" dirty="0">
              <a:latin typeface="Trebuchet MS" panose="020B0603020202020204" pitchFamily="34" charset="0"/>
            </a:endParaRPr>
          </a:p>
          <a:p>
            <a:r>
              <a:rPr lang="bg-BG" sz="2400" dirty="0">
                <a:latin typeface="Trebuchet MS" panose="020B0603020202020204" pitchFamily="34" charset="0"/>
              </a:rPr>
              <a:t>Документи, доказващи опит – при поискване;</a:t>
            </a:r>
          </a:p>
          <a:p>
            <a:r>
              <a:rPr lang="bg-BG" sz="2800" dirty="0">
                <a:latin typeface="Trebuchet MS" panose="020B0603020202020204" pitchFamily="34" charset="0"/>
              </a:rPr>
              <a:t>Документ за гражданско състояние.</a:t>
            </a:r>
          </a:p>
          <a:p>
            <a:endParaRPr lang="bg-BG" sz="2800" dirty="0"/>
          </a:p>
        </p:txBody>
      </p:sp>
      <p:pic>
        <p:nvPicPr>
          <p:cNvPr id="10" name="Графика 9" descr="Ръкостискане">
            <a:extLst>
              <a:ext uri="{FF2B5EF4-FFF2-40B4-BE49-F238E27FC236}">
                <a16:creationId xmlns:a16="http://schemas.microsoft.com/office/drawing/2014/main" id="{39F09E46-63FA-4483-A767-32A60B8E3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0504" y="5516623"/>
            <a:ext cx="1319446" cy="13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4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19B7B69-E091-4869-8673-0D5BD0976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1890654"/>
            <a:ext cx="10889115" cy="3757864"/>
          </a:xfrm>
        </p:spPr>
        <p:txBody>
          <a:bodyPr/>
          <a:lstStyle/>
          <a:p>
            <a:pPr marL="0" indent="0">
              <a:buNone/>
            </a:pPr>
            <a:r>
              <a:rPr lang="bg-BG" b="1" dirty="0">
                <a:latin typeface="Trebuchet MS" panose="020B0603020202020204" pitchFamily="34" charset="0"/>
              </a:rPr>
              <a:t>Какво ви гарантира трудовия договор:</a:t>
            </a:r>
          </a:p>
          <a:p>
            <a:pPr lvl="1"/>
            <a:r>
              <a:rPr lang="bg-BG" dirty="0">
                <a:latin typeface="Trebuchet MS" panose="020B0603020202020204" pitchFamily="34" charset="0"/>
              </a:rPr>
              <a:t>Постоянна или временна заетост </a:t>
            </a:r>
            <a:r>
              <a:rPr lang="en-US" dirty="0">
                <a:latin typeface="Trebuchet MS" panose="020B0603020202020204" pitchFamily="34" charset="0"/>
              </a:rPr>
              <a:t>(</a:t>
            </a:r>
            <a:r>
              <a:rPr lang="bg-BG" dirty="0">
                <a:latin typeface="Trebuchet MS" panose="020B0603020202020204" pitchFamily="34" charset="0"/>
              </a:rPr>
              <a:t>до 36 месеца</a:t>
            </a:r>
            <a:r>
              <a:rPr lang="en-US" dirty="0">
                <a:latin typeface="Trebuchet MS" panose="020B0603020202020204" pitchFamily="34" charset="0"/>
              </a:rPr>
              <a:t>)</a:t>
            </a:r>
            <a:r>
              <a:rPr lang="bg-BG" dirty="0">
                <a:latin typeface="Trebuchet MS" panose="020B0603020202020204" pitchFamily="34" charset="0"/>
              </a:rPr>
              <a:t>;</a:t>
            </a:r>
          </a:p>
          <a:p>
            <a:pPr lvl="1"/>
            <a:r>
              <a:rPr lang="bg-BG" dirty="0">
                <a:latin typeface="Trebuchet MS" panose="020B0603020202020204" pitchFamily="34" charset="0"/>
              </a:rPr>
              <a:t>На пълно или непълно работно време;</a:t>
            </a:r>
          </a:p>
          <a:p>
            <a:pPr lvl="1"/>
            <a:r>
              <a:rPr lang="bg-BG" dirty="0">
                <a:latin typeface="Trebuchet MS" panose="020B0603020202020204" pitchFamily="34" charset="0"/>
              </a:rPr>
              <a:t>Регламентирани почивни дни ежеседмично;</a:t>
            </a:r>
          </a:p>
          <a:p>
            <a:pPr lvl="1"/>
            <a:r>
              <a:rPr lang="bg-BG" dirty="0">
                <a:latin typeface="Trebuchet MS" panose="020B0603020202020204" pitchFamily="34" charset="0"/>
              </a:rPr>
              <a:t>20 дни платен годишен отпуск </a:t>
            </a:r>
            <a:r>
              <a:rPr lang="en-GB" dirty="0">
                <a:latin typeface="Trebuchet MS" panose="020B0603020202020204" pitchFamily="34" charset="0"/>
              </a:rPr>
              <a:t>(</a:t>
            </a:r>
            <a:r>
              <a:rPr lang="bg-BG" dirty="0">
                <a:latin typeface="Trebuchet MS" panose="020B0603020202020204" pitchFamily="34" charset="0"/>
              </a:rPr>
              <a:t>при пълно работно време</a:t>
            </a:r>
            <a:r>
              <a:rPr lang="en-GB" dirty="0">
                <a:latin typeface="Trebuchet MS" panose="020B0603020202020204" pitchFamily="34" charset="0"/>
              </a:rPr>
              <a:t>)</a:t>
            </a:r>
            <a:r>
              <a:rPr lang="bg-BG" dirty="0">
                <a:latin typeface="Trebuchet MS" panose="020B0603020202020204" pitchFamily="34" charset="0"/>
              </a:rPr>
              <a:t>;</a:t>
            </a:r>
          </a:p>
          <a:p>
            <a:pPr lvl="1"/>
            <a:r>
              <a:rPr lang="bg-BG" dirty="0">
                <a:latin typeface="Trebuchet MS" panose="020B0603020202020204" pitchFamily="34" charset="0"/>
              </a:rPr>
              <a:t>срок за изпитване до 90 дни за служители и до 120 дни за ръководни кадри.</a:t>
            </a:r>
          </a:p>
          <a:p>
            <a:endParaRPr lang="bg-BG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B986829-6358-4FB2-9B7B-BC1A094D2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37D2E008-5D32-48B0-B168-5197F6CDF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29F3CD3C-5FAC-4029-AB94-95CB390840DB}"/>
              </a:ext>
            </a:extLst>
          </p:cNvPr>
          <p:cNvGrpSpPr/>
          <p:nvPr/>
        </p:nvGrpSpPr>
        <p:grpSpPr>
          <a:xfrm>
            <a:off x="7400786" y="196002"/>
            <a:ext cx="1607102" cy="874317"/>
            <a:chOff x="7647628" y="184590"/>
            <a:chExt cx="1607102" cy="87431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53EF380-93DF-4DFB-ABFF-04ECCD13B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50A31CFC-1C4D-458E-804B-09A116CE0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14">
            <a:extLst>
              <a:ext uri="{FF2B5EF4-FFF2-40B4-BE49-F238E27FC236}">
                <a16:creationId xmlns:a16="http://schemas.microsoft.com/office/drawing/2014/main" id="{BE867CCE-57BE-4A9C-A4B6-42987FEF1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3" y="185310"/>
            <a:ext cx="2083487" cy="95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A5545C-A62A-487B-A638-65417FDE87F1}"/>
              </a:ext>
            </a:extLst>
          </p:cNvPr>
          <p:cNvSpPr txBox="1"/>
          <p:nvPr/>
        </p:nvSpPr>
        <p:spPr>
          <a:xfrm>
            <a:off x="503814" y="1393656"/>
            <a:ext cx="1112928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Регистрация на трудовите договори</a:t>
            </a:r>
          </a:p>
          <a:p>
            <a:endParaRPr lang="ru-RU" sz="2000" dirty="0">
              <a:latin typeface="Trebuchet MS" panose="020B0603020202020204" pitchFamily="34" charset="0"/>
            </a:endParaRPr>
          </a:p>
          <a:p>
            <a:pPr algn="just"/>
            <a:r>
              <a:rPr lang="bg-BG" sz="2000" dirty="0">
                <a:latin typeface="Trebuchet MS" panose="020B0603020202020204" pitchFamily="34" charset="0"/>
              </a:rPr>
              <a:t>Трудовите договори се регистрират електронно в общия регистър на служителите /</a:t>
            </a:r>
            <a:r>
              <a:rPr lang="ro-RO" sz="2000" dirty="0">
                <a:latin typeface="Trebuchet MS" panose="020B0603020202020204" pitchFamily="34" charset="0"/>
              </a:rPr>
              <a:t>REVISAL</a:t>
            </a:r>
            <a:r>
              <a:rPr lang="bg-BG" sz="2000" dirty="0">
                <a:latin typeface="Trebuchet MS" panose="020B0603020202020204" pitchFamily="34" charset="0"/>
              </a:rPr>
              <a:t>/, съгласно действащите законови разпоредби.</a:t>
            </a:r>
          </a:p>
          <a:p>
            <a:pPr algn="just"/>
            <a:endParaRPr lang="bg-BG" sz="2000" b="1" dirty="0">
              <a:latin typeface="Trebuchet MS" panose="020B0603020202020204" pitchFamily="34" charset="0"/>
            </a:endParaRPr>
          </a:p>
          <a:p>
            <a:pPr algn="just"/>
            <a:r>
              <a:rPr lang="bg-BG" sz="2000" dirty="0">
                <a:latin typeface="Trebuchet MS" panose="020B0603020202020204" pitchFamily="34" charset="0"/>
              </a:rPr>
              <a:t>Регистрацията съдържа: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bg-BG" sz="2000" dirty="0">
                <a:latin typeface="Trebuchet MS" panose="020B0603020202020204" pitchFamily="34" charset="0"/>
              </a:rPr>
              <a:t>идентификация на служителите;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bg-BG" sz="2000" dirty="0">
                <a:latin typeface="Trebuchet MS" panose="020B0603020202020204" pitchFamily="34" charset="0"/>
              </a:rPr>
              <a:t>дата на назначението;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bg-BG" sz="2000" dirty="0">
                <a:latin typeface="Trebuchet MS" panose="020B0603020202020204" pitchFamily="34" charset="0"/>
              </a:rPr>
              <a:t>позиция/работа;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bg-BG" sz="2000" dirty="0">
                <a:latin typeface="Trebuchet MS" panose="020B0603020202020204" pitchFamily="34" charset="0"/>
              </a:rPr>
              <a:t>вид договор;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bg-BG" sz="2000" dirty="0">
                <a:latin typeface="Trebuchet MS" panose="020B0603020202020204" pitchFamily="34" charset="0"/>
              </a:rPr>
              <a:t>работно време;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bg-BG" sz="2000" dirty="0">
                <a:latin typeface="Trebuchet MS" panose="020B0603020202020204" pitchFamily="34" charset="0"/>
              </a:rPr>
              <a:t>заплатите, постоянните премии и размера им;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bg-BG" sz="2000" dirty="0">
                <a:latin typeface="Trebuchet MS" panose="020B0603020202020204" pitchFamily="34" charset="0"/>
              </a:rPr>
              <a:t>срока и причините за прекратяване на индивидуалния трудов договор, с изключение на медицинския отпуск с болничен лист;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bg-BG" sz="2000" dirty="0">
                <a:latin typeface="Trebuchet MS" panose="020B0603020202020204" pitchFamily="34" charset="0"/>
              </a:rPr>
              <a:t>датата на прекратяване на трудовия договор.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pic>
        <p:nvPicPr>
          <p:cNvPr id="4" name="Графика 3" descr="Списък за отмятане">
            <a:extLst>
              <a:ext uri="{FF2B5EF4-FFF2-40B4-BE49-F238E27FC236}">
                <a16:creationId xmlns:a16="http://schemas.microsoft.com/office/drawing/2014/main" id="{73F56AD4-FCBF-4897-B1C0-17F931DA2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1697" y="56282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5E9827AF-1C3D-45F3-AE0B-E57151CCFFEF}"/>
              </a:ext>
            </a:extLst>
          </p:cNvPr>
          <p:cNvSpPr txBox="1"/>
          <p:nvPr/>
        </p:nvSpPr>
        <p:spPr>
          <a:xfrm>
            <a:off x="822241" y="1879242"/>
            <a:ext cx="105475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Видове трудови договори, съгласно формите на заетост:</a:t>
            </a:r>
          </a:p>
          <a:p>
            <a:endParaRPr lang="bg-BG" dirty="0">
              <a:latin typeface="Trebuchet MS" panose="020B0603020202020204" pitchFamily="34" charset="0"/>
            </a:endParaRPr>
          </a:p>
          <a:p>
            <a:pPr marL="342900" indent="-342900">
              <a:buAutoNum type="arabicPeriod"/>
            </a:pPr>
            <a:r>
              <a:rPr lang="bg-BG" sz="2400" dirty="0">
                <a:latin typeface="Trebuchet MS" panose="020B0603020202020204" pitchFamily="34" charset="0"/>
              </a:rPr>
              <a:t>Индивидуален трудов договор за определен срок;</a:t>
            </a:r>
          </a:p>
          <a:p>
            <a:pPr marL="342900" indent="-342900">
              <a:buAutoNum type="arabicPeriod"/>
            </a:pPr>
            <a:r>
              <a:rPr lang="bg-BG" sz="2400" dirty="0">
                <a:latin typeface="Trebuchet MS" panose="020B0603020202020204" pitchFamily="34" charset="0"/>
              </a:rPr>
              <a:t>Временна заетост</a:t>
            </a:r>
          </a:p>
          <a:p>
            <a:pPr marL="342900" indent="-342900">
              <a:buAutoNum type="arabicPeriod"/>
            </a:pPr>
            <a:r>
              <a:rPr lang="bg-BG" sz="2400" dirty="0">
                <a:latin typeface="Trebuchet MS" panose="020B0603020202020204" pitchFamily="34" charset="0"/>
              </a:rPr>
              <a:t>Частична заетост</a:t>
            </a:r>
          </a:p>
          <a:p>
            <a:pPr marL="342900" indent="-342900">
              <a:buAutoNum type="arabicPeriod"/>
            </a:pPr>
            <a:r>
              <a:rPr lang="bg-BG" sz="2400" dirty="0">
                <a:latin typeface="Trebuchet MS" panose="020B0603020202020204" pitchFamily="34" charset="0"/>
              </a:rPr>
              <a:t>Механизми за гъвкаво работно време /работещи у дома/</a:t>
            </a:r>
          </a:p>
          <a:p>
            <a:pPr marL="342900" indent="-342900">
              <a:buAutoNum type="arabicPeriod"/>
            </a:pPr>
            <a:r>
              <a:rPr lang="bg-BG" sz="2400" dirty="0">
                <a:latin typeface="Trebuchet MS" panose="020B0603020202020204" pitchFamily="34" charset="0"/>
              </a:rPr>
              <a:t>Споразумения за стажове на работното място</a:t>
            </a:r>
          </a:p>
          <a:p>
            <a:pPr marL="342900" indent="-342900">
              <a:buAutoNum type="arabicPeriod"/>
            </a:pPr>
            <a:endParaRPr lang="bg-BG" sz="2400" dirty="0">
              <a:latin typeface="Trebuchet MS" panose="020B0603020202020204" pitchFamily="34" charset="0"/>
            </a:endParaRPr>
          </a:p>
          <a:p>
            <a:pPr algn="ctr"/>
            <a:r>
              <a:rPr lang="bg-BG" sz="2400" dirty="0">
                <a:latin typeface="Trebuchet MS" panose="020B0603020202020204" pitchFamily="34" charset="0"/>
              </a:rPr>
              <a:t>За всички индивидуални трудови договори важат разпоредбите на Кодекса на труда.</a:t>
            </a:r>
            <a:endParaRPr lang="ru-RU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346A601C-ED0D-4572-A341-FEB1B3A9E975}"/>
              </a:ext>
            </a:extLst>
          </p:cNvPr>
          <p:cNvSpPr txBox="1"/>
          <p:nvPr/>
        </p:nvSpPr>
        <p:spPr>
          <a:xfrm>
            <a:off x="355235" y="1347677"/>
            <a:ext cx="115319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b="1" u="sng" dirty="0">
                <a:latin typeface="Trebuchet MS" panose="020B0603020202020204" pitchFamily="34" charset="0"/>
              </a:rPr>
              <a:t>Индивидуален трудов договор за определен срок</a:t>
            </a:r>
          </a:p>
          <a:p>
            <a:endParaRPr lang="ru-RU" sz="1600" dirty="0">
              <a:latin typeface="Trebuchet MS" panose="020B0603020202020204" pitchFamily="34" charset="0"/>
            </a:endParaRPr>
          </a:p>
          <a:p>
            <a:pPr algn="just"/>
            <a:r>
              <a:rPr lang="ru-RU" sz="2000" dirty="0">
                <a:latin typeface="Trebuchet MS" panose="020B0603020202020204" pitchFamily="34" charset="0"/>
              </a:rPr>
              <a:t>Индивидуалните трудови договори могат да бъдат сключени, в следните случаи: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rebuchet MS" panose="020B0603020202020204" pitchFamily="34" charset="0"/>
              </a:rPr>
              <a:t>да се замени служител, в случай че неговият трудов договор е временно прекратен;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rebuchet MS" panose="020B0603020202020204" pitchFamily="34" charset="0"/>
              </a:rPr>
              <a:t>в случай, че дейността на работодателя временно се увеличи;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rebuchet MS" panose="020B0603020202020204" pitchFamily="34" charset="0"/>
              </a:rPr>
              <a:t>за извършване на сезонна дейност;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rebuchet MS" panose="020B0603020202020204" pitchFamily="34" charset="0"/>
              </a:rPr>
              <a:t>с цел временно да се облагодетелстват определени категории безработни лица;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rebuchet MS" panose="020B0603020202020204" pitchFamily="34" charset="0"/>
              </a:rPr>
              <a:t>за наемане на лица, които в рамките на 5 години от датата на наемане на работа, биха отговаряли на изискванията за пенсиониране по възраст;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rebuchet MS" panose="020B0603020202020204" pitchFamily="34" charset="0"/>
              </a:rPr>
              <a:t>заемане на определена мандатна длъжност в синдикати, бизнес асоциации или неправителствени организации;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rebuchet MS" panose="020B0603020202020204" pitchFamily="34" charset="0"/>
              </a:rPr>
              <a:t>за наемане на пенсионирани лица, които могат да взимат едновременно пенсия и заплата;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rebuchet MS" panose="020B0603020202020204" pitchFamily="34" charset="0"/>
              </a:rPr>
              <a:t>в други случаи, изрично предвидени в специални закони, или за разработване на проекти и програми, установени в колективния трудов договор, сключен на национално и/или браншово ниво.</a:t>
            </a:r>
          </a:p>
        </p:txBody>
      </p:sp>
    </p:spTree>
    <p:extLst>
      <p:ext uri="{BB962C8B-B14F-4D97-AF65-F5344CB8AC3E}">
        <p14:creationId xmlns:p14="http://schemas.microsoft.com/office/powerpoint/2010/main" val="31859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82C1B038-9B3E-4CA6-997A-8BD2DDC28F6C}"/>
              </a:ext>
            </a:extLst>
          </p:cNvPr>
          <p:cNvSpPr txBox="1"/>
          <p:nvPr/>
        </p:nvSpPr>
        <p:spPr>
          <a:xfrm>
            <a:off x="357062" y="1566952"/>
            <a:ext cx="114778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Trebuchet MS" panose="020B0603020202020204" pitchFamily="34" charset="0"/>
              </a:rPr>
              <a:t>1.1 </a:t>
            </a:r>
            <a:r>
              <a:rPr lang="ru-RU" sz="2800" b="1" u="sng" dirty="0" err="1">
                <a:latin typeface="Trebuchet MS" panose="020B0603020202020204" pitchFamily="34" charset="0"/>
              </a:rPr>
              <a:t>Индивидуални</a:t>
            </a:r>
            <a:r>
              <a:rPr lang="ru-RU" sz="2800" b="1" u="sng" dirty="0">
                <a:latin typeface="Trebuchet MS" panose="020B0603020202020204" pitchFamily="34" charset="0"/>
              </a:rPr>
              <a:t> </a:t>
            </a:r>
            <a:r>
              <a:rPr lang="ru-RU" sz="2800" b="1" u="sng" dirty="0" err="1">
                <a:latin typeface="Trebuchet MS" panose="020B0603020202020204" pitchFamily="34" charset="0"/>
              </a:rPr>
              <a:t>трудови</a:t>
            </a:r>
            <a:r>
              <a:rPr lang="ru-RU" sz="2800" b="1" u="sng" dirty="0">
                <a:latin typeface="Trebuchet MS" panose="020B0603020202020204" pitchFamily="34" charset="0"/>
              </a:rPr>
              <a:t> договори с определена продължителност /на задачата/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  <a:p>
            <a:pPr algn="just"/>
            <a:r>
              <a:rPr lang="ru-RU" sz="2400" dirty="0">
                <a:latin typeface="Trebuchet MS" panose="020B0603020202020204" pitchFamily="34" charset="0"/>
              </a:rPr>
              <a:t>Сключват се за целите по изпълнение на  конкретен проект / работа / задача.</a:t>
            </a:r>
          </a:p>
          <a:p>
            <a:pPr algn="just"/>
            <a:endParaRPr lang="ru-RU" sz="2400" dirty="0">
              <a:latin typeface="Trebuchet MS" panose="020B0603020202020204" pitchFamily="34" charset="0"/>
            </a:endParaRPr>
          </a:p>
          <a:p>
            <a:pPr algn="just"/>
            <a:r>
              <a:rPr lang="ru-RU" sz="2400" dirty="0">
                <a:latin typeface="Trebuchet MS" panose="020B0603020202020204" pitchFamily="34" charset="0"/>
              </a:rPr>
              <a:t>Посредник между </a:t>
            </a:r>
            <a:r>
              <a:rPr lang="ru-RU" sz="2400" dirty="0" err="1">
                <a:latin typeface="Trebuchet MS" panose="020B0603020202020204" pitchFamily="34" charset="0"/>
              </a:rPr>
              <a:t>служителите</a:t>
            </a:r>
            <a:r>
              <a:rPr lang="ru-RU" sz="2400" dirty="0">
                <a:latin typeface="Trebuchet MS" panose="020B0603020202020204" pitchFamily="34" charset="0"/>
              </a:rPr>
              <a:t> / </a:t>
            </a:r>
            <a:r>
              <a:rPr lang="ru-RU" sz="2400" dirty="0" err="1">
                <a:latin typeface="Trebuchet MS" panose="020B0603020202020204" pitchFamily="34" charset="0"/>
              </a:rPr>
              <a:t>работниците</a:t>
            </a:r>
            <a:r>
              <a:rPr lang="ru-RU" sz="2400" dirty="0">
                <a:latin typeface="Trebuchet MS" panose="020B0603020202020204" pitchFamily="34" charset="0"/>
              </a:rPr>
              <a:t> и </a:t>
            </a:r>
            <a:r>
              <a:rPr lang="ru-RU" sz="2400" dirty="0" err="1">
                <a:latin typeface="Trebuchet MS" panose="020B0603020202020204" pitchFamily="34" charset="0"/>
              </a:rPr>
              <a:t>самия</a:t>
            </a:r>
            <a:r>
              <a:rPr lang="ru-RU" sz="2400" dirty="0">
                <a:latin typeface="Trebuchet MS" panose="020B0603020202020204" pitchFamily="34" charset="0"/>
              </a:rPr>
              <a:t> </a:t>
            </a:r>
            <a:r>
              <a:rPr lang="ru-RU" sz="2400" dirty="0" err="1">
                <a:latin typeface="Trebuchet MS" panose="020B0603020202020204" pitchFamily="34" charset="0"/>
              </a:rPr>
              <a:t>работодател</a:t>
            </a:r>
            <a:r>
              <a:rPr lang="ru-RU" sz="2400" dirty="0">
                <a:latin typeface="Trebuchet MS" panose="020B0603020202020204" pitchFamily="34" charset="0"/>
              </a:rPr>
              <a:t> </a:t>
            </a:r>
            <a:r>
              <a:rPr lang="ru-RU" sz="2400" dirty="0" err="1">
                <a:latin typeface="Trebuchet MS" panose="020B0603020202020204" pitchFamily="34" charset="0"/>
              </a:rPr>
              <a:t>са</a:t>
            </a:r>
            <a:r>
              <a:rPr lang="ru-RU" sz="2400" dirty="0">
                <a:latin typeface="Trebuchet MS" panose="020B0603020202020204" pitchFamily="34" charset="0"/>
              </a:rPr>
              <a:t> </a:t>
            </a:r>
            <a:r>
              <a:rPr lang="ru-RU" sz="2400" dirty="0" err="1">
                <a:latin typeface="Trebuchet MS" panose="020B0603020202020204" pitchFamily="34" charset="0"/>
              </a:rPr>
              <a:t>Агенциите</a:t>
            </a:r>
            <a:r>
              <a:rPr lang="ru-RU" sz="2400" dirty="0">
                <a:latin typeface="Trebuchet MS" panose="020B0603020202020204" pitchFamily="34" charset="0"/>
              </a:rPr>
              <a:t> за временна </a:t>
            </a:r>
            <a:r>
              <a:rPr lang="ru-RU" sz="2400" dirty="0" err="1">
                <a:latin typeface="Trebuchet MS" panose="020B0603020202020204" pitchFamily="34" charset="0"/>
              </a:rPr>
              <a:t>заетост</a:t>
            </a:r>
            <a:r>
              <a:rPr lang="ru-RU" sz="2400" dirty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ru-RU" sz="2400" dirty="0">
              <a:latin typeface="Trebuchet MS" panose="020B0603020202020204" pitchFamily="34" charset="0"/>
            </a:endParaRPr>
          </a:p>
          <a:p>
            <a:pPr algn="just"/>
            <a:r>
              <a:rPr lang="ru-RU" sz="2400" dirty="0" err="1">
                <a:latin typeface="Trebuchet MS" panose="020B0603020202020204" pitchFamily="34" charset="0"/>
              </a:rPr>
              <a:t>Договорът</a:t>
            </a:r>
            <a:r>
              <a:rPr lang="ru-RU" sz="2400" dirty="0">
                <a:latin typeface="Trebuchet MS" panose="020B0603020202020204" pitchFamily="34" charset="0"/>
              </a:rPr>
              <a:t> се </a:t>
            </a:r>
            <a:r>
              <a:rPr lang="ru-RU" sz="2400" dirty="0" err="1">
                <a:latin typeface="Trebuchet MS" panose="020B0603020202020204" pitchFamily="34" charset="0"/>
              </a:rPr>
              <a:t>сключва</a:t>
            </a:r>
            <a:r>
              <a:rPr lang="ru-RU" sz="2400" dirty="0">
                <a:latin typeface="Trebuchet MS" panose="020B0603020202020204" pitchFamily="34" charset="0"/>
              </a:rPr>
              <a:t> между </a:t>
            </a:r>
            <a:r>
              <a:rPr lang="ru-RU" sz="2400" dirty="0" err="1">
                <a:latin typeface="Trebuchet MS" panose="020B0603020202020204" pitchFamily="34" charset="0"/>
              </a:rPr>
              <a:t>Агенцията</a:t>
            </a:r>
            <a:r>
              <a:rPr lang="ru-RU" sz="2400" dirty="0">
                <a:latin typeface="Trebuchet MS" panose="020B0603020202020204" pitchFamily="34" charset="0"/>
              </a:rPr>
              <a:t> и потребителя </a:t>
            </a:r>
            <a:r>
              <a:rPr lang="en-GB" sz="2400" dirty="0">
                <a:latin typeface="Trebuchet MS" panose="020B0603020202020204" pitchFamily="34" charset="0"/>
              </a:rPr>
              <a:t>(</a:t>
            </a:r>
            <a:r>
              <a:rPr lang="bg-BG" sz="2400" dirty="0">
                <a:latin typeface="Trebuchet MS" panose="020B0603020202020204" pitchFamily="34" charset="0"/>
              </a:rPr>
              <a:t>работодателя</a:t>
            </a:r>
            <a:r>
              <a:rPr lang="en-GB" sz="2400" dirty="0">
                <a:latin typeface="Trebuchet MS" panose="020B0603020202020204" pitchFamily="34" charset="0"/>
              </a:rPr>
              <a:t>)</a:t>
            </a:r>
            <a:r>
              <a:rPr lang="bg-BG" sz="2400" dirty="0">
                <a:latin typeface="Trebuchet MS" panose="020B0603020202020204" pitchFamily="34" charset="0"/>
              </a:rPr>
              <a:t>. </a:t>
            </a:r>
            <a:endParaRPr lang="ru-RU" sz="2400" dirty="0">
              <a:latin typeface="Trebuchet MS" panose="020B0603020202020204" pitchFamily="34" charset="0"/>
            </a:endParaRP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31C9D39A-A211-44D1-A6D4-AAB07152A1ED}"/>
              </a:ext>
            </a:extLst>
          </p:cNvPr>
          <p:cNvSpPr txBox="1"/>
          <p:nvPr/>
        </p:nvSpPr>
        <p:spPr>
          <a:xfrm>
            <a:off x="807342" y="1513119"/>
            <a:ext cx="10522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Trebuchet MS" panose="020B0603020202020204" pitchFamily="34" charset="0"/>
              </a:rPr>
              <a:t>2. Временен трудов договор</a:t>
            </a:r>
          </a:p>
          <a:p>
            <a:pPr algn="ctr"/>
            <a:endParaRPr lang="ru-RU" sz="2800" dirty="0">
              <a:latin typeface="Trebuchet MS" panose="020B0603020202020204" pitchFamily="34" charset="0"/>
            </a:endParaRPr>
          </a:p>
          <a:p>
            <a:pPr algn="just"/>
            <a:r>
              <a:rPr lang="ru-RU" sz="2800" dirty="0">
                <a:latin typeface="Trebuchet MS" panose="020B0603020202020204" pitchFamily="34" charset="0"/>
              </a:rPr>
              <a:t>Специфични изисквания за съдържанието на временния трудов договор: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rebuchet MS" panose="020B0603020202020204" pitchFamily="34" charset="0"/>
              </a:rPr>
              <a:t>условията за изпълнението на възложената задача;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rebuchet MS" panose="020B0603020202020204" pitchFamily="34" charset="0"/>
              </a:rPr>
              <a:t>продължителност на възложената задача;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rebuchet MS" panose="020B0603020202020204" pitchFamily="34" charset="0"/>
              </a:rPr>
              <a:t>описание и местоположение на възложителя на задачата;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rebuchet MS" panose="020B0603020202020204" pitchFamily="34" charset="0"/>
              </a:rPr>
              <a:t>условия и размер на възнаграждението.</a:t>
            </a:r>
          </a:p>
          <a:p>
            <a:pPr algn="just"/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2ABCD2A-0EB3-4D08-A72C-8CDE4AD7DDDC}"/>
              </a:ext>
            </a:extLst>
          </p:cNvPr>
          <p:cNvSpPr/>
          <p:nvPr/>
        </p:nvSpPr>
        <p:spPr>
          <a:xfrm>
            <a:off x="676497" y="1318588"/>
            <a:ext cx="108390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>
                <a:latin typeface="Trebuchet MS" panose="020B0603020202020204" pitchFamily="34" charset="0"/>
              </a:rPr>
              <a:t>3</a:t>
            </a:r>
            <a:r>
              <a:rPr lang="bg-BG" sz="3200" b="1" u="sng" dirty="0">
                <a:latin typeface="Trebuchet MS" panose="020B0603020202020204" pitchFamily="34" charset="0"/>
              </a:rPr>
              <a:t>.</a:t>
            </a:r>
            <a:r>
              <a:rPr lang="bg-BG" sz="2800" b="1" u="sng" dirty="0">
                <a:latin typeface="Trebuchet MS" panose="020B0603020202020204" pitchFamily="34" charset="0"/>
              </a:rPr>
              <a:t> Трудов договор за частична заетост</a:t>
            </a:r>
          </a:p>
          <a:p>
            <a:pPr algn="just"/>
            <a:endParaRPr lang="bg-BG" sz="2400" dirty="0">
              <a:latin typeface="Trebuchet MS" panose="020B0603020202020204" pitchFamily="34" charset="0"/>
            </a:endParaRPr>
          </a:p>
          <a:p>
            <a:pPr algn="just"/>
            <a:r>
              <a:rPr lang="bg-BG" sz="2400" dirty="0">
                <a:latin typeface="Trebuchet MS" panose="020B0603020202020204" pitchFamily="34" charset="0"/>
              </a:rPr>
              <a:t>Специфично съдържание на трудовия договор за частична заетост: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Продължителността на работата и разпределението на работните часове;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Условията и промяната на работните часове;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Забрана за надвишаване броя на работните часове, освен при форсмажорни обстоятелства или при друг случай на спешно изпълнение на дейността с оглед предотвратяване на инциденти или намаляване на последиците от тях.</a:t>
            </a:r>
          </a:p>
          <a:p>
            <a:pPr algn="just"/>
            <a:endParaRPr lang="bg-BG" sz="2400" dirty="0">
              <a:latin typeface="Trebuchet MS" panose="020B0603020202020204" pitchFamily="34" charset="0"/>
            </a:endParaRPr>
          </a:p>
          <a:p>
            <a:pPr algn="just"/>
            <a:r>
              <a:rPr lang="bg-BG" sz="2400" dirty="0">
                <a:latin typeface="Trebuchet MS" panose="020B0603020202020204" pitchFamily="34" charset="0"/>
              </a:rPr>
              <a:t>В случай че, гореописаните елементи не са изрична упоменати в договора, той се счита за договор за заетост на пълно работно време.</a:t>
            </a:r>
          </a:p>
        </p:txBody>
      </p:sp>
    </p:spTree>
    <p:extLst>
      <p:ext uri="{BB962C8B-B14F-4D97-AF65-F5344CB8AC3E}">
        <p14:creationId xmlns:p14="http://schemas.microsoft.com/office/powerpoint/2010/main" val="11896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E614A78-888F-4186-9F14-C8D053AF7149}"/>
              </a:ext>
            </a:extLst>
          </p:cNvPr>
          <p:cNvSpPr/>
          <p:nvPr/>
        </p:nvSpPr>
        <p:spPr>
          <a:xfrm>
            <a:off x="490966" y="1732211"/>
            <a:ext cx="112100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atin typeface="Trebuchet MS" panose="020B0603020202020204" pitchFamily="34" charset="0"/>
              </a:rPr>
              <a:t>4. </a:t>
            </a:r>
            <a:r>
              <a:rPr lang="bg-BG" sz="2800" b="1" u="sng" dirty="0">
                <a:latin typeface="Trebuchet MS" panose="020B0603020202020204" pitchFamily="34" charset="0"/>
              </a:rPr>
              <a:t>Индивидуален трудов договор за надомна работа</a:t>
            </a:r>
          </a:p>
          <a:p>
            <a:pPr algn="just"/>
            <a:endParaRPr lang="bg-BG" sz="2000" dirty="0">
              <a:latin typeface="Trebuchet MS" panose="020B0603020202020204" pitchFamily="34" charset="0"/>
            </a:endParaRPr>
          </a:p>
          <a:p>
            <a:pPr algn="just"/>
            <a:r>
              <a:rPr lang="bg-BG" sz="2400" dirty="0">
                <a:latin typeface="Trebuchet MS" panose="020B0603020202020204" pitchFamily="34" charset="0"/>
              </a:rPr>
              <a:t>Особености на този вид договор: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Договорът трябва изрично да указва, че работникът работи от къщи, времето, през което работодателят има право да упражнява контрол върху работата му, задължението на работодателя да осигурява транспортиране до и от дома на работника на суровини, материали и/или готова продукция.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Като логическо следствие от работното място е определянето на работното време самостоятелно от страна на работника.</a:t>
            </a:r>
          </a:p>
          <a:p>
            <a:pPr algn="just"/>
            <a:endParaRPr lang="bg-BG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5FE7DB9-133B-4180-AFD3-2CF350E95665}"/>
              </a:ext>
            </a:extLst>
          </p:cNvPr>
          <p:cNvSpPr/>
          <p:nvPr/>
        </p:nvSpPr>
        <p:spPr>
          <a:xfrm>
            <a:off x="450574" y="1351722"/>
            <a:ext cx="1121006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atin typeface="Trebuchet MS" panose="020B0603020202020204" pitchFamily="34" charset="0"/>
              </a:rPr>
              <a:t>5. </a:t>
            </a:r>
            <a:r>
              <a:rPr lang="bg-BG" sz="2800" b="1" u="sng" dirty="0">
                <a:latin typeface="Trebuchet MS" panose="020B0603020202020204" pitchFamily="34" charset="0"/>
              </a:rPr>
              <a:t>Договор за обучение на работното място</a:t>
            </a:r>
          </a:p>
          <a:p>
            <a:pPr algn="ctr"/>
            <a:endParaRPr lang="bg-BG" sz="2400" b="1" dirty="0">
              <a:latin typeface="Trebuchet MS" panose="020B0603020202020204" pitchFamily="34" charset="0"/>
            </a:endParaRPr>
          </a:p>
          <a:p>
            <a:pPr algn="just"/>
            <a:r>
              <a:rPr lang="bg-BG" sz="2400" dirty="0">
                <a:latin typeface="Trebuchet MS" panose="020B0603020202020204" pitchFamily="34" charset="0"/>
              </a:rPr>
              <a:t>Специфично съдържание на договора: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Квалификация и/или уменията, които ще се придобият;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Името и квалификацията на обучаващия;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Място на обучението;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Разпределение на програмата за практическото и теоретичното обучение;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Необходимото време за получаване на квалификацията;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Ползите в натура, осигурени от работодателя.</a:t>
            </a:r>
          </a:p>
          <a:p>
            <a:pPr algn="just"/>
            <a:endParaRPr lang="bg-BG" b="1" dirty="0"/>
          </a:p>
          <a:p>
            <a:pPr algn="just"/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2137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A70AEFF-D74C-47F7-A684-DE480032D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F8D9ABC1-1F17-4342-AB7B-88DA55F09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386DE36C-93D1-4B13-9690-FB0BBA840109}"/>
              </a:ext>
            </a:extLst>
          </p:cNvPr>
          <p:cNvGrpSpPr/>
          <p:nvPr/>
        </p:nvGrpSpPr>
        <p:grpSpPr>
          <a:xfrm>
            <a:off x="7400786" y="196002"/>
            <a:ext cx="1607102" cy="874317"/>
            <a:chOff x="7647628" y="184590"/>
            <a:chExt cx="1607102" cy="87431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0E556C86-EF57-4499-82C0-69993226F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FD0568F4-B49C-4F7E-A535-FC42A7054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2CE77A62-FB30-4CC5-93DB-EFD21DB64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3" y="185310"/>
            <a:ext cx="2083487" cy="956602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F4170536-9C37-4360-BB06-FBA5E174166D}"/>
              </a:ext>
            </a:extLst>
          </p:cNvPr>
          <p:cNvSpPr txBox="1"/>
          <p:nvPr/>
        </p:nvSpPr>
        <p:spPr>
          <a:xfrm>
            <a:off x="3154296" y="2320042"/>
            <a:ext cx="6422857" cy="221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Трудово законодателство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Осигурително законодателство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Данъчно законодателство</a:t>
            </a:r>
          </a:p>
        </p:txBody>
      </p:sp>
    </p:spTree>
    <p:extLst>
      <p:ext uri="{BB962C8B-B14F-4D97-AF65-F5344CB8AC3E}">
        <p14:creationId xmlns:p14="http://schemas.microsoft.com/office/powerpoint/2010/main" val="38246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EEEFAA3-48FA-4943-B0DD-58443D60E78B}"/>
              </a:ext>
            </a:extLst>
          </p:cNvPr>
          <p:cNvSpPr/>
          <p:nvPr/>
        </p:nvSpPr>
        <p:spPr>
          <a:xfrm>
            <a:off x="702366" y="1430011"/>
            <a:ext cx="1114507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u="sng" dirty="0">
                <a:latin typeface="Trebuchet MS" panose="020B0603020202020204" pitchFamily="34" charset="0"/>
              </a:rPr>
              <a:t>Граждански договори</a:t>
            </a:r>
          </a:p>
          <a:p>
            <a:pPr algn="ctr"/>
            <a:endParaRPr lang="bg-BG" sz="3200" u="sng" dirty="0">
              <a:latin typeface="Trebuchet MS" panose="020B0603020202020204" pitchFamily="34" charset="0"/>
            </a:endParaRPr>
          </a:p>
          <a:p>
            <a:pPr algn="just"/>
            <a:r>
              <a:rPr lang="bg-BG" sz="2400" dirty="0">
                <a:latin typeface="Trebuchet MS" panose="020B0603020202020204" pitchFamily="34" charset="0"/>
              </a:rPr>
              <a:t>Съгласно Гражданския процесуален кодекс могат да се сключват граждански договори за развитие на всякакви дейности, разрешени от закона, доколкото те не го нарушават, не са незаконни или неморални.</a:t>
            </a:r>
          </a:p>
          <a:p>
            <a:pPr algn="just"/>
            <a:endParaRPr lang="bg-BG" sz="1600" b="1" dirty="0">
              <a:latin typeface="Trebuchet MS" panose="020B0603020202020204" pitchFamily="34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A438D73-DF4C-4241-AC2F-8267EAC95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49" y="3861446"/>
            <a:ext cx="1803001" cy="25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EE9F1-0D19-4348-8A53-13C88B60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64C4E8B8-A000-49EE-A458-9FB1392C7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8DEA32E4-5221-423D-B750-53A88528B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6C46C21D-DDB5-4593-A5E5-7671706D5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2A313D2A-769A-4961-B29C-4BF082AF8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FAC59638-A1A2-4EDD-BF72-DED2BDAA5605}"/>
              </a:ext>
            </a:extLst>
          </p:cNvPr>
          <p:cNvSpPr txBox="1"/>
          <p:nvPr/>
        </p:nvSpPr>
        <p:spPr>
          <a:xfrm>
            <a:off x="3050606" y="2070510"/>
            <a:ext cx="620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atin typeface="Trebuchet MS" panose="020B0603020202020204" pitchFamily="34" charset="0"/>
              </a:rPr>
              <a:t>Равнище на заплатите в Румъния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4D07899D-6B54-4403-8CE5-D278B69BE394}"/>
              </a:ext>
            </a:extLst>
          </p:cNvPr>
          <p:cNvSpPr txBox="1"/>
          <p:nvPr/>
        </p:nvSpPr>
        <p:spPr>
          <a:xfrm>
            <a:off x="320010" y="3139214"/>
            <a:ext cx="11665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dirty="0">
                <a:latin typeface="Trebuchet MS" panose="020B0603020202020204" pitchFamily="34" charset="0"/>
              </a:rPr>
              <a:t>Минимална брутна заплата от януари 2018 </a:t>
            </a:r>
          </a:p>
          <a:p>
            <a:pPr algn="ctr"/>
            <a:r>
              <a:rPr lang="en-GB" sz="2600" dirty="0">
                <a:latin typeface="Trebuchet MS" panose="020B0603020202020204" pitchFamily="34" charset="0"/>
              </a:rPr>
              <a:t>RON 1900 </a:t>
            </a:r>
            <a:r>
              <a:rPr lang="bg-BG" sz="2600" dirty="0">
                <a:latin typeface="Trebuchet MS" panose="020B0603020202020204" pitchFamily="34" charset="0"/>
              </a:rPr>
              <a:t>/ Е</a:t>
            </a:r>
            <a:r>
              <a:rPr lang="en-GB" sz="2600" dirty="0">
                <a:latin typeface="Trebuchet MS" panose="020B0603020202020204" pitchFamily="34" charset="0"/>
              </a:rPr>
              <a:t>UR 408</a:t>
            </a:r>
            <a:r>
              <a:rPr lang="bg-BG" sz="2600" dirty="0">
                <a:latin typeface="Trebuchet MS" panose="020B0603020202020204" pitchFamily="34" charset="0"/>
              </a:rPr>
              <a:t> </a:t>
            </a:r>
            <a:r>
              <a:rPr lang="en-GB" sz="2600" dirty="0">
                <a:latin typeface="Trebuchet MS" panose="020B0603020202020204" pitchFamily="34" charset="0"/>
              </a:rPr>
              <a:t>/</a:t>
            </a:r>
            <a:r>
              <a:rPr lang="bg-BG" sz="2600" dirty="0">
                <a:latin typeface="Trebuchet MS" panose="020B0603020202020204" pitchFamily="34" charset="0"/>
              </a:rPr>
              <a:t> </a:t>
            </a:r>
            <a:r>
              <a:rPr lang="en-GB" sz="2600" dirty="0">
                <a:latin typeface="Trebuchet MS" panose="020B0603020202020204" pitchFamily="34" charset="0"/>
              </a:rPr>
              <a:t>BGN 798/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3F43C236-780D-4DEC-B3CA-CC1047ED4A3A}"/>
              </a:ext>
            </a:extLst>
          </p:cNvPr>
          <p:cNvSpPr txBox="1"/>
          <p:nvPr/>
        </p:nvSpPr>
        <p:spPr>
          <a:xfrm>
            <a:off x="355234" y="4452722"/>
            <a:ext cx="11305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dirty="0">
                <a:latin typeface="Trebuchet MS" panose="020B0603020202020204" pitchFamily="34" charset="0"/>
              </a:rPr>
              <a:t>Средна нетна работна заплата</a:t>
            </a:r>
            <a:r>
              <a:rPr lang="en-US" sz="2600" dirty="0">
                <a:latin typeface="Trebuchet MS" panose="020B0603020202020204" pitchFamily="34" charset="0"/>
              </a:rPr>
              <a:t> </a:t>
            </a:r>
            <a:r>
              <a:rPr lang="bg-BG" sz="2600" dirty="0">
                <a:latin typeface="Trebuchet MS" panose="020B0603020202020204" pitchFamily="34" charset="0"/>
              </a:rPr>
              <a:t>към февруари 2018 </a:t>
            </a:r>
            <a:r>
              <a:rPr lang="en-US" sz="2600" dirty="0">
                <a:latin typeface="Trebuchet MS" panose="020B0603020202020204" pitchFamily="34" charset="0"/>
              </a:rPr>
              <a:t> </a:t>
            </a:r>
            <a:endParaRPr lang="bg-BG" sz="2600" dirty="0">
              <a:latin typeface="Trebuchet MS" panose="020B0603020202020204" pitchFamily="34" charset="0"/>
            </a:endParaRPr>
          </a:p>
          <a:p>
            <a:pPr algn="ctr"/>
            <a:r>
              <a:rPr lang="en-US" sz="2600" dirty="0">
                <a:latin typeface="Trebuchet MS" panose="020B0603020202020204" pitchFamily="34" charset="0"/>
              </a:rPr>
              <a:t>RON 2487 / EUR 533</a:t>
            </a:r>
            <a:r>
              <a:rPr lang="bg-BG" sz="2600" dirty="0">
                <a:latin typeface="Trebuchet MS" panose="020B0603020202020204" pitchFamily="34" charset="0"/>
              </a:rPr>
              <a:t> </a:t>
            </a:r>
            <a:r>
              <a:rPr lang="en-US" sz="2600" dirty="0">
                <a:latin typeface="Trebuchet MS" panose="020B0603020202020204" pitchFamily="34" charset="0"/>
              </a:rPr>
              <a:t>/</a:t>
            </a:r>
            <a:r>
              <a:rPr lang="bg-BG" sz="2600" dirty="0">
                <a:latin typeface="Trebuchet MS" panose="020B0603020202020204" pitchFamily="34" charset="0"/>
              </a:rPr>
              <a:t> </a:t>
            </a:r>
            <a:r>
              <a:rPr lang="en-US" sz="2600" dirty="0">
                <a:latin typeface="Trebuchet MS" panose="020B0603020202020204" pitchFamily="34" charset="0"/>
              </a:rPr>
              <a:t>BGN 1043/</a:t>
            </a:r>
            <a:endParaRPr lang="bg-BG" sz="2600" dirty="0">
              <a:latin typeface="Trebuchet MS" panose="020B0603020202020204" pitchFamily="34" charset="0"/>
            </a:endParaRPr>
          </a:p>
        </p:txBody>
      </p:sp>
      <p:pic>
        <p:nvPicPr>
          <p:cNvPr id="11" name="Графика 10" descr="Пари">
            <a:extLst>
              <a:ext uri="{FF2B5EF4-FFF2-40B4-BE49-F238E27FC236}">
                <a16:creationId xmlns:a16="http://schemas.microsoft.com/office/drawing/2014/main" id="{4E1D77FD-B17E-4622-BA6E-42B3E891F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93290">
            <a:off x="10153752" y="5440678"/>
            <a:ext cx="930290" cy="930290"/>
          </a:xfrm>
          <a:prstGeom prst="rect">
            <a:avLst/>
          </a:prstGeom>
        </p:spPr>
      </p:pic>
      <p:pic>
        <p:nvPicPr>
          <p:cNvPr id="13" name="Графика 12" descr="Монети">
            <a:extLst>
              <a:ext uri="{FF2B5EF4-FFF2-40B4-BE49-F238E27FC236}">
                <a16:creationId xmlns:a16="http://schemas.microsoft.com/office/drawing/2014/main" id="{18FE3605-0810-455B-A0C1-2D06E826C5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7153" y="5766230"/>
            <a:ext cx="625184" cy="6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2ED54D97-A8B9-4B0A-AFCC-D848319CEF39}"/>
              </a:ext>
            </a:extLst>
          </p:cNvPr>
          <p:cNvSpPr txBox="1"/>
          <p:nvPr/>
        </p:nvSpPr>
        <p:spPr>
          <a:xfrm>
            <a:off x="597518" y="1743952"/>
            <a:ext cx="109969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rebuchet MS" panose="020B0603020202020204" pitchFamily="34" charset="0"/>
              </a:rPr>
              <a:t>Продължителност на работното </a:t>
            </a:r>
            <a:r>
              <a:rPr lang="ru-RU" sz="2800" b="1" dirty="0" err="1">
                <a:latin typeface="Trebuchet MS" panose="020B0603020202020204" pitchFamily="34" charset="0"/>
              </a:rPr>
              <a:t>време</a:t>
            </a:r>
            <a:r>
              <a:rPr lang="ru-RU" sz="2800" b="1" dirty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Trebuchet MS" panose="020B0603020202020204" pitchFamily="34" charset="0"/>
              </a:rPr>
              <a:t>и регулиране на </a:t>
            </a:r>
            <a:r>
              <a:rPr lang="ru-RU" sz="2800" b="1" dirty="0" err="1">
                <a:latin typeface="Trebuchet MS" panose="020B0603020202020204" pitchFamily="34" charset="0"/>
              </a:rPr>
              <a:t>допълнителната</a:t>
            </a:r>
            <a:r>
              <a:rPr lang="ru-RU" sz="2800" b="1" dirty="0">
                <a:latin typeface="Trebuchet MS" panose="020B0603020202020204" pitchFamily="34" charset="0"/>
              </a:rPr>
              <a:t> работа</a:t>
            </a:r>
          </a:p>
          <a:p>
            <a:pPr algn="ctr"/>
            <a:endParaRPr lang="ru-RU" sz="2400" b="1" u="sng" dirty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rebuchet MS" panose="020B0603020202020204" pitchFamily="34" charset="0"/>
              </a:rPr>
              <a:t>8 часа на </a:t>
            </a:r>
            <a:r>
              <a:rPr lang="ru-RU" sz="2400" dirty="0" err="1">
                <a:latin typeface="Trebuchet MS" panose="020B0603020202020204" pitchFamily="34" charset="0"/>
              </a:rPr>
              <a:t>ден</a:t>
            </a:r>
            <a:r>
              <a:rPr lang="ru-RU" sz="2400" dirty="0">
                <a:latin typeface="Trebuchet MS" panose="020B0603020202020204" pitchFamily="34" charset="0"/>
              </a:rPr>
              <a:t> / 40 часа на седмица;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rebuchet MS" panose="020B0603020202020204" pitchFamily="34" charset="0"/>
              </a:rPr>
              <a:t>Максимално допустимо </a:t>
            </a:r>
            <a:r>
              <a:rPr lang="ru-RU" sz="2400" dirty="0" err="1">
                <a:latin typeface="Trebuchet MS" panose="020B0603020202020204" pitchFamily="34" charset="0"/>
              </a:rPr>
              <a:t>работно</a:t>
            </a:r>
            <a:r>
              <a:rPr lang="ru-RU" sz="2400" dirty="0">
                <a:latin typeface="Trebuchet MS" panose="020B0603020202020204" pitchFamily="34" charset="0"/>
              </a:rPr>
              <a:t> </a:t>
            </a:r>
            <a:r>
              <a:rPr lang="ru-RU" sz="2400" dirty="0" err="1">
                <a:latin typeface="Trebuchet MS" panose="020B0603020202020204" pitchFamily="34" charset="0"/>
              </a:rPr>
              <a:t>време</a:t>
            </a:r>
            <a:r>
              <a:rPr lang="ru-RU" sz="2400" dirty="0">
                <a:latin typeface="Trebuchet MS" panose="020B0603020202020204" pitchFamily="34" charset="0"/>
              </a:rPr>
              <a:t> – 48 часа на седмица;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rebuchet MS" panose="020B0603020202020204" pitchFamily="34" charset="0"/>
              </a:rPr>
              <a:t>За лица до 18 г. – 6 часа на </a:t>
            </a:r>
            <a:r>
              <a:rPr lang="ru-RU" sz="2400" dirty="0" err="1">
                <a:latin typeface="Trebuchet MS" panose="020B0603020202020204" pitchFamily="34" charset="0"/>
              </a:rPr>
              <a:t>ден</a:t>
            </a:r>
            <a:r>
              <a:rPr lang="ru-RU" sz="2400" dirty="0">
                <a:latin typeface="Trebuchet MS" panose="020B0603020202020204" pitchFamily="34" charset="0"/>
              </a:rPr>
              <a:t> / 30 часа седмично;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rebuchet MS" panose="020B0603020202020204" pitchFamily="34" charset="0"/>
              </a:rPr>
              <a:t>Работно</a:t>
            </a:r>
            <a:r>
              <a:rPr lang="ru-RU" sz="2400" dirty="0">
                <a:latin typeface="Trebuchet MS" panose="020B0603020202020204" pitchFamily="34" charset="0"/>
              </a:rPr>
              <a:t> </a:t>
            </a:r>
            <a:r>
              <a:rPr lang="ru-RU" sz="2400" dirty="0" err="1">
                <a:latin typeface="Trebuchet MS" panose="020B0603020202020204" pitchFamily="34" charset="0"/>
              </a:rPr>
              <a:t>време</a:t>
            </a:r>
            <a:r>
              <a:rPr lang="ru-RU" sz="2400" dirty="0">
                <a:latin typeface="Trebuchet MS" panose="020B0603020202020204" pitchFamily="34" charset="0"/>
              </a:rPr>
              <a:t> от 12 часа </a:t>
            </a:r>
            <a:r>
              <a:rPr lang="ru-RU" sz="2400" dirty="0" err="1">
                <a:latin typeface="Trebuchet MS" panose="020B0603020202020204" pitchFamily="34" charset="0"/>
              </a:rPr>
              <a:t>дневно</a:t>
            </a:r>
            <a:r>
              <a:rPr lang="ru-RU" sz="2400" dirty="0">
                <a:latin typeface="Trebuchet MS" panose="020B0603020202020204" pitchFamily="34" charset="0"/>
              </a:rPr>
              <a:t> е </a:t>
            </a:r>
            <a:r>
              <a:rPr lang="ru-RU" sz="2400" dirty="0" err="1">
                <a:latin typeface="Trebuchet MS" panose="020B0603020202020204" pitchFamily="34" charset="0"/>
              </a:rPr>
              <a:t>последвано</a:t>
            </a:r>
            <a:r>
              <a:rPr lang="ru-RU" sz="2400" dirty="0">
                <a:latin typeface="Trebuchet MS" panose="020B0603020202020204" pitchFamily="34" charset="0"/>
              </a:rPr>
              <a:t> от 24-часов период на </a:t>
            </a:r>
            <a:r>
              <a:rPr lang="ru-RU" sz="2400" dirty="0" err="1">
                <a:latin typeface="Trebuchet MS" panose="020B0603020202020204" pitchFamily="34" charset="0"/>
              </a:rPr>
              <a:t>почивка</a:t>
            </a:r>
            <a:endParaRPr lang="ru-RU" sz="2400" dirty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Trebuchet MS" panose="020B0603020202020204" pitchFamily="34" charset="0"/>
            </a:endParaRPr>
          </a:p>
          <a:p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4" name="Графика 3" descr="Пясъчен часовник">
            <a:extLst>
              <a:ext uri="{FF2B5EF4-FFF2-40B4-BE49-F238E27FC236}">
                <a16:creationId xmlns:a16="http://schemas.microsoft.com/office/drawing/2014/main" id="{3D46F7F3-5683-4ABA-B446-18F0997D1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1697" y="56862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A5545C-A62A-487B-A638-65417FDE87F1}"/>
              </a:ext>
            </a:extLst>
          </p:cNvPr>
          <p:cNvSpPr txBox="1"/>
          <p:nvPr/>
        </p:nvSpPr>
        <p:spPr>
          <a:xfrm>
            <a:off x="588681" y="1605452"/>
            <a:ext cx="109595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rebuchet MS" panose="020B0603020202020204" pitchFamily="34" charset="0"/>
              </a:rPr>
              <a:t>Допълнителен и </a:t>
            </a:r>
            <a:r>
              <a:rPr lang="ru-RU" sz="2800" b="1" dirty="0" err="1">
                <a:latin typeface="Trebuchet MS" panose="020B0603020202020204" pitchFamily="34" charset="0"/>
              </a:rPr>
              <a:t>нощен</a:t>
            </a:r>
            <a:r>
              <a:rPr lang="ru-RU" sz="2800" b="1" dirty="0">
                <a:latin typeface="Trebuchet MS" panose="020B0603020202020204" pitchFamily="34" charset="0"/>
              </a:rPr>
              <a:t> труд</a:t>
            </a:r>
          </a:p>
          <a:p>
            <a:pPr algn="ctr"/>
            <a:endParaRPr lang="ru-RU" sz="2800" b="1" dirty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rebuchet MS" panose="020B0603020202020204" pitchFamily="34" charset="0"/>
              </a:rPr>
              <a:t>Допълнителният</a:t>
            </a:r>
            <a:r>
              <a:rPr lang="ru-RU" sz="2800" dirty="0">
                <a:latin typeface="Trebuchet MS" panose="020B0603020202020204" pitchFamily="34" charset="0"/>
              </a:rPr>
              <a:t> труд </a:t>
            </a:r>
            <a:r>
              <a:rPr lang="ru-RU" sz="2800" dirty="0" err="1">
                <a:latin typeface="Trebuchet MS" panose="020B0603020202020204" pitchFamily="34" charset="0"/>
              </a:rPr>
              <a:t>може</a:t>
            </a:r>
            <a:r>
              <a:rPr lang="ru-RU" sz="2800" dirty="0">
                <a:latin typeface="Trebuchet MS" panose="020B0603020202020204" pitchFamily="34" charset="0"/>
              </a:rPr>
              <a:t> да </a:t>
            </a:r>
            <a:r>
              <a:rPr lang="ru-RU" sz="2800" dirty="0" err="1">
                <a:latin typeface="Trebuchet MS" panose="020B0603020202020204" pitchFamily="34" charset="0"/>
              </a:rPr>
              <a:t>бъде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заплатен</a:t>
            </a:r>
            <a:r>
              <a:rPr lang="ru-RU" sz="2800" dirty="0">
                <a:latin typeface="Trebuchet MS" panose="020B0603020202020204" pitchFamily="34" charset="0"/>
              </a:rPr>
              <a:t> или </a:t>
            </a:r>
            <a:r>
              <a:rPr lang="ru-RU" sz="2800" dirty="0" err="1">
                <a:latin typeface="Trebuchet MS" panose="020B0603020202020204" pitchFamily="34" charset="0"/>
              </a:rPr>
              <a:t>компенсиран</a:t>
            </a:r>
            <a:r>
              <a:rPr lang="ru-RU" sz="2800" dirty="0">
                <a:latin typeface="Trebuchet MS" panose="020B0603020202020204" pitchFamily="34" charset="0"/>
              </a:rPr>
              <a:t> с </a:t>
            </a:r>
            <a:r>
              <a:rPr lang="ru-RU" sz="2800" dirty="0" err="1">
                <a:latin typeface="Trebuchet MS" panose="020B0603020202020204" pitchFamily="34" charset="0"/>
              </a:rPr>
              <a:t>допълнителни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почивни</a:t>
            </a:r>
            <a:r>
              <a:rPr lang="ru-RU" sz="2800" dirty="0">
                <a:latin typeface="Trebuchet MS" panose="020B0603020202020204" pitchFamily="34" charset="0"/>
              </a:rPr>
              <a:t> дни, в срок до 60 </a:t>
            </a:r>
            <a:r>
              <a:rPr lang="ru-RU" sz="2800" dirty="0" err="1">
                <a:latin typeface="Trebuchet MS" panose="020B0603020202020204" pitchFamily="34" charset="0"/>
              </a:rPr>
              <a:t>календарни</a:t>
            </a:r>
            <a:r>
              <a:rPr lang="ru-RU" sz="2800" dirty="0">
                <a:latin typeface="Trebuchet MS" panose="020B0603020202020204" pitchFamily="34" charset="0"/>
              </a:rPr>
              <a:t> дни, след </a:t>
            </a:r>
            <a:r>
              <a:rPr lang="ru-RU" sz="2800" dirty="0" err="1">
                <a:latin typeface="Trebuchet MS" panose="020B0603020202020204" pitchFamily="34" charset="0"/>
              </a:rPr>
              <a:t>полагането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му</a:t>
            </a:r>
            <a:r>
              <a:rPr lang="ru-RU" sz="2800" dirty="0">
                <a:latin typeface="Trebuchet MS" panose="020B0603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rebuchet MS" panose="020B0603020202020204" pitchFamily="34" charset="0"/>
              </a:rPr>
              <a:t>Нощен</a:t>
            </a:r>
            <a:r>
              <a:rPr lang="ru-RU" sz="2800" dirty="0">
                <a:latin typeface="Trebuchet MS" panose="020B0603020202020204" pitchFamily="34" charset="0"/>
              </a:rPr>
              <a:t> труд - между 22.00 и 6.00 ч.; не </a:t>
            </a:r>
            <a:r>
              <a:rPr lang="ru-RU" sz="2800" dirty="0" err="1">
                <a:latin typeface="Trebuchet MS" panose="020B0603020202020204" pitchFamily="34" charset="0"/>
              </a:rPr>
              <a:t>може</a:t>
            </a:r>
            <a:r>
              <a:rPr lang="ru-RU" sz="2800" dirty="0">
                <a:latin typeface="Trebuchet MS" panose="020B0603020202020204" pitchFamily="34" charset="0"/>
              </a:rPr>
              <a:t> да </a:t>
            </a:r>
            <a:r>
              <a:rPr lang="ru-RU" sz="2800" dirty="0" err="1">
                <a:latin typeface="Trebuchet MS" panose="020B0603020202020204" pitchFamily="34" charset="0"/>
              </a:rPr>
              <a:t>надвишава</a:t>
            </a:r>
            <a:r>
              <a:rPr lang="ru-RU" sz="2800" dirty="0">
                <a:latin typeface="Trebuchet MS" panose="020B0603020202020204" pitchFamily="34" charset="0"/>
              </a:rPr>
              <a:t> 8 часа </a:t>
            </a:r>
            <a:r>
              <a:rPr lang="ru-RU" sz="2800" dirty="0" err="1">
                <a:latin typeface="Trebuchet MS" panose="020B0603020202020204" pitchFamily="34" charset="0"/>
              </a:rPr>
              <a:t>дневно</a:t>
            </a:r>
            <a:r>
              <a:rPr lang="ru-RU" sz="2800" dirty="0">
                <a:latin typeface="Trebuchet MS" panose="020B0603020202020204" pitchFamily="34" charset="0"/>
              </a:rPr>
              <a:t>. </a:t>
            </a:r>
            <a:r>
              <a:rPr lang="ru-RU" sz="2800" dirty="0" err="1">
                <a:latin typeface="Trebuchet MS" panose="020B0603020202020204" pitchFamily="34" charset="0"/>
              </a:rPr>
              <a:t>Служителите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полагащи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нощен</a:t>
            </a:r>
            <a:r>
              <a:rPr lang="ru-RU" sz="2800" dirty="0">
                <a:latin typeface="Trebuchet MS" panose="020B0603020202020204" pitchFamily="34" charset="0"/>
              </a:rPr>
              <a:t> труд </a:t>
            </a:r>
            <a:r>
              <a:rPr lang="ru-RU" sz="2800" dirty="0" err="1">
                <a:latin typeface="Trebuchet MS" panose="020B0603020202020204" pitchFamily="34" charset="0"/>
              </a:rPr>
              <a:t>ползват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намалено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работно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време</a:t>
            </a:r>
            <a:r>
              <a:rPr lang="ru-RU" sz="2800" dirty="0">
                <a:latin typeface="Trebuchet MS" panose="020B0603020202020204" pitchFamily="34" charset="0"/>
              </a:rPr>
              <a:t> или минимум 25% </a:t>
            </a:r>
            <a:r>
              <a:rPr lang="ru-RU" sz="2800" dirty="0" err="1">
                <a:latin typeface="Trebuchet MS" panose="020B0603020202020204" pitchFamily="34" charset="0"/>
              </a:rPr>
              <a:t>допълнително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възнаграждение</a:t>
            </a:r>
            <a:r>
              <a:rPr lang="ru-RU" sz="2800" dirty="0">
                <a:latin typeface="Trebuchet MS" panose="020B0603020202020204" pitchFamily="34" charset="0"/>
              </a:rPr>
              <a:t> над </a:t>
            </a:r>
            <a:r>
              <a:rPr lang="ru-RU" sz="2800" dirty="0" err="1">
                <a:latin typeface="Trebuchet MS" panose="020B0603020202020204" pitchFamily="34" charset="0"/>
              </a:rPr>
              <a:t>основната</a:t>
            </a:r>
            <a:r>
              <a:rPr lang="ru-RU" sz="2800" dirty="0">
                <a:latin typeface="Trebuchet MS" panose="020B0603020202020204" pitchFamily="34" charset="0"/>
              </a:rPr>
              <a:t> заплата</a:t>
            </a:r>
          </a:p>
          <a:p>
            <a:endParaRPr lang="ru-RU" sz="1600" dirty="0">
              <a:latin typeface="Trebuchet MS" panose="020B0603020202020204" pitchFamily="34" charset="0"/>
            </a:endParaRPr>
          </a:p>
        </p:txBody>
      </p:sp>
      <p:pic>
        <p:nvPicPr>
          <p:cNvPr id="4" name="Графика 3" descr="Луна и звезди">
            <a:extLst>
              <a:ext uri="{FF2B5EF4-FFF2-40B4-BE49-F238E27FC236}">
                <a16:creationId xmlns:a16="http://schemas.microsoft.com/office/drawing/2014/main" id="{0CB7C866-D284-4728-BEDA-6984C15A5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21530">
            <a:off x="10161697" y="55552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58AAF0AC-7E6B-4E75-9A12-DA12D7350BE2}"/>
              </a:ext>
            </a:extLst>
          </p:cNvPr>
          <p:cNvSpPr txBox="1"/>
          <p:nvPr/>
        </p:nvSpPr>
        <p:spPr>
          <a:xfrm>
            <a:off x="531360" y="1378226"/>
            <a:ext cx="111292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Trebuchet MS" panose="020B0603020202020204" pitchFamily="34" charset="0"/>
              </a:rPr>
              <a:t>Почивки</a:t>
            </a:r>
            <a:endParaRPr lang="ru-RU" sz="3200" b="1" dirty="0">
              <a:latin typeface="Trebuchet MS" panose="020B0603020202020204" pitchFamily="34" charset="0"/>
            </a:endParaRPr>
          </a:p>
          <a:p>
            <a:pPr algn="just"/>
            <a:endParaRPr lang="ru-RU" sz="2800" b="1" dirty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dirty="0" err="1">
                <a:latin typeface="Trebuchet MS" panose="020B0603020202020204" pitchFamily="34" charset="0"/>
              </a:rPr>
              <a:t>Почивки</a:t>
            </a:r>
            <a:r>
              <a:rPr lang="ru-RU" sz="2800" dirty="0">
                <a:latin typeface="Trebuchet MS" panose="020B0603020202020204" pitchFamily="34" charset="0"/>
              </a:rPr>
              <a:t> в </a:t>
            </a:r>
            <a:r>
              <a:rPr lang="ru-RU" sz="2800" dirty="0" err="1">
                <a:latin typeface="Trebuchet MS" panose="020B0603020202020204" pitchFamily="34" charset="0"/>
              </a:rPr>
              <a:t>рамките</a:t>
            </a:r>
            <a:r>
              <a:rPr lang="ru-RU" sz="2800" dirty="0">
                <a:latin typeface="Trebuchet MS" panose="020B0603020202020204" pitchFamily="34" charset="0"/>
              </a:rPr>
              <a:t> на </a:t>
            </a:r>
            <a:r>
              <a:rPr lang="ru-RU" sz="2800" dirty="0" err="1">
                <a:latin typeface="Trebuchet MS" panose="020B0603020202020204" pitchFamily="34" charset="0"/>
              </a:rPr>
              <a:t>работния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ден</a:t>
            </a:r>
            <a:r>
              <a:rPr lang="ru-RU" sz="2800" dirty="0">
                <a:latin typeface="Trebuchet MS" panose="020B0603020202020204" pitchFamily="34" charset="0"/>
              </a:rPr>
              <a:t>: </a:t>
            </a:r>
            <a:r>
              <a:rPr lang="ru-RU" sz="2800" dirty="0" err="1">
                <a:latin typeface="Trebuchet MS" panose="020B0603020202020204" pitchFamily="34" charset="0"/>
              </a:rPr>
              <a:t>обедна</a:t>
            </a:r>
            <a:r>
              <a:rPr lang="ru-RU" sz="2800" dirty="0">
                <a:latin typeface="Trebuchet MS" panose="020B0603020202020204" pitchFamily="34" charset="0"/>
              </a:rPr>
              <a:t> и </a:t>
            </a:r>
            <a:r>
              <a:rPr lang="ru-RU" sz="2800" dirty="0" err="1">
                <a:latin typeface="Trebuchet MS" panose="020B0603020202020204" pitchFamily="34" charset="0"/>
              </a:rPr>
              <a:t>дневна</a:t>
            </a:r>
            <a:r>
              <a:rPr lang="ru-RU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почивка</a:t>
            </a:r>
            <a:r>
              <a:rPr lang="ru-RU" sz="2800" dirty="0">
                <a:latin typeface="Trebuchet MS" panose="020B0603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rebuchet MS" panose="020B0603020202020204" pitchFamily="34" charset="0"/>
              </a:rPr>
              <a:t>Почивки</a:t>
            </a:r>
            <a:r>
              <a:rPr lang="ru-RU" sz="2800" dirty="0">
                <a:latin typeface="Trebuchet MS" panose="020B0603020202020204" pitchFamily="34" charset="0"/>
              </a:rPr>
              <a:t> в </a:t>
            </a:r>
            <a:r>
              <a:rPr lang="ru-RU" sz="2800" dirty="0" err="1">
                <a:latin typeface="Trebuchet MS" panose="020B0603020202020204" pitchFamily="34" charset="0"/>
              </a:rPr>
              <a:t>рамките</a:t>
            </a:r>
            <a:r>
              <a:rPr lang="ru-RU" sz="2800" dirty="0">
                <a:latin typeface="Trebuchet MS" panose="020B0603020202020204" pitchFamily="34" charset="0"/>
              </a:rPr>
              <a:t> на </a:t>
            </a:r>
            <a:r>
              <a:rPr lang="ru-RU" sz="2800" dirty="0" err="1">
                <a:latin typeface="Trebuchet MS" panose="020B0603020202020204" pitchFamily="34" charset="0"/>
              </a:rPr>
              <a:t>работната</a:t>
            </a:r>
            <a:r>
              <a:rPr lang="ru-RU" sz="2800" dirty="0">
                <a:latin typeface="Trebuchet MS" panose="020B0603020202020204" pitchFamily="34" charset="0"/>
              </a:rPr>
              <a:t> седмица: седмична </a:t>
            </a:r>
            <a:r>
              <a:rPr lang="ru-RU" sz="2800" dirty="0" err="1">
                <a:latin typeface="Trebuchet MS" panose="020B0603020202020204" pitchFamily="34" charset="0"/>
              </a:rPr>
              <a:t>почивка</a:t>
            </a:r>
            <a:r>
              <a:rPr lang="ru-RU" sz="2800" dirty="0">
                <a:latin typeface="Trebuchet MS" panose="020B0603020202020204" pitchFamily="34" charset="0"/>
              </a:rPr>
              <a:t> и </a:t>
            </a:r>
            <a:r>
              <a:rPr lang="ru-RU" sz="2800" dirty="0" err="1">
                <a:latin typeface="Trebuchet MS" panose="020B0603020202020204" pitchFamily="34" charset="0"/>
              </a:rPr>
              <a:t>празнични</a:t>
            </a:r>
            <a:r>
              <a:rPr lang="ru-RU" sz="2800" dirty="0">
                <a:latin typeface="Trebuchet MS" panose="020B0603020202020204" pitchFamily="34" charset="0"/>
              </a:rPr>
              <a:t> дни</a:t>
            </a:r>
            <a:r>
              <a:rPr lang="ru-RU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4" name="Картина 3" descr="Картина, която съдържа текст, знак&#10;&#10;Описание, генерирано с висока достоверност">
            <a:extLst>
              <a:ext uri="{FF2B5EF4-FFF2-40B4-BE49-F238E27FC236}">
                <a16:creationId xmlns:a16="http://schemas.microsoft.com/office/drawing/2014/main" id="{1D9793E8-5321-41F3-A5C0-8574795BB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53" y="4436089"/>
            <a:ext cx="2000132" cy="17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A5545C-A62A-487B-A638-65417FDE87F1}"/>
              </a:ext>
            </a:extLst>
          </p:cNvPr>
          <p:cNvSpPr txBox="1"/>
          <p:nvPr/>
        </p:nvSpPr>
        <p:spPr>
          <a:xfrm>
            <a:off x="248996" y="1461330"/>
            <a:ext cx="11638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rebuchet MS" panose="020B0603020202020204" pitchFamily="34" charset="0"/>
              </a:rPr>
              <a:t>Регламентиране правото на отпуск и видове отпуск</a:t>
            </a:r>
            <a:endParaRPr lang="en-US" sz="2800" b="1" dirty="0">
              <a:latin typeface="Trebuchet MS" panose="020B0603020202020204" pitchFamily="34" charset="0"/>
            </a:endParaRPr>
          </a:p>
          <a:p>
            <a:pPr algn="just"/>
            <a:endParaRPr lang="ru-RU" sz="1600" dirty="0">
              <a:latin typeface="Trebuchet MS" panose="020B0603020202020204" pitchFamily="34" charset="0"/>
            </a:endParaRPr>
          </a:p>
          <a:p>
            <a:pPr algn="just"/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A7E03B76-C454-410F-8BCB-A0F0C8282E0E}"/>
              </a:ext>
            </a:extLst>
          </p:cNvPr>
          <p:cNvSpPr txBox="1"/>
          <p:nvPr/>
        </p:nvSpPr>
        <p:spPr>
          <a:xfrm>
            <a:off x="1174738" y="2085522"/>
            <a:ext cx="9787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bg-BG" sz="2200" dirty="0">
                <a:latin typeface="Trebuchet MS" panose="020B0603020202020204" pitchFamily="34" charset="0"/>
              </a:rPr>
              <a:t>Гарантиран платен годишен отпуск;</a:t>
            </a:r>
          </a:p>
          <a:p>
            <a:pPr marL="342900" indent="-342900" algn="just">
              <a:buAutoNum type="arabicPeriod"/>
            </a:pPr>
            <a:r>
              <a:rPr lang="bg-BG" sz="2200" dirty="0">
                <a:latin typeface="Trebuchet MS" panose="020B0603020202020204" pitchFamily="34" charset="0"/>
              </a:rPr>
              <a:t>Допълнителни платени почивни дни, при настъпване на определени събития, съгласно Кодекса на труда;</a:t>
            </a:r>
          </a:p>
          <a:p>
            <a:pPr marL="342900" indent="-342900" algn="just">
              <a:buAutoNum type="arabicPeriod"/>
            </a:pPr>
            <a:r>
              <a:rPr lang="bg-BG" sz="2200" dirty="0">
                <a:latin typeface="Trebuchet MS" panose="020B0603020202020204" pitchFamily="34" charset="0"/>
              </a:rPr>
              <a:t>Отпуск за професионално обучение;</a:t>
            </a:r>
          </a:p>
          <a:p>
            <a:pPr marL="342900" indent="-342900" algn="just">
              <a:buAutoNum type="arabicPeriod"/>
            </a:pPr>
            <a:r>
              <a:rPr lang="bg-BG" sz="2200" dirty="0">
                <a:latin typeface="Trebuchet MS" panose="020B0603020202020204" pitchFamily="34" charset="0"/>
              </a:rPr>
              <a:t>Отпуски по болест и обезщетения: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2200" dirty="0">
                <a:latin typeface="Trebuchet MS" panose="020B0603020202020204" pitchFamily="34" charset="0"/>
              </a:rPr>
              <a:t>отпуск по болест и обезщетение за временна нетрудоспособност;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2200" dirty="0">
                <a:latin typeface="Trebuchet MS" panose="020B0603020202020204" pitchFamily="34" charset="0"/>
              </a:rPr>
              <a:t>отпуск по болест и обезщетение за превенция на заболяване и възстановяване на трудоспособността;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2200" dirty="0">
                <a:latin typeface="Trebuchet MS" panose="020B0603020202020204" pitchFamily="34" charset="0"/>
              </a:rPr>
              <a:t>отпуск по болест и обезщетение за гледане на болно дете;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bg-BG" sz="2200" dirty="0">
                <a:latin typeface="Trebuchet MS" panose="020B0603020202020204" pitchFamily="34" charset="0"/>
              </a:rPr>
              <a:t>отпуск по майчинство и обезщетение.</a:t>
            </a:r>
          </a:p>
          <a:p>
            <a:pPr algn="just"/>
            <a:r>
              <a:rPr lang="bg-BG" sz="2200" dirty="0">
                <a:latin typeface="Trebuchet MS" panose="020B0603020202020204" pitchFamily="34" charset="0"/>
              </a:rPr>
              <a:t>5. Неплатен отпуск</a:t>
            </a:r>
          </a:p>
          <a:p>
            <a:pPr marL="342900" indent="-342900">
              <a:buAutoNum type="arabicPeriod"/>
            </a:pPr>
            <a:endParaRPr lang="bg-BG" dirty="0"/>
          </a:p>
        </p:txBody>
      </p:sp>
      <p:pic>
        <p:nvPicPr>
          <p:cNvPr id="11" name="Графика 10" descr="Слънчеви очила">
            <a:extLst>
              <a:ext uri="{FF2B5EF4-FFF2-40B4-BE49-F238E27FC236}">
                <a16:creationId xmlns:a16="http://schemas.microsoft.com/office/drawing/2014/main" id="{97ECDBAE-341B-4F00-852C-5A31BF8D0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4824" y="5787479"/>
            <a:ext cx="914400" cy="914400"/>
          </a:xfrm>
          <a:prstGeom prst="rect">
            <a:avLst/>
          </a:prstGeom>
        </p:spPr>
      </p:pic>
      <p:pic>
        <p:nvPicPr>
          <p:cNvPr id="19" name="Графика 18" descr="Плажен чадър">
            <a:extLst>
              <a:ext uri="{FF2B5EF4-FFF2-40B4-BE49-F238E27FC236}">
                <a16:creationId xmlns:a16="http://schemas.microsoft.com/office/drawing/2014/main" id="{7FEE27A0-E549-47D4-8C8C-3ECA4C8FD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211199">
            <a:off x="9259129" y="5464923"/>
            <a:ext cx="1124905" cy="11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A5545C-A62A-487B-A638-65417FDE87F1}"/>
              </a:ext>
            </a:extLst>
          </p:cNvPr>
          <p:cNvSpPr txBox="1"/>
          <p:nvPr/>
        </p:nvSpPr>
        <p:spPr>
          <a:xfrm>
            <a:off x="912494" y="1938384"/>
            <a:ext cx="1007745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rebuchet MS" panose="020B0603020202020204" pitchFamily="34" charset="0"/>
              </a:rPr>
              <a:t>	</a:t>
            </a:r>
            <a:r>
              <a:rPr lang="ru-RU" sz="2800" b="1" dirty="0">
                <a:latin typeface="Trebuchet MS" panose="020B0603020202020204" pitchFamily="34" charset="0"/>
              </a:rPr>
              <a:t>Прекратяване на трудовото правоотношение</a:t>
            </a:r>
          </a:p>
          <a:p>
            <a:pPr algn="just"/>
            <a:endParaRPr lang="ru-RU" sz="1600" dirty="0">
              <a:latin typeface="Trebuchet MS" panose="020B0603020202020204" pitchFamily="34" charset="0"/>
            </a:endParaRPr>
          </a:p>
          <a:p>
            <a:pPr algn="just"/>
            <a:endParaRPr lang="ru-RU" sz="1500" dirty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rebuchet MS" panose="020B0603020202020204" pitchFamily="34" charset="0"/>
              </a:rPr>
              <a:t>Прекратяване на трудовия договор по право;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rebuchet MS" panose="020B0603020202020204" pitchFamily="34" charset="0"/>
              </a:rPr>
              <a:t>Уволнение;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rebuchet MS" panose="020B0603020202020204" pitchFamily="34" charset="0"/>
              </a:rPr>
              <a:t>Оставка</a:t>
            </a:r>
          </a:p>
        </p:txBody>
      </p:sp>
      <p:pic>
        <p:nvPicPr>
          <p:cNvPr id="6" name="Графика 5" descr="Драма">
            <a:extLst>
              <a:ext uri="{FF2B5EF4-FFF2-40B4-BE49-F238E27FC236}">
                <a16:creationId xmlns:a16="http://schemas.microsoft.com/office/drawing/2014/main" id="{C0E6EB17-0A9A-4847-9D8E-EB85307BD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84657">
            <a:off x="10032809" y="5577554"/>
            <a:ext cx="1172177" cy="11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DF71FB52-89EA-4732-ABDD-A594E98A0622}"/>
              </a:ext>
            </a:extLst>
          </p:cNvPr>
          <p:cNvSpPr txBox="1"/>
          <p:nvPr/>
        </p:nvSpPr>
        <p:spPr>
          <a:xfrm>
            <a:off x="1158018" y="1659284"/>
            <a:ext cx="10502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Trebuchet MS" panose="020B0603020202020204" pitchFamily="34" charset="0"/>
              </a:rPr>
              <a:t>Привлекателност на Румъния за осигуряване на заетост: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2800" dirty="0">
                <a:latin typeface="Trebuchet MS" panose="020B0603020202020204" pitchFamily="34" charset="0"/>
              </a:rPr>
              <a:t>Нива на възнаграждение;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2800" dirty="0">
                <a:latin typeface="Trebuchet MS" panose="020B0603020202020204" pitchFamily="34" charset="0"/>
              </a:rPr>
              <a:t>Данъчно облагане;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2800" dirty="0">
                <a:latin typeface="Trebuchet MS" panose="020B0603020202020204" pitchFamily="34" charset="0"/>
              </a:rPr>
              <a:t>Ниски разходи за живот и жилищно настаняване;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2800" dirty="0">
                <a:latin typeface="Trebuchet MS" panose="020B0603020202020204" pitchFamily="34" charset="0"/>
              </a:rPr>
              <a:t>Система за здравно осигуряване;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2800" dirty="0">
                <a:latin typeface="Trebuchet MS" panose="020B0603020202020204" pitchFamily="34" charset="0"/>
              </a:rPr>
              <a:t>Транспортна осигуреност</a:t>
            </a:r>
          </a:p>
        </p:txBody>
      </p:sp>
      <p:pic>
        <p:nvPicPr>
          <p:cNvPr id="7" name="Графика 6" descr="Глава със зъбни колела">
            <a:extLst>
              <a:ext uri="{FF2B5EF4-FFF2-40B4-BE49-F238E27FC236}">
                <a16:creationId xmlns:a16="http://schemas.microsoft.com/office/drawing/2014/main" id="{26CF1923-C2CB-43F6-B95B-7DB85F93F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3600" y="5423748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карт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DA4C3CA1-ADF3-4268-9FE1-BB23F347C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4" t="4418" r="4446" b="16965"/>
          <a:stretch/>
        </p:blipFill>
        <p:spPr>
          <a:xfrm>
            <a:off x="-26504" y="0"/>
            <a:ext cx="1221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7F6AA702-0233-49A1-8BFC-C68EF55A5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11B8F91E-E05E-4C5A-8CB2-0DE9B6E18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313C5D94-9DA9-4C9E-962F-5D63BE2CCF8B}"/>
              </a:ext>
            </a:extLst>
          </p:cNvPr>
          <p:cNvGrpSpPr/>
          <p:nvPr/>
        </p:nvGrpSpPr>
        <p:grpSpPr>
          <a:xfrm>
            <a:off x="7400786" y="196002"/>
            <a:ext cx="1607102" cy="874317"/>
            <a:chOff x="7647628" y="184590"/>
            <a:chExt cx="1607102" cy="87431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AF17FD5-530B-4BBF-9232-639819686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307D39D3-C8E5-4537-BF4F-0CE023120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2077AFAB-6270-4D32-A384-DBED4D284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3" y="185310"/>
            <a:ext cx="2083487" cy="956602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1FEFC259-63BA-4894-BC75-E3B21F4542EF}"/>
              </a:ext>
            </a:extLst>
          </p:cNvPr>
          <p:cNvSpPr txBox="1"/>
          <p:nvPr/>
        </p:nvSpPr>
        <p:spPr>
          <a:xfrm>
            <a:off x="1045576" y="1643896"/>
            <a:ext cx="102701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latin typeface="Trebuchet MS" panose="020B0603020202020204" pitchFamily="34" charset="0"/>
              </a:rPr>
              <a:t>Проучване на бизнеса и работната сила в трансграничния регион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200" dirty="0">
                <a:latin typeface="Trebuchet MS" panose="020B0603020202020204" pitchFamily="34" charset="0"/>
              </a:rPr>
              <a:t>Сектори с капацитет за осигуряване на дългосрочна заетост и икономически потенциал за развитие;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200" dirty="0">
                <a:latin typeface="Trebuchet MS" panose="020B0603020202020204" pitchFamily="34" charset="0"/>
              </a:rPr>
              <a:t>Проучване на необходимостта от работна сила със специфична квалификация;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200" dirty="0">
                <a:latin typeface="Trebuchet MS" panose="020B0603020202020204" pitchFamily="34" charset="0"/>
              </a:rPr>
              <a:t>Проучване на капацитета и нагласите на работната сила за трансгранична трудова мобилност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bg-BG" sz="2200" dirty="0">
              <a:latin typeface="Trebuchet MS" panose="020B0603020202020204" pitchFamily="34" charset="0"/>
            </a:endParaRPr>
          </a:p>
          <a:p>
            <a:pPr algn="just"/>
            <a:r>
              <a:rPr lang="bg-BG" sz="2400" b="1" dirty="0">
                <a:latin typeface="Trebuchet MS" panose="020B0603020202020204" pitchFamily="34" charset="0"/>
              </a:rPr>
              <a:t>Анализ на състоянието на пазара на труд в трансграничния регион България-Румъния</a:t>
            </a:r>
          </a:p>
        </p:txBody>
      </p:sp>
    </p:spTree>
    <p:extLst>
      <p:ext uri="{BB962C8B-B14F-4D97-AF65-F5344CB8AC3E}">
        <p14:creationId xmlns:p14="http://schemas.microsoft.com/office/powerpoint/2010/main" val="42598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35D8E7E5-3D2B-459A-B938-E52459763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50655CE4-252E-4056-B0D4-5C0EB920F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DF966CEB-AF66-4A7A-B948-3E0012E2AFD8}"/>
              </a:ext>
            </a:extLst>
          </p:cNvPr>
          <p:cNvGrpSpPr/>
          <p:nvPr/>
        </p:nvGrpSpPr>
        <p:grpSpPr>
          <a:xfrm>
            <a:off x="7400786" y="196002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0656AFF-0FA5-4967-AF3B-9FBDC8ADC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7B755C84-525C-41C9-8362-A2858CEDE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1462D9C4-7033-4E64-93BD-0B79130B9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3" y="185310"/>
            <a:ext cx="2083487" cy="956602"/>
          </a:xfrm>
          <a:prstGeom prst="rect">
            <a:avLst/>
          </a:prstGeom>
        </p:spPr>
      </p:pic>
      <p:pic>
        <p:nvPicPr>
          <p:cNvPr id="9" name="Графика 8" descr="Потребител">
            <a:extLst>
              <a:ext uri="{FF2B5EF4-FFF2-40B4-BE49-F238E27FC236}">
                <a16:creationId xmlns:a16="http://schemas.microsoft.com/office/drawing/2014/main" id="{46F1E853-39E1-4406-B092-41E61D6F3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891" y="2164365"/>
            <a:ext cx="2299810" cy="2299810"/>
          </a:xfrm>
          <a:prstGeom prst="rect">
            <a:avLst/>
          </a:prstGeom>
        </p:spPr>
      </p:pic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4B2265AD-B770-4555-B642-8091170B6BCC}"/>
              </a:ext>
            </a:extLst>
          </p:cNvPr>
          <p:cNvSpPr txBox="1"/>
          <p:nvPr/>
        </p:nvSpPr>
        <p:spPr>
          <a:xfrm>
            <a:off x="4317262" y="1473724"/>
            <a:ext cx="7646138" cy="443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3200" dirty="0">
                <a:latin typeface="Trebuchet MS" panose="020B0603020202020204" pitchFamily="34" charset="0"/>
              </a:rPr>
              <a:t>Техническо образование</a:t>
            </a:r>
          </a:p>
          <a:p>
            <a:pPr>
              <a:lnSpc>
                <a:spcPct val="150000"/>
              </a:lnSpc>
            </a:pPr>
            <a:r>
              <a:rPr lang="bg-BG" sz="3200" dirty="0">
                <a:latin typeface="Trebuchet MS" panose="020B0603020202020204" pitchFamily="34" charset="0"/>
              </a:rPr>
              <a:t>Опит между 1 и 3 години</a:t>
            </a:r>
          </a:p>
          <a:p>
            <a:pPr>
              <a:lnSpc>
                <a:spcPct val="150000"/>
              </a:lnSpc>
            </a:pPr>
            <a:r>
              <a:rPr lang="bg-BG" sz="3200" dirty="0">
                <a:latin typeface="Trebuchet MS" panose="020B0603020202020204" pitchFamily="34" charset="0"/>
              </a:rPr>
              <a:t>Умения за работа в екип</a:t>
            </a:r>
          </a:p>
          <a:p>
            <a:pPr>
              <a:lnSpc>
                <a:spcPct val="150000"/>
              </a:lnSpc>
            </a:pPr>
            <a:r>
              <a:rPr lang="bg-BG" sz="3200" dirty="0">
                <a:latin typeface="Trebuchet MS" panose="020B0603020202020204" pitchFamily="34" charset="0"/>
              </a:rPr>
              <a:t>Добро разпределяне на времето</a:t>
            </a:r>
          </a:p>
          <a:p>
            <a:pPr>
              <a:lnSpc>
                <a:spcPct val="150000"/>
              </a:lnSpc>
            </a:pPr>
            <a:r>
              <a:rPr lang="bg-BG" sz="3200" dirty="0">
                <a:latin typeface="Trebuchet MS" panose="020B0603020202020204" pitchFamily="34" charset="0"/>
              </a:rPr>
              <a:t>Да пази поверените му активи</a:t>
            </a:r>
          </a:p>
          <a:p>
            <a:pPr>
              <a:lnSpc>
                <a:spcPct val="150000"/>
              </a:lnSpc>
            </a:pPr>
            <a:r>
              <a:rPr lang="bg-BG" sz="3200" dirty="0">
                <a:latin typeface="Trebuchet MS" panose="020B0603020202020204" pitchFamily="34" charset="0"/>
              </a:rPr>
              <a:t>Добри комуникативни умения</a:t>
            </a:r>
          </a:p>
        </p:txBody>
      </p:sp>
      <p:grpSp>
        <p:nvGrpSpPr>
          <p:cNvPr id="24" name="Групиране 23">
            <a:extLst>
              <a:ext uri="{FF2B5EF4-FFF2-40B4-BE49-F238E27FC236}">
                <a16:creationId xmlns:a16="http://schemas.microsoft.com/office/drawing/2014/main" id="{4DC0E003-8CB0-4867-94CD-E7219B227811}"/>
              </a:ext>
            </a:extLst>
          </p:cNvPr>
          <p:cNvGrpSpPr/>
          <p:nvPr/>
        </p:nvGrpSpPr>
        <p:grpSpPr>
          <a:xfrm>
            <a:off x="2401812" y="1600627"/>
            <a:ext cx="1922537" cy="4497913"/>
            <a:chOff x="2401812" y="1600627"/>
            <a:chExt cx="1922537" cy="4497913"/>
          </a:xfrm>
        </p:grpSpPr>
        <p:pic>
          <p:nvPicPr>
            <p:cNvPr id="11" name="Графика 10" descr="Инструменти">
              <a:extLst>
                <a:ext uri="{FF2B5EF4-FFF2-40B4-BE49-F238E27FC236}">
                  <a16:creationId xmlns:a16="http://schemas.microsoft.com/office/drawing/2014/main" id="{33014A51-0DCE-4EBA-8659-057A40C76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55262" y="1602992"/>
              <a:ext cx="695550" cy="695550"/>
            </a:xfrm>
            <a:prstGeom prst="rect">
              <a:avLst/>
            </a:prstGeom>
          </p:spPr>
        </p:pic>
        <p:pic>
          <p:nvPicPr>
            <p:cNvPr id="13" name="Графика 12" descr="Балонче с мисъл">
              <a:extLst>
                <a:ext uri="{FF2B5EF4-FFF2-40B4-BE49-F238E27FC236}">
                  <a16:creationId xmlns:a16="http://schemas.microsoft.com/office/drawing/2014/main" id="{63FF96D0-634D-483D-A953-51FA8880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09949" y="5184140"/>
              <a:ext cx="914400" cy="914400"/>
            </a:xfrm>
            <a:prstGeom prst="rect">
              <a:avLst/>
            </a:prstGeom>
          </p:spPr>
        </p:pic>
        <p:pic>
          <p:nvPicPr>
            <p:cNvPr id="15" name="Графика 14" descr="Потребители">
              <a:extLst>
                <a:ext uri="{FF2B5EF4-FFF2-40B4-BE49-F238E27FC236}">
                  <a16:creationId xmlns:a16="http://schemas.microsoft.com/office/drawing/2014/main" id="{1A931724-DDB4-4512-B5E4-CBC1D520D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31337" y="3109778"/>
              <a:ext cx="671625" cy="671625"/>
            </a:xfrm>
            <a:prstGeom prst="rect">
              <a:avLst/>
            </a:prstGeom>
          </p:spPr>
        </p:pic>
        <p:pic>
          <p:nvPicPr>
            <p:cNvPr id="17" name="Графика 16" descr="Хронометър">
              <a:extLst>
                <a:ext uri="{FF2B5EF4-FFF2-40B4-BE49-F238E27FC236}">
                  <a16:creationId xmlns:a16="http://schemas.microsoft.com/office/drawing/2014/main" id="{9C5CBAD5-B8DA-4642-B528-C64A29990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55262" y="3838899"/>
              <a:ext cx="671625" cy="671625"/>
            </a:xfrm>
            <a:prstGeom prst="rect">
              <a:avLst/>
            </a:prstGeom>
          </p:spPr>
        </p:pic>
        <p:pic>
          <p:nvPicPr>
            <p:cNvPr id="19" name="Графика 18" descr="Пешеходен туризъм">
              <a:extLst>
                <a:ext uri="{FF2B5EF4-FFF2-40B4-BE49-F238E27FC236}">
                  <a16:creationId xmlns:a16="http://schemas.microsoft.com/office/drawing/2014/main" id="{408EDF49-EADF-4A2D-84B9-E06F1C7BA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00325" y="2356385"/>
              <a:ext cx="695550" cy="695550"/>
            </a:xfrm>
            <a:prstGeom prst="rect">
              <a:avLst/>
            </a:prstGeom>
          </p:spPr>
        </p:pic>
        <p:pic>
          <p:nvPicPr>
            <p:cNvPr id="21" name="Графика 20" descr="Око">
              <a:extLst>
                <a:ext uri="{FF2B5EF4-FFF2-40B4-BE49-F238E27FC236}">
                  <a16:creationId xmlns:a16="http://schemas.microsoft.com/office/drawing/2014/main" id="{A17CA13D-B119-4B7E-8C4C-8D127A581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460012" y="4454672"/>
              <a:ext cx="857250" cy="857250"/>
            </a:xfrm>
            <a:prstGeom prst="rect">
              <a:avLst/>
            </a:prstGeom>
          </p:spPr>
        </p:pic>
        <p:sp>
          <p:nvSpPr>
            <p:cNvPr id="23" name="Лява фигурна скоба 22">
              <a:extLst>
                <a:ext uri="{FF2B5EF4-FFF2-40B4-BE49-F238E27FC236}">
                  <a16:creationId xmlns:a16="http://schemas.microsoft.com/office/drawing/2014/main" id="{036CBA62-520C-48C4-8AC7-F77C48FDF73B}"/>
                </a:ext>
              </a:extLst>
            </p:cNvPr>
            <p:cNvSpPr/>
            <p:nvPr/>
          </p:nvSpPr>
          <p:spPr>
            <a:xfrm>
              <a:off x="2401812" y="1600627"/>
              <a:ext cx="1024975" cy="4361552"/>
            </a:xfrm>
            <a:prstGeom prst="leftBrace">
              <a:avLst>
                <a:gd name="adj1" fmla="val 8333"/>
                <a:gd name="adj2" fmla="val 4650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0523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карт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0BE305DA-7AD4-48FA-80CC-11E4D6425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 r="2065" b="3816"/>
          <a:stretch/>
        </p:blipFill>
        <p:spPr>
          <a:xfrm>
            <a:off x="28495" y="13067"/>
            <a:ext cx="11194030" cy="5715044"/>
          </a:xfrm>
          <a:prstGeom prst="rect">
            <a:avLst/>
          </a:prstGeom>
          <a:effectLst>
            <a:reflection stA="73000" endPos="17000" dist="50800" dir="5400000" sy="-100000" algn="bl" rotWithShape="0"/>
          </a:effectLst>
        </p:spPr>
      </p:pic>
      <p:pic>
        <p:nvPicPr>
          <p:cNvPr id="5" name="Картина 4" descr="Картина, която съдържа екранна снимка, текст&#10;&#10;Описание, генерирано с висока достоверност">
            <a:extLst>
              <a:ext uri="{FF2B5EF4-FFF2-40B4-BE49-F238E27FC236}">
                <a16:creationId xmlns:a16="http://schemas.microsoft.com/office/drawing/2014/main" id="{389F4455-D315-40DA-9BE7-A87973315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11138" r="50291" b="10793"/>
          <a:stretch/>
        </p:blipFill>
        <p:spPr>
          <a:xfrm>
            <a:off x="6566491" y="4598223"/>
            <a:ext cx="3047849" cy="225977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Картина 6" descr="Картина, която съдържа екранна снимка, текст&#10;&#10;Описание, генерирано с висока достоверност">
            <a:extLst>
              <a:ext uri="{FF2B5EF4-FFF2-40B4-BE49-F238E27FC236}">
                <a16:creationId xmlns:a16="http://schemas.microsoft.com/office/drawing/2014/main" id="{B149F22E-493A-493E-AB80-603B687684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21" r="1258" b="4223"/>
          <a:stretch/>
        </p:blipFill>
        <p:spPr>
          <a:xfrm>
            <a:off x="9427779" y="4598223"/>
            <a:ext cx="2764221" cy="225977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268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7DECA939-FF7B-4A6D-BBF1-4406ED036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CC631806-9CA5-4CB6-95EE-584D6A4D8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A0106F14-D0E8-4969-9493-82C933209022}"/>
              </a:ext>
            </a:extLst>
          </p:cNvPr>
          <p:cNvGrpSpPr/>
          <p:nvPr/>
        </p:nvGrpSpPr>
        <p:grpSpPr>
          <a:xfrm>
            <a:off x="7400786" y="196002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3A3B087-CAA1-4463-8E65-220FA41AB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FE0D8C9C-2666-4AC1-8A4D-A1D2D7FC5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D65C6AC5-6683-4EEE-916F-1C0CEC4F3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3" y="185310"/>
            <a:ext cx="2083487" cy="956602"/>
          </a:xfrm>
          <a:prstGeom prst="rect">
            <a:avLst/>
          </a:prstGeom>
        </p:spPr>
      </p:pic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4221081A-90C8-4DFD-8BA4-273898D26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55821"/>
              </p:ext>
            </p:extLst>
          </p:nvPr>
        </p:nvGraphicFramePr>
        <p:xfrm>
          <a:off x="1771650" y="2436887"/>
          <a:ext cx="86487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7E9851CB-FF31-4A0E-9549-593AC03F0609}"/>
              </a:ext>
            </a:extLst>
          </p:cNvPr>
          <p:cNvSpPr txBox="1"/>
          <p:nvPr/>
        </p:nvSpPr>
        <p:spPr>
          <a:xfrm>
            <a:off x="1652822" y="1605890"/>
            <a:ext cx="864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latin typeface="Trebuchet MS" panose="020B0603020202020204" pitchFamily="34" charset="0"/>
              </a:rPr>
              <a:t>Бихте ли приели работа в Румъния, ако получите подходящо предложение?</a:t>
            </a:r>
          </a:p>
        </p:txBody>
      </p:sp>
    </p:spTree>
    <p:extLst>
      <p:ext uri="{BB962C8B-B14F-4D97-AF65-F5344CB8AC3E}">
        <p14:creationId xmlns:p14="http://schemas.microsoft.com/office/powerpoint/2010/main" val="35019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" y="17276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37FF268F-5ACC-484E-8C87-0C61B3389F84}"/>
              </a:ext>
            </a:extLst>
          </p:cNvPr>
          <p:cNvSpPr txBox="1"/>
          <p:nvPr/>
        </p:nvSpPr>
        <p:spPr>
          <a:xfrm>
            <a:off x="1848322" y="2241560"/>
            <a:ext cx="9050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atin typeface="Trebuchet MS" panose="020B0603020202020204" pitchFamily="34" charset="0"/>
              </a:rPr>
              <a:t>Достъп до пазара на труд в Румъния</a:t>
            </a:r>
          </a:p>
          <a:p>
            <a:endParaRPr lang="bg-BG" sz="2800" b="1" dirty="0">
              <a:latin typeface="Trebuchet MS" panose="020B0603020202020204" pitchFamily="34" charset="0"/>
            </a:endParaRPr>
          </a:p>
          <a:p>
            <a:pPr algn="just"/>
            <a:r>
              <a:rPr lang="bg-BG" sz="2800" dirty="0">
                <a:latin typeface="Trebuchet MS" panose="020B0603020202020204" pitchFamily="34" charset="0"/>
              </a:rPr>
              <a:t>Възможност за заемане на всякакви длъжности, с изключение на държавна служба, изискваща румънско гражданство</a:t>
            </a:r>
          </a:p>
        </p:txBody>
      </p:sp>
      <p:pic>
        <p:nvPicPr>
          <p:cNvPr id="4" name="Графика 3" descr="Везните на правосъдието">
            <a:extLst>
              <a:ext uri="{FF2B5EF4-FFF2-40B4-BE49-F238E27FC236}">
                <a16:creationId xmlns:a16="http://schemas.microsoft.com/office/drawing/2014/main" id="{CC80A9EF-AA83-4A03-962D-71AB72171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4497" y="55015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BA89BA0C-51B2-4D99-B947-253CC9F9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E7449F23-C553-4741-9146-F77413939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48F978F0-36B2-41F9-A690-00CC1741388E}"/>
              </a:ext>
            </a:extLst>
          </p:cNvPr>
          <p:cNvGrpSpPr/>
          <p:nvPr/>
        </p:nvGrpSpPr>
        <p:grpSpPr>
          <a:xfrm>
            <a:off x="7400786" y="196002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992A752-D9C4-421C-BBCB-7A575E799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857FAF70-B58E-4022-9FF8-42CD724B1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BA42D51B-F943-4894-9550-98AD6EF28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3" y="185310"/>
            <a:ext cx="2083487" cy="956602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F36865DE-BC58-4720-8553-C08E48D899F4}"/>
              </a:ext>
            </a:extLst>
          </p:cNvPr>
          <p:cNvSpPr txBox="1"/>
          <p:nvPr/>
        </p:nvSpPr>
        <p:spPr>
          <a:xfrm>
            <a:off x="1123950" y="1888662"/>
            <a:ext cx="100393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800" b="1" dirty="0">
                <a:latin typeface="Trebuchet MS" panose="020B0603020202020204" pitchFamily="34" charset="0"/>
              </a:rPr>
              <a:t>Трансграничен </a:t>
            </a:r>
            <a:r>
              <a:rPr lang="en-GB" sz="2800" b="1" dirty="0">
                <a:latin typeface="Trebuchet MS" panose="020B0603020202020204" pitchFamily="34" charset="0"/>
              </a:rPr>
              <a:t>(</a:t>
            </a:r>
            <a:r>
              <a:rPr lang="bg-BG" sz="2800" b="1" dirty="0">
                <a:latin typeface="Trebuchet MS" panose="020B0603020202020204" pitchFamily="34" charset="0"/>
              </a:rPr>
              <a:t>пограничен</a:t>
            </a:r>
            <a:r>
              <a:rPr lang="en-GB" sz="2800" b="1" dirty="0">
                <a:latin typeface="Trebuchet MS" panose="020B0603020202020204" pitchFamily="34" charset="0"/>
              </a:rPr>
              <a:t>)</a:t>
            </a:r>
            <a:r>
              <a:rPr lang="bg-BG" sz="2800" b="1" dirty="0">
                <a:latin typeface="Trebuchet MS" panose="020B0603020202020204" pitchFamily="34" charset="0"/>
              </a:rPr>
              <a:t> работник </a:t>
            </a:r>
            <a:r>
              <a:rPr lang="bg-BG" sz="2800" dirty="0">
                <a:latin typeface="Trebuchet MS" panose="020B0603020202020204" pitchFamily="34" charset="0"/>
              </a:rPr>
              <a:t>– лице, което работи в една държава, но живее в друга, като се връща там ежедневно или поне веднъж седмично.</a:t>
            </a:r>
          </a:p>
          <a:p>
            <a:pPr algn="just"/>
            <a:endParaRPr lang="bg-BG" sz="2800" dirty="0">
              <a:latin typeface="Trebuchet MS" panose="020B0603020202020204" pitchFamily="34" charset="0"/>
            </a:endParaRPr>
          </a:p>
          <a:p>
            <a:pPr algn="just"/>
            <a:r>
              <a:rPr lang="bg-BG" sz="2800" dirty="0">
                <a:latin typeface="Trebuchet MS" panose="020B0603020202020204" pitchFamily="34" charset="0"/>
              </a:rPr>
              <a:t>Трябва да се запознаете с изискванията на Румънското законодателство в областта на трудовото, осигурителното и данъчно право.</a:t>
            </a:r>
          </a:p>
        </p:txBody>
      </p:sp>
    </p:spTree>
    <p:extLst>
      <p:ext uri="{BB962C8B-B14F-4D97-AF65-F5344CB8AC3E}">
        <p14:creationId xmlns:p14="http://schemas.microsoft.com/office/powerpoint/2010/main" val="518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1440</Words>
  <Application>Microsoft Office PowerPoint</Application>
  <PresentationFormat>Широк екран</PresentationFormat>
  <Paragraphs>199</Paragraphs>
  <Slides>27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Calibri</vt:lpstr>
      <vt:lpstr>Trebuchet MS</vt:lpstr>
      <vt:lpstr>1_Office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Трудовият договор  финализиране на процесът по наемане на работа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Hristina Hristova</dc:creator>
  <cp:lastModifiedBy>Hristina Hristova</cp:lastModifiedBy>
  <cp:revision>54</cp:revision>
  <dcterms:created xsi:type="dcterms:W3CDTF">2018-08-02T08:29:33Z</dcterms:created>
  <dcterms:modified xsi:type="dcterms:W3CDTF">2018-08-10T08:38:18Z</dcterms:modified>
</cp:coreProperties>
</file>