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3" r:id="rId3"/>
    <p:sldId id="268" r:id="rId4"/>
    <p:sldId id="292" r:id="rId5"/>
    <p:sldId id="295" r:id="rId6"/>
    <p:sldId id="297" r:id="rId7"/>
    <p:sldId id="282" r:id="rId8"/>
    <p:sldId id="298" r:id="rId9"/>
    <p:sldId id="296" r:id="rId10"/>
    <p:sldId id="299" r:id="rId11"/>
    <p:sldId id="300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>
        <p:scale>
          <a:sx n="40" d="100"/>
          <a:sy n="40" d="100"/>
        </p:scale>
        <p:origin x="1878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78A7D-DE7E-4198-80C9-5C0449E5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7191-B541-4FD5-80BF-6EBBFDDFA521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C3EE9-D8FE-4FA9-A20C-4C741212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4B2E3-1352-43BF-BE95-47ECDFA0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72A2D-7021-4E29-9F38-E499E133CAE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8127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86A03-0555-4EEA-9DFD-84052C21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8AD97-D096-43D5-AE8D-2362FAE95CD8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78B1B-B3FE-4E54-BB8B-9950998B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2515F-7EDD-4AF6-88F5-0B64A318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F8C40-EA7E-4347-BEB0-7025AE4379D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9457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7D5D8-B3B5-4FFE-A648-06996A5F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598B-DBE1-4D0F-BCC5-6B3B2B4AC214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04153-9ED2-467B-BBA2-83E5281A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23D74-C0FA-47D3-9A33-412B2673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3EA-CD4A-4F5E-A4D1-8543FB947E6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82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189C-34F9-4913-9E46-6B802033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B7AC-28A4-4740-8693-83FDC58097E5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A86E4-5164-4395-8BD1-BE35093E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44302-FC17-4407-B320-16B3DC8E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6292F-C4C6-427D-926A-B2F55529B0E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654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4A1DF-163B-4913-9C44-B411752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1369-316C-4907-8678-31403712A688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4FD0E-9C3C-4189-8311-13E9B8FC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74743-9519-4348-8DF2-4A6104DF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6BF4D-6C0D-43A6-9D6C-46600C170D4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68856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94B8C0-9F9D-4BFC-BE96-FF50C101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91EB-4291-4A6D-90D7-89396F3A12D8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4FE527-AA52-43B5-849D-EE8C7BA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7915C-02B5-4BB4-90B9-369DF80C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C3AC8-6402-4E39-B046-8119D1DF84D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8334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53C2BB-BCF6-40F5-ACD8-2096C450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C1AD-90A6-4526-BABF-E0DA97FC7B10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971176-BCD4-4C2D-A414-1EB992C1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FF1155-4AE4-44E3-8BF1-550F0A9B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E3DE-A084-4834-97D0-4B5820C5997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8799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F2DEE2-8C51-4867-A26E-4F7E24EA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B23B-B551-4175-80F3-C254E3AE7518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ABDC46-37C0-42F9-B488-424360FF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46A18-BB2C-4D47-80D1-34D9BDFC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D3432-7914-414F-BA2A-EB7753FAA10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4235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EE4DFF-BAE8-4D2E-AAC7-4F4C399F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C080-8F8B-48C5-AEA9-251B5595AC5F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54D064-979D-4ADF-9296-2EFD87F2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89E82F-5EB0-4C7A-B918-75D31AC1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0F01F-B034-460F-B1E1-44B1CACDFFD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2551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AD3C0-FA17-4804-94C3-6F6553B7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6BBC-3F6A-4768-B568-1BF973E20D5C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356486-CC5F-403A-8AFE-1B1CE269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EBEEB-F307-4169-B870-1B94792C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A786-4D60-4818-998F-A51CF3EDF1C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9489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73108E-307C-483D-9758-91507895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91DA-DA3C-44C5-8806-1865E5ACCFAF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254547-228D-4B57-A713-A2296658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FF301F-7F2C-441B-BC1E-51540AE6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9A2EC-828E-479F-B23C-45CC612EF53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7833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9BD777-1FC3-4AFB-AEDA-5044C05BD5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E42D65-2922-4960-B01E-03E77BD3F7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C931-DC4E-4BA6-90D1-6DEE4751D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DE98F8-9239-4F2E-9386-9959FB225063}" type="datetimeFigureOut">
              <a:rPr lang="en-US"/>
              <a:pPr>
                <a:defRPr/>
              </a:pPr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4B44C-7C77-44F7-B393-0DED40EA6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A75A3-4FE9-4AD2-A0B6-34A144C8C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0E7F0C9-655D-48A1-8E46-E399A8B6713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2560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11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3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E9830B56-58A4-4D06-8126-242B247BB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85BDC145-5236-44E4-B55F-C9ABA08D8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9B9E9155-781C-4E47-BFF2-D03B3225D71E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CEE4B5E-FC4C-4EAB-8D0D-E6612A5F9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6CFC8387-01F7-480E-A79F-2E126DE22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" name="Picture 14">
            <a:extLst>
              <a:ext uri="{FF2B5EF4-FFF2-40B4-BE49-F238E27FC236}">
                <a16:creationId xmlns:a16="http://schemas.microsoft.com/office/drawing/2014/main" id="{71A2EE36-5DA6-48A8-8851-2C75EE467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CFEB74F2-0C77-4AC3-BDAD-3D479E09FE3B}"/>
              </a:ext>
            </a:extLst>
          </p:cNvPr>
          <p:cNvSpPr txBox="1"/>
          <p:nvPr/>
        </p:nvSpPr>
        <p:spPr>
          <a:xfrm>
            <a:off x="2756792" y="1775792"/>
            <a:ext cx="6612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Осигурително законодателство</a:t>
            </a:r>
          </a:p>
          <a:p>
            <a:pPr algn="ctr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 Румъния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D7334654-A815-4D3B-BF4C-AF251EA9070B}"/>
              </a:ext>
            </a:extLst>
          </p:cNvPr>
          <p:cNvSpPr txBox="1"/>
          <p:nvPr/>
        </p:nvSpPr>
        <p:spPr>
          <a:xfrm>
            <a:off x="1073426" y="3486890"/>
            <a:ext cx="10045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latin typeface="Trebuchet MS" panose="020B0603020202020204" pitchFamily="34" charset="0"/>
              </a:rPr>
              <a:t>Проект „</a:t>
            </a:r>
            <a:r>
              <a:rPr lang="en-GB" b="1" dirty="0">
                <a:latin typeface="Trebuchet MS" panose="020B0603020202020204" pitchFamily="34" charset="0"/>
              </a:rPr>
              <a:t>BG RO MOBILITY</a:t>
            </a:r>
            <a:r>
              <a:rPr lang="bg-BG" b="1" dirty="0">
                <a:latin typeface="Trebuchet MS" panose="020B0603020202020204" pitchFamily="34" charset="0"/>
              </a:rPr>
              <a:t>“</a:t>
            </a:r>
          </a:p>
          <a:p>
            <a:pPr algn="ctr"/>
            <a:r>
              <a:rPr lang="bg-BG" dirty="0">
                <a:latin typeface="Trebuchet MS" panose="020B0603020202020204" pitchFamily="34" charset="0"/>
              </a:rPr>
              <a:t>№ 16.4.2.113 / </a:t>
            </a:r>
            <a:r>
              <a:rPr lang="en-US" dirty="0">
                <a:latin typeface="Trebuchet MS" panose="020B0603020202020204" pitchFamily="34" charset="0"/>
              </a:rPr>
              <a:t>E-MS </a:t>
            </a:r>
            <a:r>
              <a:rPr lang="bg-BG" dirty="0">
                <a:latin typeface="Trebuchet MS" panose="020B0603020202020204" pitchFamily="34" charset="0"/>
              </a:rPr>
              <a:t>КОД: </a:t>
            </a:r>
            <a:r>
              <a:rPr lang="en-GB" dirty="0">
                <a:latin typeface="Trebuchet MS" panose="020B0603020202020204" pitchFamily="34" charset="0"/>
              </a:rPr>
              <a:t>RO BG 155</a:t>
            </a:r>
          </a:p>
          <a:p>
            <a:pPr algn="ctr"/>
            <a:endParaRPr lang="en-GB" dirty="0">
              <a:latin typeface="Trebuchet MS" panose="020B0603020202020204" pitchFamily="34" charset="0"/>
            </a:endParaRPr>
          </a:p>
          <a:p>
            <a:pPr algn="ctr"/>
            <a:r>
              <a:rPr lang="bg-BG" dirty="0">
                <a:latin typeface="Trebuchet MS" panose="020B0603020202020204" pitchFamily="34" charset="0"/>
              </a:rPr>
              <a:t>Програма „Интеррег </a:t>
            </a:r>
            <a:r>
              <a:rPr lang="en-GB" dirty="0">
                <a:latin typeface="Trebuchet MS" panose="020B0603020202020204" pitchFamily="34" charset="0"/>
              </a:rPr>
              <a:t>V-A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bg-BG" dirty="0">
                <a:latin typeface="Trebuchet MS" panose="020B0603020202020204" pitchFamily="34" charset="0"/>
              </a:rPr>
              <a:t>Румъния – България, съфинансиран от Европейския съюз, чрез Европейски фонд за регионално развитие</a:t>
            </a:r>
          </a:p>
          <a:p>
            <a:pPr algn="ctr"/>
            <a:endParaRPr lang="bg-BG" dirty="0">
              <a:latin typeface="Trebuchet MS" panose="020B0603020202020204" pitchFamily="34" charset="0"/>
            </a:endParaRPr>
          </a:p>
          <a:p>
            <a:pPr algn="ctr"/>
            <a:r>
              <a:rPr lang="bg-BG" dirty="0">
                <a:latin typeface="Trebuchet MS" panose="020B0603020202020204" pitchFamily="34" charset="0"/>
              </a:rPr>
              <a:t>Възложител: СНЦ Европейски център в подкрепа на бизнеса, </a:t>
            </a:r>
          </a:p>
          <a:p>
            <a:pPr algn="ctr"/>
            <a:r>
              <a:rPr lang="bg-BG" dirty="0">
                <a:latin typeface="Trebuchet MS" panose="020B0603020202020204" pitchFamily="34" charset="0"/>
              </a:rPr>
              <a:t>водещ бенефициент по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72729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BC9C9BA-20F9-4DF3-8204-839A0EECA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C0137E8D-55BB-4080-BF26-D0D6AFB9D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48CBFF54-0ABB-4484-8DDC-FC3CBF39FE2E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F9E8A67C-F128-4EFE-B74A-AF2CB6687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B5F4B7F-6172-4B7F-9457-3DF391039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14">
            <a:extLst>
              <a:ext uri="{FF2B5EF4-FFF2-40B4-BE49-F238E27FC236}">
                <a16:creationId xmlns:a16="http://schemas.microsoft.com/office/drawing/2014/main" id="{7F5206AD-F360-49EA-8608-359D3DF39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DF0CB238-ACC2-445C-AB27-7AB2A89B110D}"/>
              </a:ext>
            </a:extLst>
          </p:cNvPr>
          <p:cNvSpPr txBox="1"/>
          <p:nvPr/>
        </p:nvSpPr>
        <p:spPr>
          <a:xfrm>
            <a:off x="415752" y="1555027"/>
            <a:ext cx="11305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Полезни формуляри при упражняване на социалноосигурителни права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7A17A2A-C8A1-49A7-8A1F-9DB7A0A5E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0206"/>
              </p:ext>
            </p:extLst>
          </p:nvPr>
        </p:nvGraphicFramePr>
        <p:xfrm>
          <a:off x="1686468" y="2677825"/>
          <a:ext cx="8763973" cy="33420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791">
                  <a:extLst>
                    <a:ext uri="{9D8B030D-6E8A-4147-A177-3AD203B41FA5}">
                      <a16:colId xmlns:a16="http://schemas.microsoft.com/office/drawing/2014/main" val="1221984093"/>
                    </a:ext>
                  </a:extLst>
                </a:gridCol>
                <a:gridCol w="7111182">
                  <a:extLst>
                    <a:ext uri="{9D8B030D-6E8A-4147-A177-3AD203B41FA5}">
                      <a16:colId xmlns:a16="http://schemas.microsoft.com/office/drawing/2014/main" val="4026678181"/>
                    </a:ext>
                  </a:extLst>
                </a:gridCol>
              </a:tblGrid>
              <a:tr h="485001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latin typeface="Trebuchet MS" panose="020B0603020202020204" pitchFamily="34" charset="0"/>
                        </a:rPr>
                        <a:t>Формуляри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latin typeface="Trebuchet MS" panose="020B0603020202020204" pitchFamily="34" charset="0"/>
                        </a:rPr>
                        <a:t>Обхват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83874"/>
                  </a:ext>
                </a:extLst>
              </a:tr>
              <a:tr h="485001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latin typeface="Trebuchet MS" panose="020B0603020202020204" pitchFamily="34" charset="0"/>
                        </a:rPr>
                        <a:t>А1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latin typeface="Trebuchet MS" panose="020B0603020202020204" pitchFamily="34" charset="0"/>
                        </a:rPr>
                        <a:t>Доказване правото за упражняване на социалноосигурителни права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430799"/>
                  </a:ext>
                </a:extLst>
              </a:tr>
              <a:tr h="48500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rebuchet MS" panose="020B0603020202020204" pitchFamily="34" charset="0"/>
                        </a:rPr>
                        <a:t>S1; S2; S3</a:t>
                      </a:r>
                      <a:endParaRPr lang="bg-BG" sz="2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latin typeface="Trebuchet MS" panose="020B0603020202020204" pitchFamily="34" charset="0"/>
                        </a:rPr>
                        <a:t>Получаване на медицинско обслужване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20741"/>
                  </a:ext>
                </a:extLst>
              </a:tr>
              <a:tr h="48500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rebuchet MS" panose="020B0603020202020204" pitchFamily="34" charset="0"/>
                        </a:rPr>
                        <a:t>U1; U2; U3</a:t>
                      </a:r>
                      <a:endParaRPr lang="bg-BG" sz="2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latin typeface="Trebuchet MS" panose="020B0603020202020204" pitchFamily="34" charset="0"/>
                        </a:rPr>
                        <a:t>Обезщетения за безработица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49857"/>
                  </a:ext>
                </a:extLst>
              </a:tr>
              <a:tr h="6899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rebuchet MS" panose="020B0603020202020204" pitchFamily="34" charset="0"/>
                        </a:rPr>
                        <a:t>DA1</a:t>
                      </a:r>
                      <a:endParaRPr lang="bg-BG" sz="2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latin typeface="Trebuchet MS" panose="020B0603020202020204" pitchFamily="34" charset="0"/>
                        </a:rPr>
                        <a:t>Медицинско обслужване при трудови злополуки и професионални заболявания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75401"/>
                  </a:ext>
                </a:extLst>
              </a:tr>
              <a:tr h="48500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rebuchet MS" panose="020B0603020202020204" pitchFamily="34" charset="0"/>
                        </a:rPr>
                        <a:t>P1</a:t>
                      </a:r>
                      <a:endParaRPr lang="bg-BG" sz="2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latin typeface="Trebuchet MS" panose="020B0603020202020204" pitchFamily="34" charset="0"/>
                        </a:rPr>
                        <a:t>Обобщено решение за отпускане на пенсия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69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86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2EB5BE56-32E7-41F1-AE58-0BAC60129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BA39A7F3-1A70-43D5-AB78-39AA5EBF3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41499FE3-BC74-4476-8A6C-DECBD932A1B6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607E67A-B450-451B-A3A8-83CF438F0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E5D89803-A71B-4669-BC00-200A794FC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" name="Picture 14">
            <a:extLst>
              <a:ext uri="{FF2B5EF4-FFF2-40B4-BE49-F238E27FC236}">
                <a16:creationId xmlns:a16="http://schemas.microsoft.com/office/drawing/2014/main" id="{0F944D45-B883-42C2-96D0-CFC0869BE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8A3602F4-936A-46C1-BC34-C56F15586640}"/>
              </a:ext>
            </a:extLst>
          </p:cNvPr>
          <p:cNvSpPr txBox="1"/>
          <p:nvPr/>
        </p:nvSpPr>
        <p:spPr>
          <a:xfrm>
            <a:off x="1550782" y="1539740"/>
            <a:ext cx="909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Предварителна подготовка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9E1AE5CA-1464-4DE8-BCBB-0D6CED220113}"/>
              </a:ext>
            </a:extLst>
          </p:cNvPr>
          <p:cNvSpPr txBox="1"/>
          <p:nvPr/>
        </p:nvSpPr>
        <p:spPr>
          <a:xfrm>
            <a:off x="1178011" y="2605879"/>
            <a:ext cx="98359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Медицинско свидетелство за трудова пригодност;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Европейска здравна карта;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Удостоверение А1;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Дипломи, удостоверения, свидетелства за правоспособност.</a:t>
            </a:r>
          </a:p>
          <a:p>
            <a:endParaRPr lang="bg-BG" sz="2400" dirty="0">
              <a:latin typeface="Trebuchet MS" panose="020B0603020202020204" pitchFamily="34" charset="0"/>
            </a:endParaRPr>
          </a:p>
          <a:p>
            <a:pPr algn="ctr"/>
            <a:r>
              <a:rPr lang="bg-BG" sz="2400" dirty="0">
                <a:latin typeface="Trebuchet MS" panose="020B0603020202020204" pitchFamily="34" charset="0"/>
              </a:rPr>
              <a:t>„</a:t>
            </a:r>
            <a:r>
              <a:rPr lang="bg-BG" sz="2400" i="1" dirty="0">
                <a:latin typeface="Trebuchet MS" panose="020B0603020202020204" pitchFamily="34" charset="0"/>
              </a:rPr>
              <a:t>Ръководство за потребителя – Директива 2005/36/ЕО – Всичко, което бихте искали да знаете за признаването на професионалните квалификации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latin typeface="Trebuchet MS" panose="020B0603020202020204" pitchFamily="34" charset="0"/>
            </a:endParaRPr>
          </a:p>
        </p:txBody>
      </p:sp>
      <p:pic>
        <p:nvPicPr>
          <p:cNvPr id="14" name="Графика 13" descr="Списък за отмятане">
            <a:extLst>
              <a:ext uri="{FF2B5EF4-FFF2-40B4-BE49-F238E27FC236}">
                <a16:creationId xmlns:a16="http://schemas.microsoft.com/office/drawing/2014/main" id="{F34BE3A1-EACE-4F06-9A11-F729C5947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9589" y="55372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7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C394691D-4D76-404B-A8D9-097D5C87D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D1587CF6-A413-46F3-83C3-46D0DF812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86A98F59-C771-449F-B096-948E0590A3A3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BFF5FBF-2799-4236-963B-D33DDC75F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19EF4A7D-449C-4455-A04F-51AAE3A6D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" name="Picture 14">
            <a:extLst>
              <a:ext uri="{FF2B5EF4-FFF2-40B4-BE49-F238E27FC236}">
                <a16:creationId xmlns:a16="http://schemas.microsoft.com/office/drawing/2014/main" id="{84E76503-A200-4511-A814-A8837B562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B6BB07C4-74B0-42F0-84EF-DECFBA740BEE}"/>
              </a:ext>
            </a:extLst>
          </p:cNvPr>
          <p:cNvSpPr txBox="1"/>
          <p:nvPr/>
        </p:nvSpPr>
        <p:spPr>
          <a:xfrm>
            <a:off x="377687" y="1728679"/>
            <a:ext cx="114366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Регламентиране статута на трансграничните работници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 отношение на социалната сигурност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endParaRPr lang="en-US" sz="1600" b="1" i="1" u="sng" dirty="0">
              <a:latin typeface="Trebuchet MS" panose="020B0603020202020204" pitchFamily="34" charset="0"/>
            </a:endParaRPr>
          </a:p>
          <a:p>
            <a:pPr algn="ctr"/>
            <a:r>
              <a:rPr lang="ru-RU" sz="2400" dirty="0">
                <a:latin typeface="Trebuchet MS" panose="020B0603020202020204" pitchFamily="34" charset="0"/>
              </a:rPr>
              <a:t>Регламент (ЕО) №883/2004 – определя в коя държава-членка имигрантите/трансграничните работници се ползват от социалноосигурителни предимства</a:t>
            </a:r>
          </a:p>
          <a:p>
            <a:pPr algn="just"/>
            <a:endParaRPr lang="ru-RU" sz="2400" b="1" i="1" dirty="0">
              <a:latin typeface="Trebuchet MS" panose="020B0603020202020204" pitchFamily="34" charset="0"/>
            </a:endParaRPr>
          </a:p>
          <a:p>
            <a:pPr algn="just"/>
            <a:r>
              <a:rPr lang="ru-RU" sz="2000" i="1" dirty="0">
                <a:latin typeface="Trebuchet MS" panose="020B0603020202020204" pitchFamily="34" charset="0"/>
              </a:rPr>
              <a:t>Пример: </a:t>
            </a:r>
            <a:r>
              <a:rPr lang="ru-RU" sz="2000" i="1" dirty="0" err="1">
                <a:latin typeface="Trebuchet MS" panose="020B0603020202020204" pitchFamily="34" charset="0"/>
              </a:rPr>
              <a:t>Български</a:t>
            </a:r>
            <a:r>
              <a:rPr lang="ru-RU" sz="2000" i="1" dirty="0">
                <a:latin typeface="Trebuchet MS" panose="020B0603020202020204" pitchFamily="34" charset="0"/>
              </a:rPr>
              <a:t> гражданин, </a:t>
            </a:r>
            <a:r>
              <a:rPr lang="ru-RU" sz="2000" i="1" dirty="0" err="1">
                <a:latin typeface="Trebuchet MS" panose="020B0603020202020204" pitchFamily="34" charset="0"/>
              </a:rPr>
              <a:t>който</a:t>
            </a:r>
            <a:r>
              <a:rPr lang="ru-RU" sz="2000" i="1" dirty="0">
                <a:latin typeface="Trebuchet MS" panose="020B0603020202020204" pitchFamily="34" charset="0"/>
              </a:rPr>
              <a:t> живее в </a:t>
            </a:r>
            <a:r>
              <a:rPr lang="ru-RU" sz="2000" i="1" dirty="0" err="1">
                <a:latin typeface="Trebuchet MS" panose="020B0603020202020204" pitchFamily="34" charset="0"/>
              </a:rPr>
              <a:t>България</a:t>
            </a:r>
            <a:r>
              <a:rPr lang="ru-RU" sz="2000" i="1" dirty="0">
                <a:latin typeface="Trebuchet MS" panose="020B0603020202020204" pitchFamily="34" charset="0"/>
              </a:rPr>
              <a:t>, </a:t>
            </a:r>
            <a:r>
              <a:rPr lang="ru-RU" sz="2000" i="1" dirty="0" err="1">
                <a:latin typeface="Trebuchet MS" panose="020B0603020202020204" pitchFamily="34" charset="0"/>
              </a:rPr>
              <a:t>работи</a:t>
            </a:r>
            <a:r>
              <a:rPr lang="ru-RU" sz="2000" i="1" dirty="0">
                <a:latin typeface="Trebuchet MS" panose="020B0603020202020204" pitchFamily="34" charset="0"/>
              </a:rPr>
              <a:t> в </a:t>
            </a:r>
            <a:r>
              <a:rPr lang="ru-RU" sz="2000" i="1" dirty="0" err="1">
                <a:latin typeface="Trebuchet MS" panose="020B0603020202020204" pitchFamily="34" charset="0"/>
              </a:rPr>
              <a:t>Румъния</a:t>
            </a:r>
            <a:r>
              <a:rPr lang="ru-RU" sz="2000" i="1" dirty="0">
                <a:latin typeface="Trebuchet MS" panose="020B0603020202020204" pitchFamily="34" charset="0"/>
              </a:rPr>
              <a:t>, но се </a:t>
            </a:r>
            <a:r>
              <a:rPr lang="ru-RU" sz="2000" i="1" dirty="0" err="1">
                <a:latin typeface="Trebuchet MS" panose="020B0603020202020204" pitchFamily="34" charset="0"/>
              </a:rPr>
              <a:t>връща</a:t>
            </a:r>
            <a:r>
              <a:rPr lang="ru-RU" sz="2000" i="1" dirty="0">
                <a:latin typeface="Trebuchet MS" panose="020B0603020202020204" pitchFamily="34" charset="0"/>
              </a:rPr>
              <a:t> в </a:t>
            </a:r>
            <a:r>
              <a:rPr lang="ru-RU" sz="2000" i="1" dirty="0" err="1">
                <a:latin typeface="Trebuchet MS" panose="020B0603020202020204" pitchFamily="34" charset="0"/>
              </a:rPr>
              <a:t>България</a:t>
            </a:r>
            <a:r>
              <a:rPr lang="ru-RU" sz="2000" i="1" dirty="0">
                <a:latin typeface="Trebuchet MS" panose="020B0603020202020204" pitchFamily="34" charset="0"/>
              </a:rPr>
              <a:t> </a:t>
            </a:r>
            <a:r>
              <a:rPr lang="ru-RU" sz="2000" i="1" dirty="0" err="1">
                <a:latin typeface="Trebuchet MS" panose="020B0603020202020204" pitchFamily="34" charset="0"/>
              </a:rPr>
              <a:t>поне</a:t>
            </a:r>
            <a:r>
              <a:rPr lang="ru-RU" sz="2000" i="1" dirty="0">
                <a:latin typeface="Trebuchet MS" panose="020B0603020202020204" pitchFamily="34" charset="0"/>
              </a:rPr>
              <a:t> </a:t>
            </a:r>
            <a:r>
              <a:rPr lang="ru-RU" sz="2000" i="1" dirty="0" err="1">
                <a:latin typeface="Trebuchet MS" panose="020B0603020202020204" pitchFamily="34" charset="0"/>
              </a:rPr>
              <a:t>веднъж</a:t>
            </a:r>
            <a:r>
              <a:rPr lang="ru-RU" sz="2000" i="1" dirty="0">
                <a:latin typeface="Trebuchet MS" panose="020B0603020202020204" pitchFamily="34" charset="0"/>
              </a:rPr>
              <a:t> седмично. Съгласно </a:t>
            </a:r>
            <a:r>
              <a:rPr lang="ru-RU" sz="2000" i="1" dirty="0" err="1">
                <a:latin typeface="Trebuchet MS" panose="020B0603020202020204" pitchFamily="34" charset="0"/>
              </a:rPr>
              <a:t>дефиницията</a:t>
            </a:r>
            <a:r>
              <a:rPr lang="ru-RU" sz="2000" i="1" dirty="0">
                <a:latin typeface="Trebuchet MS" panose="020B0603020202020204" pitchFamily="34" charset="0"/>
              </a:rPr>
              <a:t>, той е </a:t>
            </a:r>
            <a:r>
              <a:rPr lang="ru-RU" sz="2000" i="1" dirty="0" err="1">
                <a:latin typeface="Trebuchet MS" panose="020B0603020202020204" pitchFamily="34" charset="0"/>
              </a:rPr>
              <a:t>трансграничен</a:t>
            </a:r>
            <a:r>
              <a:rPr lang="ru-RU" sz="2000" i="1" dirty="0">
                <a:latin typeface="Trebuchet MS" panose="020B0603020202020204" pitchFamily="34" charset="0"/>
              </a:rPr>
              <a:t> работник и е обект на </a:t>
            </a:r>
            <a:r>
              <a:rPr lang="ru-RU" sz="2000" i="1" dirty="0" err="1">
                <a:latin typeface="Trebuchet MS" panose="020B0603020202020204" pitchFamily="34" charset="0"/>
              </a:rPr>
              <a:t>системата</a:t>
            </a:r>
            <a:r>
              <a:rPr lang="ru-RU" sz="2000" i="1" dirty="0">
                <a:latin typeface="Trebuchet MS" panose="020B0603020202020204" pitchFamily="34" charset="0"/>
              </a:rPr>
              <a:t> за </a:t>
            </a:r>
            <a:r>
              <a:rPr lang="ru-RU" sz="2000" i="1" dirty="0" err="1">
                <a:latin typeface="Trebuchet MS" panose="020B0603020202020204" pitchFamily="34" charset="0"/>
              </a:rPr>
              <a:t>социална</a:t>
            </a:r>
            <a:r>
              <a:rPr lang="ru-RU" sz="2000" i="1" dirty="0">
                <a:latin typeface="Trebuchet MS" panose="020B0603020202020204" pitchFamily="34" charset="0"/>
              </a:rPr>
              <a:t> сигурност в страната, в </a:t>
            </a:r>
            <a:r>
              <a:rPr lang="ru-RU" sz="2000" i="1" dirty="0" err="1">
                <a:latin typeface="Trebuchet MS" panose="020B0603020202020204" pitchFamily="34" charset="0"/>
              </a:rPr>
              <a:t>която</a:t>
            </a:r>
            <a:r>
              <a:rPr lang="ru-RU" sz="2000" i="1" dirty="0">
                <a:latin typeface="Trebuchet MS" panose="020B0603020202020204" pitchFamily="34" charset="0"/>
              </a:rPr>
              <a:t> </a:t>
            </a:r>
            <a:r>
              <a:rPr lang="ru-RU" sz="2000" i="1" dirty="0" err="1">
                <a:latin typeface="Trebuchet MS" panose="020B0603020202020204" pitchFamily="34" charset="0"/>
              </a:rPr>
              <a:t>работи</a:t>
            </a:r>
            <a:r>
              <a:rPr lang="ru-RU" sz="2000" i="1" dirty="0">
                <a:latin typeface="Trebuchet MS" panose="020B0603020202020204" pitchFamily="34" charset="0"/>
              </a:rPr>
              <a:t>, а именно – </a:t>
            </a:r>
            <a:r>
              <a:rPr lang="ru-RU" sz="2000" i="1" dirty="0" err="1">
                <a:latin typeface="Trebuchet MS" panose="020B0603020202020204" pitchFamily="34" charset="0"/>
              </a:rPr>
              <a:t>Румъния</a:t>
            </a:r>
            <a:r>
              <a:rPr lang="ru-RU" sz="2000" i="1" dirty="0">
                <a:latin typeface="Trebuchet MS" panose="020B0603020202020204" pitchFamily="34" charset="0"/>
              </a:rPr>
              <a:t>.</a:t>
            </a:r>
            <a:endParaRPr lang="ru-RU" sz="1400" i="1" dirty="0">
              <a:latin typeface="Trebuchet MS" panose="020B0603020202020204" pitchFamily="34" charset="0"/>
            </a:endParaRPr>
          </a:p>
        </p:txBody>
      </p:sp>
      <p:pic>
        <p:nvPicPr>
          <p:cNvPr id="12" name="Графика 11" descr="Глобус Европа-Африка">
            <a:extLst>
              <a:ext uri="{FF2B5EF4-FFF2-40B4-BE49-F238E27FC236}">
                <a16:creationId xmlns:a16="http://schemas.microsoft.com/office/drawing/2014/main" id="{C09337D6-1E34-4E14-BB2A-79A9B785D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4918" y="55143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9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id="{B83D9B93-4167-4A7D-B608-DC8A5741CD56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07305D8-D927-42D0-81FE-8CEE3A43C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333A6F5E-7DB6-493B-A3B9-992EA42D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BF8405-8F17-4BDB-9A6C-14053959BE9B}"/>
              </a:ext>
            </a:extLst>
          </p:cNvPr>
          <p:cNvSpPr txBox="1"/>
          <p:nvPr/>
        </p:nvSpPr>
        <p:spPr>
          <a:xfrm>
            <a:off x="1677445" y="1607864"/>
            <a:ext cx="8984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Прилагане </a:t>
            </a:r>
            <a:r>
              <a:rPr lang="bg-B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на законите за социално подпомагане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endParaRPr lang="en-US" sz="2000" i="1" dirty="0">
              <a:latin typeface="Trebuchet MS" panose="020B0603020202020204" pitchFamily="34" charset="0"/>
            </a:endParaRPr>
          </a:p>
          <a:p>
            <a:pPr algn="ctr"/>
            <a:endParaRPr lang="en-US" sz="2000" i="1" dirty="0">
              <a:latin typeface="Trebuchet MS" panose="020B0603020202020204" pitchFamily="34" charset="0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61F2A20-5D50-477B-B5F2-B5AA7224CAAD}"/>
              </a:ext>
            </a:extLst>
          </p:cNvPr>
          <p:cNvSpPr txBox="1"/>
          <p:nvPr/>
        </p:nvSpPr>
        <p:spPr>
          <a:xfrm>
            <a:off x="830977" y="2995889"/>
            <a:ext cx="10677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latin typeface="Trebuchet MS" panose="020B0603020202020204" pitchFamily="34" charset="0"/>
              </a:rPr>
              <a:t>Преминаване от една социално-осигурителна система в друга, прилагане на </a:t>
            </a:r>
            <a:endParaRPr lang="en-GB" sz="2800" dirty="0">
              <a:latin typeface="Trebuchet MS" panose="020B0603020202020204" pitchFamily="34" charset="0"/>
            </a:endParaRPr>
          </a:p>
          <a:p>
            <a:pPr algn="ctr"/>
            <a:r>
              <a:rPr lang="bg-BG" sz="2800" b="1" dirty="0">
                <a:latin typeface="Trebuchet MS" panose="020B0603020202020204" pitchFamily="34" charset="0"/>
              </a:rPr>
              <a:t>Регламент </a:t>
            </a:r>
            <a:r>
              <a:rPr lang="en-GB" sz="2800" b="1" dirty="0">
                <a:latin typeface="Trebuchet MS" panose="020B0603020202020204" pitchFamily="34" charset="0"/>
              </a:rPr>
              <a:t>(</a:t>
            </a:r>
            <a:r>
              <a:rPr lang="bg-BG" sz="2800" b="1" dirty="0">
                <a:latin typeface="Trebuchet MS" panose="020B0603020202020204" pitchFamily="34" charset="0"/>
              </a:rPr>
              <a:t>ЕО</a:t>
            </a:r>
            <a:r>
              <a:rPr lang="en-GB" sz="2800" b="1" dirty="0">
                <a:latin typeface="Trebuchet MS" panose="020B0603020202020204" pitchFamily="34" charset="0"/>
              </a:rPr>
              <a:t>)</a:t>
            </a:r>
            <a:r>
              <a:rPr lang="bg-BG" sz="2800" b="1" dirty="0">
                <a:latin typeface="Trebuchet MS" panose="020B0603020202020204" pitchFamily="34" charset="0"/>
              </a:rPr>
              <a:t> 883/2004</a:t>
            </a:r>
            <a:r>
              <a:rPr lang="bg-BG" sz="2800" dirty="0">
                <a:latin typeface="Trebuchet MS" panose="020B0603020202020204" pitchFamily="34" charset="0"/>
              </a:rPr>
              <a:t>, Член 11, параграф 3, буква а</a:t>
            </a:r>
            <a:r>
              <a:rPr lang="en-GB" sz="2800" dirty="0">
                <a:latin typeface="Trebuchet MS" panose="020B0603020202020204" pitchFamily="34" charset="0"/>
              </a:rPr>
              <a:t>)</a:t>
            </a:r>
            <a:endParaRPr lang="bg-BG" sz="2800" dirty="0">
              <a:latin typeface="Trebuchet MS" panose="020B0603020202020204" pitchFamily="34" charset="0"/>
            </a:endParaRPr>
          </a:p>
        </p:txBody>
      </p:sp>
      <p:pic>
        <p:nvPicPr>
          <p:cNvPr id="6" name="Графика 5" descr="Семейство с две деца">
            <a:extLst>
              <a:ext uri="{FF2B5EF4-FFF2-40B4-BE49-F238E27FC236}">
                <a16:creationId xmlns:a16="http://schemas.microsoft.com/office/drawing/2014/main" id="{71BE8769-05E0-415D-9828-095B0C732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04497" y="55015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5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27C88B4F-8958-436F-9688-1735278D8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A2158D1D-93C6-4CB2-B9ED-BD9D1A1C6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B20D45F1-CB2F-415A-8161-08DD181622B7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B00C1CC-265E-4D85-8A50-A37B4CFF6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0B33461F-E830-4126-A2BC-EB57CE0C0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" name="Picture 14">
            <a:extLst>
              <a:ext uri="{FF2B5EF4-FFF2-40B4-BE49-F238E27FC236}">
                <a16:creationId xmlns:a16="http://schemas.microsoft.com/office/drawing/2014/main" id="{88856957-551A-4E27-ABDC-6AD6229C6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4E6D5C73-3154-4D73-B42A-312F2A6AEEE6}"/>
              </a:ext>
            </a:extLst>
          </p:cNvPr>
          <p:cNvSpPr txBox="1"/>
          <p:nvPr/>
        </p:nvSpPr>
        <p:spPr>
          <a:xfrm>
            <a:off x="739091" y="1536174"/>
            <a:ext cx="10713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Оигурителните</a:t>
            </a: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вноски в Румъния, от януари 2018 г</a:t>
            </a:r>
            <a:r>
              <a:rPr lang="bg-BG" sz="2400" dirty="0">
                <a:latin typeface="Trebuchet MS" panose="020B0603020202020204" pitchFamily="34" charset="0"/>
              </a:rPr>
              <a:t>.: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latin typeface="Trebuchet MS" panose="020B0603020202020204" pitchFamily="34" charset="0"/>
              </a:rPr>
              <a:t>CAS</a:t>
            </a:r>
            <a:r>
              <a:rPr lang="en-GB" sz="2400" dirty="0">
                <a:latin typeface="Trebuchet MS" panose="020B0603020202020204" pitchFamily="34" charset="0"/>
              </a:rPr>
              <a:t> (</a:t>
            </a:r>
            <a:r>
              <a:rPr lang="bg-BG" sz="2400" dirty="0">
                <a:latin typeface="Trebuchet MS" panose="020B0603020202020204" pitchFamily="34" charset="0"/>
              </a:rPr>
              <a:t>вноска за пенсии при нормални условия на труд</a:t>
            </a:r>
            <a:r>
              <a:rPr lang="en-GB" sz="2400" dirty="0">
                <a:latin typeface="Trebuchet MS" panose="020B0603020202020204" pitchFamily="34" charset="0"/>
              </a:rPr>
              <a:t>)</a:t>
            </a:r>
            <a:r>
              <a:rPr lang="bg-BG" sz="2400" dirty="0">
                <a:latin typeface="Trebuchet MS" panose="020B0603020202020204" pitchFamily="34" charset="0"/>
              </a:rPr>
              <a:t> – 25%, за сметка на служителя; ако са налице специални условия на труд, работодателя изплаща допълнително 4% или 8%;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latin typeface="Trebuchet MS" panose="020B0603020202020204" pitchFamily="34" charset="0"/>
              </a:rPr>
              <a:t>CASS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(</a:t>
            </a:r>
            <a:r>
              <a:rPr lang="bg-BG" sz="2400" dirty="0">
                <a:latin typeface="Trebuchet MS" panose="020B0603020202020204" pitchFamily="34" charset="0"/>
              </a:rPr>
              <a:t>здравеопазване</a:t>
            </a:r>
            <a:r>
              <a:rPr lang="en-US" sz="2400" dirty="0">
                <a:latin typeface="Trebuchet MS" panose="020B0603020202020204" pitchFamily="34" charset="0"/>
              </a:rPr>
              <a:t>)</a:t>
            </a:r>
            <a:r>
              <a:rPr lang="bg-BG" sz="2400" dirty="0">
                <a:latin typeface="Trebuchet MS" panose="020B0603020202020204" pitchFamily="34" charset="0"/>
              </a:rPr>
              <a:t> – 10% отговорност на служителя;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latin typeface="Trebuchet MS" panose="020B0603020202020204" pitchFamily="34" charset="0"/>
              </a:rPr>
              <a:t>CAM </a:t>
            </a:r>
            <a:r>
              <a:rPr lang="en-US" sz="2400" dirty="0">
                <a:latin typeface="Trebuchet MS" panose="020B0603020202020204" pitchFamily="34" charset="0"/>
              </a:rPr>
              <a:t>(</a:t>
            </a:r>
            <a:r>
              <a:rPr lang="bg-BG" sz="2400" dirty="0">
                <a:latin typeface="Trebuchet MS" panose="020B0603020202020204" pitchFamily="34" charset="0"/>
              </a:rPr>
              <a:t>осигурителна вноска за трудова заетост</a:t>
            </a:r>
            <a:r>
              <a:rPr lang="en-US" sz="2400" dirty="0">
                <a:latin typeface="Trebuchet MS" panose="020B0603020202020204" pitchFamily="34" charset="0"/>
              </a:rPr>
              <a:t>)</a:t>
            </a:r>
            <a:r>
              <a:rPr lang="bg-BG" sz="2400" dirty="0">
                <a:latin typeface="Trebuchet MS" panose="020B0603020202020204" pitchFamily="34" charset="0"/>
              </a:rPr>
              <a:t> – 2.25%, изцяло за сметка на работодателя.</a:t>
            </a:r>
          </a:p>
          <a:p>
            <a:pPr algn="just"/>
            <a:endParaRPr lang="bg-BG" sz="2400" dirty="0">
              <a:latin typeface="Trebuchet MS" panose="020B0603020202020204" pitchFamily="34" charset="0"/>
            </a:endParaRPr>
          </a:p>
          <a:p>
            <a:pPr algn="just"/>
            <a:r>
              <a:rPr lang="bg-BG" sz="2400" dirty="0">
                <a:latin typeface="Trebuchet MS" panose="020B0603020202020204" pitchFamily="34" charset="0"/>
              </a:rPr>
              <a:t>Румъния е единствената страна-членка на ЕС, която прехвърля социалните осигуровки изцяло върху служителите.</a:t>
            </a:r>
          </a:p>
        </p:txBody>
      </p:sp>
      <p:pic>
        <p:nvPicPr>
          <p:cNvPr id="11" name="Графика 10" descr="Касичка прасенце">
            <a:extLst>
              <a:ext uri="{FF2B5EF4-FFF2-40B4-BE49-F238E27FC236}">
                <a16:creationId xmlns:a16="http://schemas.microsoft.com/office/drawing/2014/main" id="{AC905F01-14B3-4218-BF66-D7537B799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36813" y="5406334"/>
            <a:ext cx="914400" cy="914400"/>
          </a:xfrm>
          <a:prstGeom prst="rect">
            <a:avLst/>
          </a:prstGeom>
        </p:spPr>
      </p:pic>
      <p:pic>
        <p:nvPicPr>
          <p:cNvPr id="13" name="Графика 12" descr="Монети">
            <a:extLst>
              <a:ext uri="{FF2B5EF4-FFF2-40B4-BE49-F238E27FC236}">
                <a16:creationId xmlns:a16="http://schemas.microsoft.com/office/drawing/2014/main" id="{41A10413-5925-4BEE-9C99-D774F6661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7154" y="5955475"/>
            <a:ext cx="449767" cy="4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2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4C5579A6-D1A2-4774-A208-44AAEC756B3D}"/>
              </a:ext>
            </a:extLst>
          </p:cNvPr>
          <p:cNvSpPr txBox="1"/>
          <p:nvPr/>
        </p:nvSpPr>
        <p:spPr>
          <a:xfrm>
            <a:off x="1360597" y="2762251"/>
            <a:ext cx="9258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i="1" dirty="0">
                <a:latin typeface="Trebuchet MS" panose="020B0603020202020204" pitchFamily="34" charset="0"/>
              </a:rPr>
              <a:t>Пример: Трансграничен работник живее в България, работи в Румъния </a:t>
            </a:r>
            <a:r>
              <a:rPr lang="en-GB" sz="2400" i="1" dirty="0">
                <a:latin typeface="Trebuchet MS" panose="020B0603020202020204" pitchFamily="34" charset="0"/>
              </a:rPr>
              <a:t>(</a:t>
            </a:r>
            <a:r>
              <a:rPr lang="bg-BG" sz="2400" i="1" dirty="0">
                <a:latin typeface="Trebuchet MS" panose="020B0603020202020204" pitchFamily="34" charset="0"/>
              </a:rPr>
              <a:t>компетентната държава</a:t>
            </a:r>
            <a:r>
              <a:rPr lang="en-GB" sz="2400" i="1" dirty="0">
                <a:latin typeface="Trebuchet MS" panose="020B0603020202020204" pitchFamily="34" charset="0"/>
              </a:rPr>
              <a:t>)</a:t>
            </a:r>
            <a:r>
              <a:rPr lang="bg-BG" sz="2400" i="1" dirty="0">
                <a:latin typeface="Trebuchet MS" panose="020B0603020202020204" pitchFamily="34" charset="0"/>
              </a:rPr>
              <a:t>. Членовете на семейството на работника са „регистрирани в румънската социално осигурителна система“. Те имат право на български и румънски обезщетения в натура, тъй като няма ограничения за двете държави в приложенията към Регламент </a:t>
            </a:r>
            <a:r>
              <a:rPr lang="ru-RU" sz="2400" dirty="0">
                <a:latin typeface="Trebuchet MS" panose="020B0603020202020204" pitchFamily="34" charset="0"/>
              </a:rPr>
              <a:t>(ЕО) №883/2004.</a:t>
            </a:r>
            <a:endParaRPr lang="bg-BG" sz="2400" i="1" dirty="0">
              <a:latin typeface="Trebuchet MS" panose="020B0603020202020204" pitchFamily="3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9C24619-BED6-42B5-BF78-AAB89EAE0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51ACF757-354A-479E-9546-72B6CD37D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9D7BFDFA-00D7-441B-8CD8-F688258681A1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35C5BF3-21ED-409F-A93A-F23BE5DB9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6B1B3952-FA0C-4E1F-BD98-0D7B4695E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14">
            <a:extLst>
              <a:ext uri="{FF2B5EF4-FFF2-40B4-BE49-F238E27FC236}">
                <a16:creationId xmlns:a16="http://schemas.microsoft.com/office/drawing/2014/main" id="{7E86FA3C-90D2-4ED6-8361-D8FDA436B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45303D97-FFC1-4A43-A4E4-528835248A49}"/>
              </a:ext>
            </a:extLst>
          </p:cNvPr>
          <p:cNvSpPr txBox="1"/>
          <p:nvPr/>
        </p:nvSpPr>
        <p:spPr>
          <a:xfrm>
            <a:off x="1693972" y="1731974"/>
            <a:ext cx="859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Медицински услуги, осигуровки и обезщетения</a:t>
            </a:r>
          </a:p>
        </p:txBody>
      </p:sp>
      <p:pic>
        <p:nvPicPr>
          <p:cNvPr id="11" name="Графика 10" descr="Медицински">
            <a:extLst>
              <a:ext uri="{FF2B5EF4-FFF2-40B4-BE49-F238E27FC236}">
                <a16:creationId xmlns:a16="http://schemas.microsoft.com/office/drawing/2014/main" id="{739A91CA-7741-40BE-AEA7-CD77FD65E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8322" y="54897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4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C3143EE6-D895-483D-88FA-5BBAFE3DB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3EDC2695-98A3-47CF-8045-79AD200FB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F843E475-B107-4667-A529-CAB0B9A787BF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6A6D26D-5747-4C29-B579-294848419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E9FC9557-410D-4EF2-855D-5F3C34509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" name="Picture 14">
            <a:extLst>
              <a:ext uri="{FF2B5EF4-FFF2-40B4-BE49-F238E27FC236}">
                <a16:creationId xmlns:a16="http://schemas.microsoft.com/office/drawing/2014/main" id="{CB7FE63A-6DBA-49A1-BC28-8BF7028AE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DB1AEF8E-820F-4968-9D92-E1AA36940EC9}"/>
              </a:ext>
            </a:extLst>
          </p:cNvPr>
          <p:cNvSpPr txBox="1"/>
          <p:nvPr/>
        </p:nvSpPr>
        <p:spPr>
          <a:xfrm>
            <a:off x="1693972" y="1731974"/>
            <a:ext cx="859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Професионални заболявания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EDB5FB8D-90DB-4EAD-8FE2-0CCF1FF31172}"/>
              </a:ext>
            </a:extLst>
          </p:cNvPr>
          <p:cNvSpPr txBox="1"/>
          <p:nvPr/>
        </p:nvSpPr>
        <p:spPr>
          <a:xfrm>
            <a:off x="865178" y="2644170"/>
            <a:ext cx="10249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Обезщетение в държавата на работодателя;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Обезщетение в държавата по пребиваване;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Доказателства за изпълнена здравноосигурителна схема – Европейска здравна карта.</a:t>
            </a:r>
          </a:p>
        </p:txBody>
      </p:sp>
      <p:pic>
        <p:nvPicPr>
          <p:cNvPr id="12" name="Графика 11" descr="Пулс">
            <a:extLst>
              <a:ext uri="{FF2B5EF4-FFF2-40B4-BE49-F238E27FC236}">
                <a16:creationId xmlns:a16="http://schemas.microsoft.com/office/drawing/2014/main" id="{BD059AA7-6E71-4999-8447-7859898EB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8322" y="53665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9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109D2A0F-0F35-4BF1-A7AE-FF2D92CC6511}"/>
              </a:ext>
            </a:extLst>
          </p:cNvPr>
          <p:cNvSpPr txBox="1"/>
          <p:nvPr/>
        </p:nvSpPr>
        <p:spPr>
          <a:xfrm>
            <a:off x="2713886" y="1676774"/>
            <a:ext cx="676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Майчинство – обезщетения и отпуска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B989EDF-E18B-4131-9D50-F0D51C3ABA7E}"/>
              </a:ext>
            </a:extLst>
          </p:cNvPr>
          <p:cNvSpPr txBox="1"/>
          <p:nvPr/>
        </p:nvSpPr>
        <p:spPr>
          <a:xfrm>
            <a:off x="884494" y="2738306"/>
            <a:ext cx="10423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400" b="1" dirty="0">
                <a:latin typeface="Trebuchet MS" panose="020B0603020202020204" pitchFamily="34" charset="0"/>
              </a:rPr>
              <a:t>Формуляр </a:t>
            </a:r>
            <a:r>
              <a:rPr lang="en-GB" sz="2400" b="1" dirty="0">
                <a:latin typeface="Trebuchet MS" panose="020B0603020202020204" pitchFamily="34" charset="0"/>
              </a:rPr>
              <a:t>S1 </a:t>
            </a:r>
            <a:r>
              <a:rPr lang="en-GB" sz="2400" dirty="0">
                <a:latin typeface="Trebuchet MS" panose="020B0603020202020204" pitchFamily="34" charset="0"/>
              </a:rPr>
              <a:t>- </a:t>
            </a:r>
            <a:r>
              <a:rPr lang="ru-RU" sz="2400" dirty="0">
                <a:latin typeface="Trebuchet MS" panose="020B0603020202020204" pitchFamily="34" charset="0"/>
              </a:rPr>
              <a:t>Удостоверение за право на медицинско обслужване;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rebuchet MS" panose="020B0603020202020204" pitchFamily="34" charset="0"/>
              </a:rPr>
              <a:t>126 дни платен отпуск;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rebuchet MS" panose="020B0603020202020204" pitchFamily="34" charset="0"/>
              </a:rPr>
              <a:t>Обезщетение в размер на 85% от </a:t>
            </a:r>
            <a:r>
              <a:rPr lang="ru-RU" sz="2400" dirty="0" err="1">
                <a:latin typeface="Trebuchet MS" panose="020B0603020202020204" pitchFamily="34" charset="0"/>
              </a:rPr>
              <a:t>средната</a:t>
            </a:r>
            <a:r>
              <a:rPr lang="ru-RU" sz="2400" dirty="0">
                <a:latin typeface="Trebuchet MS" panose="020B0603020202020204" pitchFamily="34" charset="0"/>
              </a:rPr>
              <a:t> </a:t>
            </a:r>
            <a:r>
              <a:rPr lang="ru-RU" sz="2400" dirty="0" err="1">
                <a:latin typeface="Trebuchet MS" panose="020B0603020202020204" pitchFamily="34" charset="0"/>
              </a:rPr>
              <a:t>стойност</a:t>
            </a:r>
            <a:r>
              <a:rPr lang="ru-RU" sz="2400" dirty="0">
                <a:latin typeface="Trebuchet MS" panose="020B0603020202020204" pitchFamily="34" charset="0"/>
              </a:rPr>
              <a:t> на </a:t>
            </a:r>
            <a:r>
              <a:rPr lang="ru-RU" sz="2400" dirty="0" err="1">
                <a:latin typeface="Trebuchet MS" panose="020B0603020202020204" pitchFamily="34" charset="0"/>
              </a:rPr>
              <a:t>брутния</a:t>
            </a:r>
            <a:r>
              <a:rPr lang="ru-RU" sz="2400" dirty="0">
                <a:latin typeface="Trebuchet MS" panose="020B0603020202020204" pitchFamily="34" charset="0"/>
              </a:rPr>
              <a:t> доход за </a:t>
            </a:r>
            <a:r>
              <a:rPr lang="ru-RU" sz="2400" dirty="0" err="1">
                <a:latin typeface="Trebuchet MS" panose="020B0603020202020204" pitchFamily="34" charset="0"/>
              </a:rPr>
              <a:t>последните</a:t>
            </a:r>
            <a:r>
              <a:rPr lang="ru-RU" sz="2400" dirty="0">
                <a:latin typeface="Trebuchet MS" panose="020B0603020202020204" pitchFamily="34" charset="0"/>
              </a:rPr>
              <a:t> 6 </a:t>
            </a:r>
            <a:r>
              <a:rPr lang="ru-RU" sz="2400" dirty="0" err="1">
                <a:latin typeface="Trebuchet MS" panose="020B0603020202020204" pitchFamily="34" charset="0"/>
              </a:rPr>
              <a:t>месеца</a:t>
            </a:r>
            <a:endParaRPr lang="bg-BG" sz="2400" dirty="0">
              <a:latin typeface="Trebuchet MS" panose="020B0603020202020204" pitchFamily="34" charset="0"/>
            </a:endParaRPr>
          </a:p>
        </p:txBody>
      </p:sp>
      <p:pic>
        <p:nvPicPr>
          <p:cNvPr id="7" name="Графика 6" descr="Смяна на пелени">
            <a:extLst>
              <a:ext uri="{FF2B5EF4-FFF2-40B4-BE49-F238E27FC236}">
                <a16:creationId xmlns:a16="http://schemas.microsoft.com/office/drawing/2014/main" id="{642EE840-9C0D-4DB7-8366-D6CD7B686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04497" y="55015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0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E0FE3A1A-744F-4CF6-8308-F3BF91030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9400B6F5-8D80-487E-BE9D-8802CE9C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EF2590E1-73FE-458E-9F75-F77B8D3FEC47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F77AA0A-6593-460D-BED7-71528F9A2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58CAE9C2-BFFC-42FE-BB32-1DD9331F6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AC456851-A7C7-4295-89B6-9D815D1A5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75BDF673-2CC5-4ED7-AA24-2C4D55B0604E}"/>
              </a:ext>
            </a:extLst>
          </p:cNvPr>
          <p:cNvSpPr txBox="1"/>
          <p:nvPr/>
        </p:nvSpPr>
        <p:spPr>
          <a:xfrm>
            <a:off x="2502299" y="1759779"/>
            <a:ext cx="78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Безработица и обезщетения за безработица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F4999BF6-E59F-475D-85CB-1122AC65043E}"/>
              </a:ext>
            </a:extLst>
          </p:cNvPr>
          <p:cNvSpPr txBox="1"/>
          <p:nvPr/>
        </p:nvSpPr>
        <p:spPr>
          <a:xfrm>
            <a:off x="1185446" y="2532380"/>
            <a:ext cx="982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400" dirty="0">
              <a:latin typeface="Trebuchet MS" panose="020B0603020202020204" pitchFamily="34" charset="0"/>
            </a:endParaRP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5C750B7A-8FE2-4CA3-BA7D-3EA7D73E478C}"/>
              </a:ext>
            </a:extLst>
          </p:cNvPr>
          <p:cNvSpPr txBox="1"/>
          <p:nvPr/>
        </p:nvSpPr>
        <p:spPr>
          <a:xfrm>
            <a:off x="591399" y="2763212"/>
            <a:ext cx="11069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>
                <a:latin typeface="Trebuchet MS" panose="020B0603020202020204" pitchFamily="34" charset="0"/>
              </a:rPr>
              <a:t>Пълна безработица: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Регистрация в държавата по местоживеене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bg-BG" sz="2400" dirty="0">
              <a:latin typeface="Trebuchet MS" panose="020B0603020202020204" pitchFamily="34" charset="0"/>
            </a:endParaRPr>
          </a:p>
          <a:p>
            <a:pPr algn="just"/>
            <a:r>
              <a:rPr lang="bg-BG" sz="2400" dirty="0">
                <a:latin typeface="Trebuchet MS" panose="020B0603020202020204" pitchFamily="34" charset="0"/>
              </a:rPr>
              <a:t>Частична или временна безработица: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Регистрация в държавата по последна месторабота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bg-BG" sz="2400" dirty="0">
              <a:latin typeface="Trebuchet MS" panose="020B0603020202020204" pitchFamily="34" charset="0"/>
            </a:endParaRPr>
          </a:p>
        </p:txBody>
      </p:sp>
      <p:pic>
        <p:nvPicPr>
          <p:cNvPr id="12" name="Графика 11" descr="Табелка на служител">
            <a:extLst>
              <a:ext uri="{FF2B5EF4-FFF2-40B4-BE49-F238E27FC236}">
                <a16:creationId xmlns:a16="http://schemas.microsoft.com/office/drawing/2014/main" id="{8ABBEF16-9147-4BE4-8118-BEA3AAEE3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11424" y="55487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3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77192FB6-FA00-4F91-B2F1-B2C099071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2B36EFA1-8B85-4D0F-B98A-815002460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CF616EB8-B661-4EE2-A97A-995D90242F05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2545F4E-BF8D-4F47-9493-7A7DDE24F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7FF2F830-3FF3-4259-9989-AEE902EB6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" name="Picture 14">
            <a:extLst>
              <a:ext uri="{FF2B5EF4-FFF2-40B4-BE49-F238E27FC236}">
                <a16:creationId xmlns:a16="http://schemas.microsoft.com/office/drawing/2014/main" id="{5DFCC910-E621-4DB1-8869-2436C5960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CEC4C984-2096-49B5-B16F-27B420656AC8}"/>
              </a:ext>
            </a:extLst>
          </p:cNvPr>
          <p:cNvSpPr txBox="1"/>
          <p:nvPr/>
        </p:nvSpPr>
        <p:spPr>
          <a:xfrm>
            <a:off x="2502299" y="1759779"/>
            <a:ext cx="78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Пенсиониране на трансграничен работник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FD4346A4-63D9-453B-B222-9689F8791ADE}"/>
              </a:ext>
            </a:extLst>
          </p:cNvPr>
          <p:cNvSpPr txBox="1"/>
          <p:nvPr/>
        </p:nvSpPr>
        <p:spPr>
          <a:xfrm>
            <a:off x="680936" y="2410518"/>
            <a:ext cx="10830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Подава заявление в държавата по местоживеене;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Националната институция кореспондира с еквивалентните институции на държавите-членки, в които лицето има стаж;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Изплащането на пенсия става по местоживеене или в държавата по последна месторабота;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Необходимо условие за пенсиониране е да се навърши пенсионната възраст в съответната страна.</a:t>
            </a:r>
          </a:p>
        </p:txBody>
      </p:sp>
      <p:pic>
        <p:nvPicPr>
          <p:cNvPr id="12" name="Графика 11" descr="Човек с бастун">
            <a:extLst>
              <a:ext uri="{FF2B5EF4-FFF2-40B4-BE49-F238E27FC236}">
                <a16:creationId xmlns:a16="http://schemas.microsoft.com/office/drawing/2014/main" id="{1574FA9B-3883-45F5-96A7-A65614A8C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5050" y="55500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3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601</Words>
  <Application>Microsoft Office PowerPoint</Application>
  <PresentationFormat>Широк екран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Trebuchet MS</vt:lpstr>
      <vt:lpstr>1_Office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Albena Avramova</dc:creator>
  <cp:lastModifiedBy>Hristina Hristova</cp:lastModifiedBy>
  <cp:revision>204</cp:revision>
  <dcterms:created xsi:type="dcterms:W3CDTF">2017-06-15T08:54:06Z</dcterms:created>
  <dcterms:modified xsi:type="dcterms:W3CDTF">2018-08-07T12:03:26Z</dcterms:modified>
</cp:coreProperties>
</file>