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4" r:id="rId4"/>
    <p:sldId id="306" r:id="rId5"/>
    <p:sldId id="309" r:id="rId6"/>
    <p:sldId id="305" r:id="rId7"/>
    <p:sldId id="260" r:id="rId8"/>
    <p:sldId id="274" r:id="rId9"/>
    <p:sldId id="271" r:id="rId10"/>
    <p:sldId id="307" r:id="rId11"/>
    <p:sldId id="308" r:id="rId12"/>
    <p:sldId id="301" r:id="rId13"/>
  </p:sldIdLst>
  <p:sldSz cx="12192000" cy="6858000"/>
  <p:notesSz cx="6881813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EA5E5C9-66DD-4D60-B64B-128831C7A02C}">
          <p14:sldIdLst>
            <p14:sldId id="302"/>
            <p14:sldId id="303"/>
            <p14:sldId id="304"/>
            <p14:sldId id="306"/>
            <p14:sldId id="309"/>
            <p14:sldId id="305"/>
          </p14:sldIdLst>
        </p14:section>
        <p14:section name="Условия на живот в Румъния" id="{D99E2807-11F6-49B0-A8A5-A88C66EBF4A5}">
          <p14:sldIdLst>
            <p14:sldId id="260"/>
            <p14:sldId id="274"/>
            <p14:sldId id="271"/>
            <p14:sldId id="307"/>
            <p14:sldId id="308"/>
            <p14:sldId id="301"/>
          </p14:sldIdLst>
        </p14:section>
        <p14:section name="Untitled Section" id="{061AC880-7A6F-4864-B3A7-B03D3345BE9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8A7D-DE7E-4198-80C9-5C0449E5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7191-B541-4FD5-80BF-6EBBFDDFA521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C3EE9-D8FE-4FA9-A20C-4C741212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B2E3-1352-43BF-BE95-47ECDFA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72A2D-7021-4E29-9F38-E499E133CA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812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86A03-0555-4EEA-9DFD-84052C21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AD97-D096-43D5-AE8D-2362FAE95CD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8B1B-B3FE-4E54-BB8B-9950998B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515F-7EDD-4AF6-88F5-0B64A318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F8C40-EA7E-4347-BEB0-7025AE4379D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94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7D5D8-B3B5-4FFE-A648-06996A5F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598B-DBE1-4D0F-BCC5-6B3B2B4AC214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04153-9ED2-467B-BBA2-83E5281A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3D74-C0FA-47D3-9A33-412B2673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3EA-CD4A-4F5E-A4D1-8543FB947E6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8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189C-34F9-4913-9E46-6B802033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B7AC-28A4-4740-8693-83FDC58097E5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86E4-5164-4395-8BD1-BE35093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4302-FC17-4407-B320-16B3DC8E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292F-C4C6-427D-926A-B2F55529B0E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65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4A1DF-163B-4913-9C44-B411752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1369-316C-4907-8678-31403712A68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FD0E-9C3C-4189-8311-13E9B8FC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74743-9519-4348-8DF2-4A6104DF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6BF4D-6C0D-43A6-9D6C-46600C170D4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885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94B8C0-9F9D-4BFC-BE96-FF50C101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91EB-4291-4A6D-90D7-89396F3A12D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4FE527-AA52-43B5-849D-EE8C7BA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7915C-02B5-4BB4-90B9-369DF80C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C3AC8-6402-4E39-B046-8119D1DF84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833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53C2BB-BCF6-40F5-ACD8-2096C450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C1AD-90A6-4526-BABF-E0DA97FC7B10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971176-BCD4-4C2D-A414-1EB992C1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FF1155-4AE4-44E3-8BF1-550F0A9B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E3DE-A084-4834-97D0-4B5820C5997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879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F2DEE2-8C51-4867-A26E-4F7E24EA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B23B-B551-4175-80F3-C254E3AE7518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ABDC46-37C0-42F9-B488-424360FF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46A18-BB2C-4D47-80D1-34D9BDFC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D3432-7914-414F-BA2A-EB7753FAA1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423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EE4DFF-BAE8-4D2E-AAC7-4F4C399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C080-8F8B-48C5-AEA9-251B5595AC5F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54D064-979D-4ADF-9296-2EFD87F2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89E82F-5EB0-4C7A-B918-75D31AC1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0F01F-B034-460F-B1E1-44B1CACDFFD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25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AD3C0-FA17-4804-94C3-6F6553B7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6BBC-3F6A-4768-B568-1BF973E20D5C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356486-CC5F-403A-8AFE-1B1CE26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EBEEB-F307-4169-B870-1B94792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A786-4D60-4818-998F-A51CF3EDF1C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48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73108E-307C-483D-9758-91507895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91DA-DA3C-44C5-8806-1865E5ACCFAF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54547-228D-4B57-A713-A2296658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FF301F-7F2C-441B-BC1E-51540AE6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A2EC-828E-479F-B23C-45CC612EF53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783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9BD777-1FC3-4AFB-AEDA-5044C05BD5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E42D65-2922-4960-B01E-03E77BD3F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C931-DC4E-4BA6-90D1-6DEE4751D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E98F8-9239-4F2E-9386-9959FB225063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B44C-7C77-44F7-B393-0DED40EA6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75A3-4FE9-4AD2-A0B6-34A144C8C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E7F0C9-655D-48A1-8E46-E399A8B6713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256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C4E19717-6B46-4EFF-B92F-5F90AE0B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3771B2D9-8898-410F-9025-24ACAF635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41E6613C-CEC5-4D25-8FB4-3BABC6873B51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B325336-3DA9-40B4-92BA-215DC56D4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FEAA8985-E0E8-411E-AE3E-288BD1D21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D4173C74-3F87-4A05-BC32-0464B3A4C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7F926152-9EDE-4092-8B43-3C49B952E853}"/>
              </a:ext>
            </a:extLst>
          </p:cNvPr>
          <p:cNvSpPr txBox="1"/>
          <p:nvPr/>
        </p:nvSpPr>
        <p:spPr>
          <a:xfrm>
            <a:off x="2789751" y="2063516"/>
            <a:ext cx="661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Данъчно облагане в Румъния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814F80D-CDFE-4C37-B394-4A847F901122}"/>
              </a:ext>
            </a:extLst>
          </p:cNvPr>
          <p:cNvSpPr txBox="1"/>
          <p:nvPr/>
        </p:nvSpPr>
        <p:spPr>
          <a:xfrm>
            <a:off x="1073424" y="3055548"/>
            <a:ext cx="10045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Trebuchet MS" panose="020B0603020202020204" pitchFamily="34" charset="0"/>
              </a:rPr>
              <a:t>Проект „</a:t>
            </a:r>
            <a:r>
              <a:rPr lang="en-GB" b="1" dirty="0">
                <a:latin typeface="Trebuchet MS" panose="020B0603020202020204" pitchFamily="34" charset="0"/>
              </a:rPr>
              <a:t>BG RO MOBILITY</a:t>
            </a:r>
            <a:r>
              <a:rPr lang="bg-BG" b="1" dirty="0">
                <a:latin typeface="Trebuchet MS" panose="020B0603020202020204" pitchFamily="34" charset="0"/>
              </a:rPr>
              <a:t>“</a:t>
            </a: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№ 16.4.2.113 / </a:t>
            </a:r>
            <a:r>
              <a:rPr lang="en-US" dirty="0">
                <a:latin typeface="Trebuchet MS" panose="020B0603020202020204" pitchFamily="34" charset="0"/>
              </a:rPr>
              <a:t>E-MS </a:t>
            </a:r>
            <a:r>
              <a:rPr lang="bg-BG" dirty="0">
                <a:latin typeface="Trebuchet MS" panose="020B0603020202020204" pitchFamily="34" charset="0"/>
              </a:rPr>
              <a:t>КОД: </a:t>
            </a:r>
            <a:r>
              <a:rPr lang="en-GB" dirty="0">
                <a:latin typeface="Trebuchet MS" panose="020B0603020202020204" pitchFamily="34" charset="0"/>
              </a:rPr>
              <a:t>RO BG 155</a:t>
            </a:r>
          </a:p>
          <a:p>
            <a:pPr algn="ctr"/>
            <a:endParaRPr lang="en-GB" dirty="0">
              <a:latin typeface="Trebuchet MS" panose="020B0603020202020204" pitchFamily="34" charset="0"/>
            </a:endParaRP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Програма „Интеррег </a:t>
            </a:r>
            <a:r>
              <a:rPr lang="en-GB" dirty="0">
                <a:latin typeface="Trebuchet MS" panose="020B0603020202020204" pitchFamily="34" charset="0"/>
              </a:rPr>
              <a:t>V-A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bg-BG" dirty="0">
                <a:latin typeface="Trebuchet MS" panose="020B0603020202020204" pitchFamily="34" charset="0"/>
              </a:rPr>
              <a:t>Румъния – България, съфинансиран от Европейския съюз, чрез Европейски фонд за регионално развитие</a:t>
            </a:r>
          </a:p>
          <a:p>
            <a:pPr algn="ctr"/>
            <a:endParaRPr lang="bg-BG" dirty="0">
              <a:latin typeface="Trebuchet MS" panose="020B0603020202020204" pitchFamily="34" charset="0"/>
            </a:endParaRP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Възложител: СНЦ Европейски център в подкрепа на бизнеса, </a:t>
            </a:r>
          </a:p>
          <a:p>
            <a:pPr algn="ctr"/>
            <a:r>
              <a:rPr lang="bg-BG" dirty="0">
                <a:latin typeface="Trebuchet MS" panose="020B0603020202020204" pitchFamily="34" charset="0"/>
              </a:rPr>
              <a:t>водещ бенефициент по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6332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B27EB7D-9C88-4C4F-894A-55741659B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D80E203-04A6-4943-8279-768BFCBFB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91871087-3D2D-4BE3-B347-127A9788CC43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C776E38-4C39-4498-943F-433E23D64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1910F9DF-4DD3-430D-B55E-BF4FC712F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1BE2CDB3-0F87-4740-A23C-1CF3D1B78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4D3F4A9-E594-4184-99D2-F2886334CC82}"/>
              </a:ext>
            </a:extLst>
          </p:cNvPr>
          <p:cNvSpPr txBox="1"/>
          <p:nvPr/>
        </p:nvSpPr>
        <p:spPr>
          <a:xfrm>
            <a:off x="2789752" y="1729001"/>
            <a:ext cx="661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Разходи за живот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589FF58-8AB2-495F-8DA9-1E8FB42E9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82197"/>
              </p:ext>
            </p:extLst>
          </p:nvPr>
        </p:nvGraphicFramePr>
        <p:xfrm>
          <a:off x="1547089" y="2672267"/>
          <a:ext cx="9097820" cy="18719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48910">
                  <a:extLst>
                    <a:ext uri="{9D8B030D-6E8A-4147-A177-3AD203B41FA5}">
                      <a16:colId xmlns:a16="http://schemas.microsoft.com/office/drawing/2014/main" val="3465342440"/>
                    </a:ext>
                  </a:extLst>
                </a:gridCol>
                <a:gridCol w="4548910">
                  <a:extLst>
                    <a:ext uri="{9D8B030D-6E8A-4147-A177-3AD203B41FA5}">
                      <a16:colId xmlns:a16="http://schemas.microsoft.com/office/drawing/2014/main" val="1348501023"/>
                    </a:ext>
                  </a:extLst>
                </a:gridCol>
              </a:tblGrid>
              <a:tr h="623986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По-евтино в България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По-евтино в Румъния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98936"/>
                  </a:ext>
                </a:extLst>
              </a:tr>
              <a:tr h="623986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Алкохол и цигари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Хранителни стоки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217373"/>
                  </a:ext>
                </a:extLst>
              </a:tr>
              <a:tr h="623986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Отдих и развлечение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latin typeface="Trebuchet MS" panose="020B0603020202020204" pitchFamily="34" charset="0"/>
                        </a:rPr>
                        <a:t>Градски транспорт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26722"/>
                  </a:ext>
                </a:extLst>
              </a:tr>
            </a:tbl>
          </a:graphicData>
        </a:graphic>
      </p:graphicFrame>
      <p:pic>
        <p:nvPicPr>
          <p:cNvPr id="18" name="Графика 17" descr="Баркод">
            <a:extLst>
              <a:ext uri="{FF2B5EF4-FFF2-40B4-BE49-F238E27FC236}">
                <a16:creationId xmlns:a16="http://schemas.microsoft.com/office/drawing/2014/main" id="{3058650F-B1A8-4B2D-AAE6-EE8EF23069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7473" y="5606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C54DC472-1159-4163-BC08-8C5CE752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0A4CCA27-EE9D-46C2-8A29-2668D1E7B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F11C369D-4711-4754-A588-59059DDEB35F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9839AE67-521A-4667-B25B-436B39F85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E72CE6B0-EB9D-4A26-9063-8BB05D18D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1FC6357A-AE62-4C08-BD9C-C4171A89A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547471A9-BD50-44DC-B49E-47DDE1751B2E}"/>
              </a:ext>
            </a:extLst>
          </p:cNvPr>
          <p:cNvSpPr txBox="1"/>
          <p:nvPr/>
        </p:nvSpPr>
        <p:spPr>
          <a:xfrm>
            <a:off x="2195140" y="1623567"/>
            <a:ext cx="774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Последни съвети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54C879EB-C9CB-4B17-A3F5-9862779FA032}"/>
              </a:ext>
            </a:extLst>
          </p:cNvPr>
          <p:cNvSpPr txBox="1"/>
          <p:nvPr/>
        </p:nvSpPr>
        <p:spPr>
          <a:xfrm>
            <a:off x="3081343" y="2773002"/>
            <a:ext cx="8579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Винаги се ръкувайте;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Внимавайте в детайлите;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Отнасяйте се с уважение;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Избягвайте неудобни теми</a:t>
            </a:r>
          </a:p>
        </p:txBody>
      </p:sp>
      <p:pic>
        <p:nvPicPr>
          <p:cNvPr id="11" name="Графика 10" descr="Знак с палец нагоре">
            <a:extLst>
              <a:ext uri="{FF2B5EF4-FFF2-40B4-BE49-F238E27FC236}">
                <a16:creationId xmlns:a16="http://schemas.microsoft.com/office/drawing/2014/main" id="{E5486918-9EA2-44CC-A9D3-D29678B31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1302" y="5541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wwww.interregrobg.eu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СНЦ“ЕЦПБ“</a:t>
            </a:r>
            <a:endParaRPr kumimoji="0" lang="bg-BG" alt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2C53DE-59D2-41CB-8A3D-AA2EF26952CD}"/>
              </a:ext>
            </a:extLst>
          </p:cNvPr>
          <p:cNvSpPr/>
          <p:nvPr/>
        </p:nvSpPr>
        <p:spPr>
          <a:xfrm>
            <a:off x="568572" y="1589905"/>
            <a:ext cx="11092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A8FEBAD-A9E5-41C4-847B-AE466C32A7FF}"/>
              </a:ext>
            </a:extLst>
          </p:cNvPr>
          <p:cNvSpPr txBox="1"/>
          <p:nvPr/>
        </p:nvSpPr>
        <p:spPr>
          <a:xfrm>
            <a:off x="3370765" y="3044233"/>
            <a:ext cx="588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7001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6249A16D-5B29-49BF-A0BA-A574E429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561B8A39-27E3-4061-91CD-7622FC22B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7E0B30AE-AA0B-4C48-A9C2-083F7BFC5803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7810A75-4DA5-430A-9C91-35FFACB26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DCA2A06-3CEF-4106-94E8-865C53582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BA8603D7-12AE-447B-A315-D5E9EEE1A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CE26224B-2FEC-4E0C-AE8E-C1D1DEBB8530}"/>
              </a:ext>
            </a:extLst>
          </p:cNvPr>
          <p:cNvSpPr txBox="1"/>
          <p:nvPr/>
        </p:nvSpPr>
        <p:spPr>
          <a:xfrm>
            <a:off x="1026695" y="1684421"/>
            <a:ext cx="1023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Спогодба между България и Румъния за избягване на двойното данъчно облагане и предотвратяване укриването на данъци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6318D91-76FC-41B7-BA12-2638789A7BB9}"/>
              </a:ext>
            </a:extLst>
          </p:cNvPr>
          <p:cNvSpPr txBox="1"/>
          <p:nvPr/>
        </p:nvSpPr>
        <p:spPr>
          <a:xfrm>
            <a:off x="1810961" y="2798937"/>
            <a:ext cx="8666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dirty="0">
                <a:latin typeface="Trebuchet MS" panose="020B0603020202020204" pitchFamily="34" charset="0"/>
              </a:rPr>
              <a:t>Какъв е механизмът за избягване на двойното данъчно облагане?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endParaRPr lang="bg-BG" sz="2000" dirty="0">
              <a:latin typeface="Trebuchet MS" panose="020B0603020202020204" pitchFamily="34" charset="0"/>
            </a:endParaRPr>
          </a:p>
          <a:p>
            <a:pPr algn="just"/>
            <a:r>
              <a:rPr lang="bg-BG" sz="2000" dirty="0">
                <a:latin typeface="Trebuchet MS" panose="020B0603020202020204" pitchFamily="34" charset="0"/>
              </a:rPr>
              <a:t>Лице с българско гражданство, генерира доход, който съгласно разпоредбите на Спогодбата се облага в Румъния, България ще направи отбивка от данъка върху доходите на лицето, със сума, равна на данъка върху дохода, платен в Румъния. Тази отбивка не може да надхвърля стойността на данъка върху дохода, както е изчислен, преди да бъде направена отбивката и която част представлява данък върху доходите, облагани в Румъния.</a:t>
            </a:r>
            <a:endParaRPr lang="en-US" sz="2000" dirty="0">
              <a:latin typeface="Trebuchet MS" panose="020B0603020202020204" pitchFamily="34" charset="0"/>
            </a:endParaRPr>
          </a:p>
          <a:p>
            <a:endParaRPr lang="bg-BG" dirty="0"/>
          </a:p>
        </p:txBody>
      </p:sp>
      <p:pic>
        <p:nvPicPr>
          <p:cNvPr id="11" name="Графика 10" descr="Пари">
            <a:extLst>
              <a:ext uri="{FF2B5EF4-FFF2-40B4-BE49-F238E27FC236}">
                <a16:creationId xmlns:a16="http://schemas.microsoft.com/office/drawing/2014/main" id="{9232986B-5359-4FE3-93C7-91E55891A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44697">
            <a:off x="9867332" y="5408387"/>
            <a:ext cx="667506" cy="667506"/>
          </a:xfrm>
          <a:prstGeom prst="rect">
            <a:avLst/>
          </a:prstGeom>
        </p:spPr>
      </p:pic>
      <p:pic>
        <p:nvPicPr>
          <p:cNvPr id="13" name="Графика 12" descr="Монети">
            <a:extLst>
              <a:ext uri="{FF2B5EF4-FFF2-40B4-BE49-F238E27FC236}">
                <a16:creationId xmlns:a16="http://schemas.microsoft.com/office/drawing/2014/main" id="{CA3E011F-4F7C-4714-83B5-013F0ABDF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3025" y="5757270"/>
            <a:ext cx="471708" cy="4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417D3CD3-62F7-4F1C-BA97-1109A559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2A65B7BC-A456-418B-A504-AE8FA9AA6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52D57AAC-5EBC-4520-A72C-878B0C9671F9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4D9E833-FC09-4721-AA50-2AE8E7AA2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83508C5B-2829-4C8A-98D9-A0A5EE9A8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75C950F2-70D9-4362-A8D0-F1EB58D41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BBA08E6A-8AC8-4077-BDC0-BD5587DB9BD0}"/>
              </a:ext>
            </a:extLst>
          </p:cNvPr>
          <p:cNvSpPr txBox="1"/>
          <p:nvPr/>
        </p:nvSpPr>
        <p:spPr>
          <a:xfrm>
            <a:off x="1026695" y="1684421"/>
            <a:ext cx="1023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Видове данъци, за които се прилага Спогодбата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CCF76DD8-F8AA-4820-A10B-CC706C086621}"/>
              </a:ext>
            </a:extLst>
          </p:cNvPr>
          <p:cNvSpPr txBox="1"/>
          <p:nvPr/>
        </p:nvSpPr>
        <p:spPr>
          <a:xfrm>
            <a:off x="2559757" y="2495923"/>
            <a:ext cx="8013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rebuchet MS" panose="020B0603020202020204" pitchFamily="34" charset="0"/>
              </a:rPr>
              <a:t>В случая на Румъния: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върху доходите;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печалба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  <a:p>
            <a:r>
              <a:rPr lang="bg-BG" sz="2400" dirty="0">
                <a:latin typeface="Trebuchet MS" panose="020B0603020202020204" pitchFamily="34" charset="0"/>
              </a:rPr>
              <a:t>В случая на България: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върху доходите на физическите лица;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корпоративен подоходен данък</a:t>
            </a:r>
          </a:p>
        </p:txBody>
      </p:sp>
    </p:spTree>
    <p:extLst>
      <p:ext uri="{BB962C8B-B14F-4D97-AF65-F5344CB8AC3E}">
        <p14:creationId xmlns:p14="http://schemas.microsoft.com/office/powerpoint/2010/main" val="30729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F6F257C0-882F-4664-8FC2-1683D90AA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86EA99D3-684F-40E7-920F-F4411019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C4A19089-5E2E-4BC0-90F3-56ABED24E464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5AB5841-015D-487D-8700-71A1653CF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8F9FFDE6-CADE-43D5-A2FE-7494AB15D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48412F60-F855-49E6-9E4D-96970D1AA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9E85E3C8-9DE0-4735-A8C1-B271432D78A1}"/>
              </a:ext>
            </a:extLst>
          </p:cNvPr>
          <p:cNvSpPr txBox="1"/>
          <p:nvPr/>
        </p:nvSpPr>
        <p:spPr>
          <a:xfrm>
            <a:off x="1026695" y="1684421"/>
            <a:ext cx="1023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Облагане на доходи от трудово правоотношение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F022A03-22A3-489A-A0E3-04A2F013F372}"/>
              </a:ext>
            </a:extLst>
          </p:cNvPr>
          <p:cNvSpPr txBox="1"/>
          <p:nvPr/>
        </p:nvSpPr>
        <p:spPr>
          <a:xfrm>
            <a:off x="1026695" y="2677903"/>
            <a:ext cx="10234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dirty="0">
                <a:latin typeface="Trebuchet MS" panose="020B0603020202020204" pitchFamily="34" charset="0"/>
              </a:rPr>
              <a:t>Заплати, надници и други подобни възнаграждения, получени от местно лице на едната договаряща държава въз основа на трудово правоотношение, се облагат с данък, само в тази държава, в която се полага трудът.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/>
            <a:endParaRPr lang="bg-BG" sz="2000" dirty="0">
              <a:latin typeface="Trebuchet MS" panose="020B0603020202020204" pitchFamily="34" charset="0"/>
            </a:endParaRPr>
          </a:p>
          <a:p>
            <a:pPr algn="just"/>
            <a:r>
              <a:rPr lang="bg-BG" sz="2000" dirty="0">
                <a:latin typeface="Trebuchet MS" panose="020B0603020202020204" pitchFamily="34" charset="0"/>
              </a:rPr>
              <a:t>Изключение се прави, когато периодът на труд не надвишава 183 дни / годишно или възнаграждението е получено за положен труд на борда на кораб, самолет, жп или ППС, използвани в международен транспорт.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3A9635EB-93E6-4DEE-9645-311C34A8A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466E2C5B-9884-4C3F-8414-87ED7230F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459B13AC-7E45-4B8F-9BA5-B7B60D2D4F0D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D7B767E-2191-415C-9D2B-2304609A9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4725E529-2560-4A53-8F93-BA151E0D5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469D7990-7EC8-4665-BD83-4FF12ADFE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440D11E-DBCF-4AE5-984A-1DFD3CE81D12}"/>
              </a:ext>
            </a:extLst>
          </p:cNvPr>
          <p:cNvSpPr txBox="1"/>
          <p:nvPr/>
        </p:nvSpPr>
        <p:spPr>
          <a:xfrm>
            <a:off x="1026694" y="1544924"/>
            <a:ext cx="1023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Специални разпоредби в спогодбата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BB8D61C5-78BC-4ADB-BB3D-E61F0C286A1E}"/>
              </a:ext>
            </a:extLst>
          </p:cNvPr>
          <p:cNvSpPr txBox="1"/>
          <p:nvPr/>
        </p:nvSpPr>
        <p:spPr>
          <a:xfrm>
            <a:off x="1489364" y="2677272"/>
            <a:ext cx="9545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Справедливо данъчно облагане;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Подаване на възражение при нарушаване на данъчните права;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Trebuchet MS" panose="020B0603020202020204" pitchFamily="34" charset="0"/>
              </a:rPr>
              <a:t>Събиране на данъчни вземания</a:t>
            </a:r>
          </a:p>
        </p:txBody>
      </p:sp>
    </p:spTree>
    <p:extLst>
      <p:ext uri="{BB962C8B-B14F-4D97-AF65-F5344CB8AC3E}">
        <p14:creationId xmlns:p14="http://schemas.microsoft.com/office/powerpoint/2010/main" val="35000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Графика 11" descr="Пари">
            <a:extLst>
              <a:ext uri="{FF2B5EF4-FFF2-40B4-BE49-F238E27FC236}">
                <a16:creationId xmlns:a16="http://schemas.microsoft.com/office/drawing/2014/main" id="{3E1E1979-21DA-4285-B91E-6DBDEE6F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9480" y="5411643"/>
            <a:ext cx="914400" cy="914400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04847E9-D1BD-46E8-B326-3759E8972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928534C3-D0FA-42EE-BAB4-48D9F2027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1C64515E-4CCD-449F-A331-D932D654749D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F68871B-D1CB-429C-8385-384247903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58222F08-FFD9-482D-BE2A-8D3D6767C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6C8777A6-2DBF-4E19-9EB9-8C8676F95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B43AD3C-264C-4571-BE38-049B3A0882F5}"/>
              </a:ext>
            </a:extLst>
          </p:cNvPr>
          <p:cNvSpPr txBox="1"/>
          <p:nvPr/>
        </p:nvSpPr>
        <p:spPr>
          <a:xfrm>
            <a:off x="1026694" y="1544924"/>
            <a:ext cx="1023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Равнище на данъците в Румъния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EADD9107-8A39-4684-A726-96C770B612DD}"/>
              </a:ext>
            </a:extLst>
          </p:cNvPr>
          <p:cNvSpPr txBox="1"/>
          <p:nvPr/>
        </p:nvSpPr>
        <p:spPr>
          <a:xfrm>
            <a:off x="1714089" y="2210291"/>
            <a:ext cx="1023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върху доходите – 10% от нетния доход;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на дивиденти – 5%;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Корпоративен данък – 16% от печалбата;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Данък „микропредприятията“ – 1% от брутните приходи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910B218A-B90D-495F-9C66-11A098C83CF9}"/>
              </a:ext>
            </a:extLst>
          </p:cNvPr>
          <p:cNvSpPr txBox="1"/>
          <p:nvPr/>
        </p:nvSpPr>
        <p:spPr>
          <a:xfrm>
            <a:off x="1714008" y="4272846"/>
            <a:ext cx="9904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rebuchet MS" panose="020B0603020202020204" pitchFamily="34" charset="0"/>
              </a:rPr>
              <a:t>Данък добавена стойност </a:t>
            </a:r>
            <a:r>
              <a:rPr lang="en-GB" sz="2400" dirty="0">
                <a:latin typeface="Trebuchet MS" panose="020B0603020202020204" pitchFamily="34" charset="0"/>
              </a:rPr>
              <a:t>(</a:t>
            </a:r>
            <a:r>
              <a:rPr lang="bg-BG" sz="2400" dirty="0">
                <a:latin typeface="Trebuchet MS" panose="020B0603020202020204" pitchFamily="34" charset="0"/>
              </a:rPr>
              <a:t>ДДС</a:t>
            </a:r>
            <a:r>
              <a:rPr lang="en-GB" sz="2400" dirty="0">
                <a:latin typeface="Trebuchet MS" panose="020B0603020202020204" pitchFamily="34" charset="0"/>
              </a:rPr>
              <a:t>)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bg-BG" sz="2400" dirty="0">
                <a:latin typeface="Trebuchet MS" panose="020B0603020202020204" pitchFamily="34" charset="0"/>
              </a:rPr>
              <a:t>– обща ставка 19%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Ставка 9%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Ставка 5 %</a:t>
            </a:r>
          </a:p>
          <a:p>
            <a:endParaRPr lang="bg-BG" sz="2400" dirty="0">
              <a:latin typeface="Trebuchet MS" panose="020B0603020202020204" pitchFamily="34" charset="0"/>
            </a:endParaRPr>
          </a:p>
        </p:txBody>
      </p:sp>
      <p:pic>
        <p:nvPicPr>
          <p:cNvPr id="14" name="Графика 13" descr="Монети">
            <a:extLst>
              <a:ext uri="{FF2B5EF4-FFF2-40B4-BE49-F238E27FC236}">
                <a16:creationId xmlns:a16="http://schemas.microsoft.com/office/drawing/2014/main" id="{EDF59D1D-A48A-4066-A37D-F3386C795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7154" y="5803498"/>
            <a:ext cx="722896" cy="7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45ACE4E-7F1A-49AC-A4EB-E3F65352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26" y="1204783"/>
            <a:ext cx="6319185" cy="4486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FAAE9779-6FC7-4E0C-B977-23F8AF39E6FF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7305D8-D927-42D0-81FE-8CEE3A43C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333A6F5E-7DB6-493B-A3B9-992EA42D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6530ECF4-E73A-40A9-BEEB-408125131016}"/>
              </a:ext>
            </a:extLst>
          </p:cNvPr>
          <p:cNvSpPr txBox="1"/>
          <p:nvPr/>
        </p:nvSpPr>
        <p:spPr>
          <a:xfrm>
            <a:off x="2627142" y="2890391"/>
            <a:ext cx="6612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Практически съвети за успешно пребиваване в Румъния</a:t>
            </a:r>
          </a:p>
        </p:txBody>
      </p:sp>
    </p:spTree>
    <p:extLst>
      <p:ext uri="{BB962C8B-B14F-4D97-AF65-F5344CB8AC3E}">
        <p14:creationId xmlns:p14="http://schemas.microsoft.com/office/powerpoint/2010/main" val="25022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A07305D8-D927-42D0-81FE-8CEE3A4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5462">
            <a:off x="7984180" y="-17367"/>
            <a:ext cx="670850" cy="10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333A6F5E-7DB6-493B-A3B9-992EA42D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28" y="919742"/>
            <a:ext cx="1607102" cy="139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bg-BG" altLang="bg-BG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СНЦ“ЕЦПБ“</a:t>
            </a:r>
            <a:endParaRPr kumimoji="0" lang="bg-BG" altLang="bg-BG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154C17EC-035A-4A03-9E67-13442C0E8678}"/>
              </a:ext>
            </a:extLst>
          </p:cNvPr>
          <p:cNvSpPr txBox="1"/>
          <p:nvPr/>
        </p:nvSpPr>
        <p:spPr>
          <a:xfrm>
            <a:off x="2789752" y="1729001"/>
            <a:ext cx="661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Жилище</a:t>
            </a:r>
          </a:p>
        </p:txBody>
      </p:sp>
      <p:pic>
        <p:nvPicPr>
          <p:cNvPr id="4" name="Графика 3" descr="Град">
            <a:extLst>
              <a:ext uri="{FF2B5EF4-FFF2-40B4-BE49-F238E27FC236}">
                <a16:creationId xmlns:a16="http://schemas.microsoft.com/office/drawing/2014/main" id="{7F709A30-D2C3-4F01-B4FD-C0545BC0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4497" y="5584665"/>
            <a:ext cx="914400" cy="914400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C4B8B8B5-7B06-48F0-9613-C095EF21C3A9}"/>
              </a:ext>
            </a:extLst>
          </p:cNvPr>
          <p:cNvSpPr txBox="1"/>
          <p:nvPr/>
        </p:nvSpPr>
        <p:spPr>
          <a:xfrm>
            <a:off x="1926399" y="2313776"/>
            <a:ext cx="8562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Trebuchet MS" panose="020B0603020202020204" pitchFamily="34" charset="0"/>
              </a:rPr>
              <a:t>Разходи, които да предвидите: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Депозит за жилището;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Наем за първия месец;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>
                <a:latin typeface="Trebuchet MS" panose="020B0603020202020204" pitchFamily="34" charset="0"/>
              </a:rPr>
              <a:t>Комисионна за брокерска агенция – опционално.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latin typeface="Trebuchet MS" panose="020B0603020202020204" pitchFamily="34" charset="0"/>
            </a:endParaRPr>
          </a:p>
          <a:p>
            <a:r>
              <a:rPr lang="bg-BG" sz="2400" dirty="0">
                <a:latin typeface="Trebuchet MS" panose="020B0603020202020204" pitchFamily="34" charset="0"/>
              </a:rPr>
              <a:t>Не пренебрегвайте договора за наем!</a:t>
            </a:r>
          </a:p>
          <a:p>
            <a:endParaRPr lang="bg-B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5DE302-4D01-425D-B847-B99CC7BF87B1}"/>
              </a:ext>
            </a:extLst>
          </p:cNvPr>
          <p:cNvSpPr txBox="1"/>
          <p:nvPr/>
        </p:nvSpPr>
        <p:spPr>
          <a:xfrm>
            <a:off x="4672055" y="6415938"/>
            <a:ext cx="25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wwww.interregrobg.eu</a:t>
            </a:r>
            <a:endParaRPr lang="bg-BG" dirty="0">
              <a:latin typeface="Trebuchet MS" panose="020B06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1D30C-2C72-44AF-92E0-7327C035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280415"/>
            <a:ext cx="4294128" cy="86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77DEF-9674-469F-BC9A-75671BF6C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90" y="87413"/>
            <a:ext cx="1526131" cy="1054499"/>
          </a:xfrm>
          <a:prstGeom prst="rect">
            <a:avLst/>
          </a:prstGeom>
        </p:spPr>
      </p:pic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B2F748D1-D31E-4102-85C6-8163C4891CCE}"/>
              </a:ext>
            </a:extLst>
          </p:cNvPr>
          <p:cNvGrpSpPr/>
          <p:nvPr/>
        </p:nvGrpSpPr>
        <p:grpSpPr>
          <a:xfrm>
            <a:off x="7647628" y="184590"/>
            <a:ext cx="1607102" cy="874317"/>
            <a:chOff x="7647628" y="184590"/>
            <a:chExt cx="1607102" cy="874317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07305D8-D927-42D0-81FE-8CEE3A43C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35462">
              <a:off x="7984180" y="-17367"/>
              <a:ext cx="670850" cy="107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333A6F5E-7DB6-493B-A3B9-992EA42D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628" y="919742"/>
              <a:ext cx="1607102" cy="1391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okman Old Style" panose="02050604050505020204" pitchFamily="18" charset="0"/>
                </a:rPr>
                <a:t>СНЦ“ЕЦПБ“</a:t>
              </a:r>
              <a:endParaRPr kumimoji="0" lang="bg-BG" altLang="bg-BG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B44CD1-6DE0-4F1A-8A79-522AC0DA6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54" y="196002"/>
            <a:ext cx="2083487" cy="956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4BA84E-8120-4C2E-87E0-2AA8C15E14A3}"/>
              </a:ext>
            </a:extLst>
          </p:cNvPr>
          <p:cNvSpPr/>
          <p:nvPr/>
        </p:nvSpPr>
        <p:spPr>
          <a:xfrm>
            <a:off x="672627" y="1359013"/>
            <a:ext cx="11129282" cy="49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716D138B-E125-4598-941A-687A53993C40}"/>
              </a:ext>
            </a:extLst>
          </p:cNvPr>
          <p:cNvSpPr txBox="1"/>
          <p:nvPr/>
        </p:nvSpPr>
        <p:spPr>
          <a:xfrm>
            <a:off x="2789752" y="1729001"/>
            <a:ext cx="661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Автомобил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17753DA-4C31-4A0E-AA76-E3C7B52CE80B}"/>
              </a:ext>
            </a:extLst>
          </p:cNvPr>
          <p:cNvSpPr txBox="1"/>
          <p:nvPr/>
        </p:nvSpPr>
        <p:spPr>
          <a:xfrm>
            <a:off x="954156" y="2683764"/>
            <a:ext cx="9790044" cy="205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6" name="Графика 5" descr="Кола">
            <a:extLst>
              <a:ext uri="{FF2B5EF4-FFF2-40B4-BE49-F238E27FC236}">
                <a16:creationId xmlns:a16="http://schemas.microsoft.com/office/drawing/2014/main" id="{61E3C0B9-45FF-455E-8613-60B7681B8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9800" y="5686204"/>
            <a:ext cx="914400" cy="91440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2D68882-9155-430C-91A9-43D292B4E150}"/>
              </a:ext>
            </a:extLst>
          </p:cNvPr>
          <p:cNvSpPr txBox="1"/>
          <p:nvPr/>
        </p:nvSpPr>
        <p:spPr>
          <a:xfrm>
            <a:off x="1383270" y="2556785"/>
            <a:ext cx="9425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>
                <a:latin typeface="Trebuchet MS" panose="020B0603020202020204" pitchFamily="34" charset="0"/>
              </a:rPr>
              <a:t>Не се изисква регистрация на автомобил за трансгранични работници и при престой в страната под 6 месеца.</a:t>
            </a:r>
          </a:p>
          <a:p>
            <a:pPr algn="just"/>
            <a:endParaRPr lang="bg-BG" sz="2400" dirty="0">
              <a:latin typeface="Trebuchet MS" panose="020B0603020202020204" pitchFamily="34" charset="0"/>
            </a:endParaRPr>
          </a:p>
          <a:p>
            <a:pPr algn="just"/>
            <a:r>
              <a:rPr lang="bg-BG" sz="2400" dirty="0">
                <a:latin typeface="Trebuchet MS" panose="020B0603020202020204" pitchFamily="34" charset="0"/>
              </a:rPr>
              <a:t>Движението по националната пътна мрежа се оторизира със заплащане на пътна такса – винетка. Годишната винетка за лек автомобил е на цена</a:t>
            </a:r>
            <a:r>
              <a:rPr lang="en-GB" sz="2400" dirty="0">
                <a:latin typeface="Trebuchet MS" panose="020B0603020202020204" pitchFamily="34" charset="0"/>
              </a:rPr>
              <a:t> EUR</a:t>
            </a:r>
            <a:r>
              <a:rPr lang="bg-BG" sz="2400" dirty="0">
                <a:latin typeface="Trebuchet MS" panose="020B0603020202020204" pitchFamily="34" charset="0"/>
              </a:rPr>
              <a:t> 28 </a:t>
            </a:r>
            <a:r>
              <a:rPr lang="en-GB" sz="2400" dirty="0">
                <a:latin typeface="Trebuchet MS" panose="020B0603020202020204" pitchFamily="34" charset="0"/>
              </a:rPr>
              <a:t> </a:t>
            </a:r>
            <a:r>
              <a:rPr lang="bg-BG" sz="2400" dirty="0">
                <a:latin typeface="Trebuchet MS" panose="020B0603020202020204" pitchFamily="34" charset="0"/>
              </a:rPr>
              <a:t>или</a:t>
            </a:r>
            <a:r>
              <a:rPr lang="en-GB" sz="2400" dirty="0">
                <a:latin typeface="Trebuchet MS" panose="020B0603020202020204" pitchFamily="34" charset="0"/>
              </a:rPr>
              <a:t> BGN</a:t>
            </a:r>
            <a:r>
              <a:rPr lang="bg-BG" sz="2400" dirty="0">
                <a:latin typeface="Trebuchet MS" panose="020B0603020202020204" pitchFamily="34" charset="0"/>
              </a:rPr>
              <a:t> 56</a:t>
            </a:r>
            <a:r>
              <a:rPr lang="en-GB" sz="2400" dirty="0">
                <a:latin typeface="Trebuchet MS" panose="020B0603020202020204" pitchFamily="34" charset="0"/>
              </a:rPr>
              <a:t>.</a:t>
            </a:r>
            <a:endParaRPr lang="bg-BG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538</Words>
  <Application>Microsoft Office PowerPoint</Application>
  <PresentationFormat>Широк екран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Trebuchet MS</vt:lpstr>
      <vt:lpstr>1_Office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Albena Avramova</dc:creator>
  <cp:lastModifiedBy>Hristina Hristova</cp:lastModifiedBy>
  <cp:revision>207</cp:revision>
  <cp:lastPrinted>2018-04-16T12:11:38Z</cp:lastPrinted>
  <dcterms:created xsi:type="dcterms:W3CDTF">2017-06-15T08:54:06Z</dcterms:created>
  <dcterms:modified xsi:type="dcterms:W3CDTF">2018-08-10T08:16:04Z</dcterms:modified>
</cp:coreProperties>
</file>