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64" r:id="rId3"/>
    <p:sldId id="365" r:id="rId4"/>
    <p:sldId id="366" r:id="rId5"/>
    <p:sldId id="367" r:id="rId6"/>
    <p:sldId id="368" r:id="rId7"/>
    <p:sldId id="369" r:id="rId8"/>
    <p:sldId id="370" r:id="rId9"/>
    <p:sldId id="371" r:id="rId10"/>
    <p:sldId id="372" r:id="rId11"/>
    <p:sldId id="373" r:id="rId12"/>
    <p:sldId id="374" r:id="rId13"/>
    <p:sldId id="375" r:id="rId14"/>
    <p:sldId id="376" r:id="rId15"/>
    <p:sldId id="377" r:id="rId16"/>
    <p:sldId id="378" r:id="rId17"/>
    <p:sldId id="379" r:id="rId18"/>
    <p:sldId id="380" r:id="rId1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68" autoAdjust="0"/>
    <p:restoredTop sz="94660"/>
  </p:normalViewPr>
  <p:slideViewPr>
    <p:cSldViewPr snapToGrid="0">
      <p:cViewPr varScale="1">
        <p:scale>
          <a:sx n="74" d="100"/>
          <a:sy n="74" d="100"/>
        </p:scale>
        <p:origin x="-56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63FA38-5A0D-44FE-B4DC-9560C7087A8B}" type="datetimeFigureOut">
              <a:rPr lang="en-US" smtClean="0"/>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664DA-7093-4FE9-8789-B9004EA9BE0F}" type="slidenum">
              <a:rPr lang="en-US" smtClean="0"/>
              <a:t>‹#›</a:t>
            </a:fld>
            <a:endParaRPr lang="en-US"/>
          </a:p>
        </p:txBody>
      </p:sp>
    </p:spTree>
    <p:extLst>
      <p:ext uri="{BB962C8B-B14F-4D97-AF65-F5344CB8AC3E}">
        <p14:creationId xmlns:p14="http://schemas.microsoft.com/office/powerpoint/2010/main" val="675789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3FA38-5A0D-44FE-B4DC-9560C7087A8B}" type="datetimeFigureOut">
              <a:rPr lang="en-US" smtClean="0"/>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664DA-7093-4FE9-8789-B9004EA9BE0F}" type="slidenum">
              <a:rPr lang="en-US" smtClean="0"/>
              <a:t>‹#›</a:t>
            </a:fld>
            <a:endParaRPr lang="en-US"/>
          </a:p>
        </p:txBody>
      </p:sp>
    </p:spTree>
    <p:extLst>
      <p:ext uri="{BB962C8B-B14F-4D97-AF65-F5344CB8AC3E}">
        <p14:creationId xmlns:p14="http://schemas.microsoft.com/office/powerpoint/2010/main" val="1955799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3FA38-5A0D-44FE-B4DC-9560C7087A8B}" type="datetimeFigureOut">
              <a:rPr lang="en-US" smtClean="0"/>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664DA-7093-4FE9-8789-B9004EA9BE0F}" type="slidenum">
              <a:rPr lang="en-US" smtClean="0"/>
              <a:t>‹#›</a:t>
            </a:fld>
            <a:endParaRPr lang="en-US"/>
          </a:p>
        </p:txBody>
      </p:sp>
    </p:spTree>
    <p:extLst>
      <p:ext uri="{BB962C8B-B14F-4D97-AF65-F5344CB8AC3E}">
        <p14:creationId xmlns:p14="http://schemas.microsoft.com/office/powerpoint/2010/main" val="136402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3FA38-5A0D-44FE-B4DC-9560C7087A8B}" type="datetimeFigureOut">
              <a:rPr lang="en-US" smtClean="0"/>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664DA-7093-4FE9-8789-B9004EA9BE0F}" type="slidenum">
              <a:rPr lang="en-US" smtClean="0"/>
              <a:t>‹#›</a:t>
            </a:fld>
            <a:endParaRPr lang="en-US"/>
          </a:p>
        </p:txBody>
      </p:sp>
    </p:spTree>
    <p:extLst>
      <p:ext uri="{BB962C8B-B14F-4D97-AF65-F5344CB8AC3E}">
        <p14:creationId xmlns:p14="http://schemas.microsoft.com/office/powerpoint/2010/main" val="1371940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63FA38-5A0D-44FE-B4DC-9560C7087A8B}" type="datetimeFigureOut">
              <a:rPr lang="en-US" smtClean="0"/>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664DA-7093-4FE9-8789-B9004EA9BE0F}" type="slidenum">
              <a:rPr lang="en-US" smtClean="0"/>
              <a:t>‹#›</a:t>
            </a:fld>
            <a:endParaRPr lang="en-US"/>
          </a:p>
        </p:txBody>
      </p:sp>
    </p:spTree>
    <p:extLst>
      <p:ext uri="{BB962C8B-B14F-4D97-AF65-F5344CB8AC3E}">
        <p14:creationId xmlns:p14="http://schemas.microsoft.com/office/powerpoint/2010/main" val="3771712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63FA38-5A0D-44FE-B4DC-9560C7087A8B}" type="datetimeFigureOut">
              <a:rPr lang="en-US" smtClean="0"/>
              <a:t>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664DA-7093-4FE9-8789-B9004EA9BE0F}" type="slidenum">
              <a:rPr lang="en-US" smtClean="0"/>
              <a:t>‹#›</a:t>
            </a:fld>
            <a:endParaRPr lang="en-US"/>
          </a:p>
        </p:txBody>
      </p:sp>
    </p:spTree>
    <p:extLst>
      <p:ext uri="{BB962C8B-B14F-4D97-AF65-F5344CB8AC3E}">
        <p14:creationId xmlns:p14="http://schemas.microsoft.com/office/powerpoint/2010/main" val="2363241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63FA38-5A0D-44FE-B4DC-9560C7087A8B}" type="datetimeFigureOut">
              <a:rPr lang="en-US" smtClean="0"/>
              <a:t>2/25/2019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F664DA-7093-4FE9-8789-B9004EA9BE0F}" type="slidenum">
              <a:rPr lang="en-US" smtClean="0"/>
              <a:t>‹#›</a:t>
            </a:fld>
            <a:endParaRPr lang="en-US"/>
          </a:p>
        </p:txBody>
      </p:sp>
    </p:spTree>
    <p:extLst>
      <p:ext uri="{BB962C8B-B14F-4D97-AF65-F5344CB8AC3E}">
        <p14:creationId xmlns:p14="http://schemas.microsoft.com/office/powerpoint/2010/main" val="2184947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63FA38-5A0D-44FE-B4DC-9560C7087A8B}" type="datetimeFigureOut">
              <a:rPr lang="en-US" smtClean="0"/>
              <a:t>2/25/2019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F664DA-7093-4FE9-8789-B9004EA9BE0F}" type="slidenum">
              <a:rPr lang="en-US" smtClean="0"/>
              <a:t>‹#›</a:t>
            </a:fld>
            <a:endParaRPr lang="en-US"/>
          </a:p>
        </p:txBody>
      </p:sp>
    </p:spTree>
    <p:extLst>
      <p:ext uri="{BB962C8B-B14F-4D97-AF65-F5344CB8AC3E}">
        <p14:creationId xmlns:p14="http://schemas.microsoft.com/office/powerpoint/2010/main" val="1827585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63FA38-5A0D-44FE-B4DC-9560C7087A8B}" type="datetimeFigureOut">
              <a:rPr lang="en-US" smtClean="0"/>
              <a:t>2/25/2019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F664DA-7093-4FE9-8789-B9004EA9BE0F}" type="slidenum">
              <a:rPr lang="en-US" smtClean="0"/>
              <a:t>‹#›</a:t>
            </a:fld>
            <a:endParaRPr lang="en-US"/>
          </a:p>
        </p:txBody>
      </p:sp>
    </p:spTree>
    <p:extLst>
      <p:ext uri="{BB962C8B-B14F-4D97-AF65-F5344CB8AC3E}">
        <p14:creationId xmlns:p14="http://schemas.microsoft.com/office/powerpoint/2010/main" val="426554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63FA38-5A0D-44FE-B4DC-9560C7087A8B}" type="datetimeFigureOut">
              <a:rPr lang="en-US" smtClean="0"/>
              <a:t>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664DA-7093-4FE9-8789-B9004EA9BE0F}" type="slidenum">
              <a:rPr lang="en-US" smtClean="0"/>
              <a:t>‹#›</a:t>
            </a:fld>
            <a:endParaRPr lang="en-US"/>
          </a:p>
        </p:txBody>
      </p:sp>
    </p:spTree>
    <p:extLst>
      <p:ext uri="{BB962C8B-B14F-4D97-AF65-F5344CB8AC3E}">
        <p14:creationId xmlns:p14="http://schemas.microsoft.com/office/powerpoint/2010/main" val="275820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63FA38-5A0D-44FE-B4DC-9560C7087A8B}" type="datetimeFigureOut">
              <a:rPr lang="en-US" smtClean="0"/>
              <a:t>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664DA-7093-4FE9-8789-B9004EA9BE0F}" type="slidenum">
              <a:rPr lang="en-US" smtClean="0"/>
              <a:t>‹#›</a:t>
            </a:fld>
            <a:endParaRPr lang="en-US"/>
          </a:p>
        </p:txBody>
      </p:sp>
    </p:spTree>
    <p:extLst>
      <p:ext uri="{BB962C8B-B14F-4D97-AF65-F5344CB8AC3E}">
        <p14:creationId xmlns:p14="http://schemas.microsoft.com/office/powerpoint/2010/main" val="474153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63FA38-5A0D-44FE-B4DC-9560C7087A8B}" type="datetimeFigureOut">
              <a:rPr lang="en-US" smtClean="0"/>
              <a:t>2/25/2019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F664DA-7093-4FE9-8789-B9004EA9BE0F}" type="slidenum">
              <a:rPr lang="en-US" smtClean="0"/>
              <a:t>‹#›</a:t>
            </a:fld>
            <a:endParaRPr lang="en-US"/>
          </a:p>
        </p:txBody>
      </p:sp>
    </p:spTree>
    <p:extLst>
      <p:ext uri="{BB962C8B-B14F-4D97-AF65-F5344CB8AC3E}">
        <p14:creationId xmlns:p14="http://schemas.microsoft.com/office/powerpoint/2010/main" val="2448861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hyperlink" Target="http://www.interregrobg.eu/"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www.interregrobg.eu/"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www.interregrobg.eu/"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www.interregrobg.eu/"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www.interregrobg.eu/"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www.interregrobg.eu/"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www.interregrobg.eu/"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www.interregrobg.eu/"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www.interregrobg.eu/"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www.interregrobg.eu/"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www.interregrobg.eu/"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www.interregrobg.eu/"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www.interregrobg.eu/"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www.interregrobg.eu/"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www.interregrobg.eu/"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www.interregrobg.eu/"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www.interregrobg.eu/"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www.interregrobg.eu/"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93240" y="2059777"/>
            <a:ext cx="9144000" cy="3439390"/>
          </a:xfrm>
        </p:spPr>
        <p:txBody>
          <a:bodyPr/>
          <a:lstStyle/>
          <a:p>
            <a:endParaRPr lang="en-US" sz="2200" dirty="0" smtClean="0">
              <a:latin typeface="Trebuchet MS" panose="020B0603020202020204" pitchFamily="34" charset="0"/>
            </a:endParaRPr>
          </a:p>
          <a:p>
            <a:r>
              <a:rPr lang="en-US" dirty="0" smtClean="0"/>
              <a:t> </a:t>
            </a:r>
            <a:endParaRPr lang="en-US" dirty="0"/>
          </a:p>
        </p:txBody>
      </p:sp>
      <p:sp>
        <p:nvSpPr>
          <p:cNvPr id="5" name="Rectangle 8"/>
          <p:cNvSpPr>
            <a:spLocks noChangeArrowheads="1"/>
          </p:cNvSpPr>
          <p:nvPr/>
        </p:nvSpPr>
        <p:spPr bwMode="auto">
          <a:xfrm>
            <a:off x="0" y="3265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6" name="Rectangle 9"/>
          <p:cNvSpPr>
            <a:spLocks noChangeArrowheads="1"/>
          </p:cNvSpPr>
          <p:nvPr/>
        </p:nvSpPr>
        <p:spPr bwMode="auto">
          <a:xfrm>
            <a:off x="5364069" y="6444669"/>
            <a:ext cx="146386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lvl="0" algn="ctr"/>
            <a:r>
              <a:rPr lang="en-US" sz="1000" u="sng" dirty="0">
                <a:solidFill>
                  <a:srgbClr val="0000FF"/>
                </a:solidFill>
                <a:latin typeface="Trebuchet MS"/>
                <a:ea typeface="Calibri"/>
                <a:cs typeface="Times New Roman"/>
                <a:hlinkClick r:id="rId2"/>
              </a:rPr>
              <a:t>www.interregrobg.eu</a:t>
            </a:r>
            <a:r>
              <a:rPr lang="en-US" sz="1000" dirty="0" smtClean="0">
                <a:latin typeface="Trebuchet MS" panose="020B0603020202020204" pitchFamily="34" charset="0"/>
                <a:ea typeface="Times New Roman" panose="02020603050405020304" pitchFamily="18" charset="0"/>
              </a:rPr>
              <a:t> </a:t>
            </a:r>
            <a:endParaRPr kumimoji="0" lang="en-US" sz="1800" b="0" i="0" u="none" strike="noStrike" cap="none" normalizeH="0" baseline="0" dirty="0" smtClean="0">
              <a:ln>
                <a:noFill/>
              </a:ln>
              <a:effectLst/>
            </a:endParaRPr>
          </a:p>
        </p:txBody>
      </p:sp>
      <p:pic>
        <p:nvPicPr>
          <p:cNvPr id="1034" name="Picture 1" descr="C:\Users\barothi\AppData\Local\Temp\Rar$DIa0.990\Interreg_r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60466" y="5304955"/>
            <a:ext cx="2397667" cy="110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275127" y="2442466"/>
            <a:ext cx="9362113" cy="2646878"/>
          </a:xfrm>
          <a:prstGeom prst="rect">
            <a:avLst/>
          </a:prstGeom>
        </p:spPr>
        <p:txBody>
          <a:bodyPr wrap="square">
            <a:spAutoFit/>
          </a:bodyPr>
          <a:lstStyle/>
          <a:p>
            <a:pPr lvl="0" algn="ctr"/>
            <a:r>
              <a:rPr lang="ro-RO" sz="3600" b="1" dirty="0" smtClean="0">
                <a:solidFill>
                  <a:prstClr val="black"/>
                </a:solidFill>
                <a:latin typeface="Trebuchet MS" pitchFamily="34" charset="0"/>
              </a:rPr>
              <a:t>„BG RO Mobility”</a:t>
            </a:r>
            <a:r>
              <a:rPr lang="ru-RU" sz="2400" b="1" dirty="0" smtClean="0">
                <a:solidFill>
                  <a:prstClr val="black"/>
                </a:solidFill>
                <a:latin typeface="Trebuchet MS" pitchFamily="34" charset="0"/>
              </a:rPr>
              <a:t> </a:t>
            </a:r>
            <a:endParaRPr lang="en-US" sz="2400" b="1" dirty="0">
              <a:solidFill>
                <a:prstClr val="black"/>
              </a:solidFill>
              <a:latin typeface="Trebuchet MS" pitchFamily="34" charset="0"/>
            </a:endParaRPr>
          </a:p>
          <a:p>
            <a:pPr algn="ctr"/>
            <a:r>
              <a:rPr lang="ro-RO" sz="2400" b="1" i="1" dirty="0" smtClean="0">
                <a:latin typeface="Trebuchet MS" panose="020B0603020202020204" pitchFamily="34" charset="0"/>
              </a:rPr>
              <a:t>cod proiect 16.4.2.113, </a:t>
            </a:r>
            <a:r>
              <a:rPr lang="ro-RO" sz="2400" b="1" i="1" dirty="0" err="1" smtClean="0">
                <a:latin typeface="Trebuchet MS" panose="020B0603020202020204" pitchFamily="34" charset="0"/>
              </a:rPr>
              <a:t>еMS</a:t>
            </a:r>
            <a:r>
              <a:rPr lang="ro-RO" sz="2400" b="1" i="1" dirty="0" smtClean="0">
                <a:latin typeface="Trebuchet MS" panose="020B0603020202020204" pitchFamily="34" charset="0"/>
              </a:rPr>
              <a:t> ROBG – 155</a:t>
            </a:r>
          </a:p>
          <a:p>
            <a:pPr algn="ctr"/>
            <a:r>
              <a:rPr lang="ro-RO" sz="1200" dirty="0"/>
              <a:t>Proiectul "BG RO </a:t>
            </a:r>
            <a:r>
              <a:rPr lang="ro-RO" sz="1200" dirty="0" err="1"/>
              <a:t>Mobility</a:t>
            </a:r>
            <a:r>
              <a:rPr lang="ro-RO" sz="1200" dirty="0"/>
              <a:t>" este </a:t>
            </a:r>
            <a:r>
              <a:rPr lang="ro-RO" sz="1200" dirty="0" err="1"/>
              <a:t>cofinanţat</a:t>
            </a:r>
            <a:r>
              <a:rPr lang="ro-RO" sz="1200" dirty="0"/>
              <a:t> de Uniunea Europeană prin Fondul European pentru Dezvoltare Regională în cadrul Programului </a:t>
            </a:r>
            <a:r>
              <a:rPr lang="ro-RO" sz="1200" dirty="0" err="1"/>
              <a:t>Interreg</a:t>
            </a:r>
            <a:r>
              <a:rPr lang="ro-RO" sz="1200" dirty="0"/>
              <a:t> V-A România – Bulgaria prin intermediul programului INTERREG VA România-Bulgaria</a:t>
            </a:r>
            <a:endParaRPr lang="en-US" sz="1200" dirty="0"/>
          </a:p>
          <a:p>
            <a:pPr algn="ctr"/>
            <a:r>
              <a:rPr lang="ro-RO" sz="1200" dirty="0" smtClean="0">
                <a:latin typeface="Trebuchet MS" panose="020B0603020202020204" pitchFamily="34" charset="0"/>
              </a:rPr>
              <a:t>Axa </a:t>
            </a:r>
            <a:r>
              <a:rPr lang="ro-RO" sz="1200" dirty="0">
                <a:latin typeface="Trebuchet MS" panose="020B0603020202020204" pitchFamily="34" charset="0"/>
              </a:rPr>
              <a:t>prioritară "O regiune calificată și favorabilă incluziunii</a:t>
            </a:r>
            <a:r>
              <a:rPr lang="ro-RO" sz="1200" dirty="0" smtClean="0">
                <a:latin typeface="Trebuchet MS" panose="020B0603020202020204" pitchFamily="34" charset="0"/>
              </a:rPr>
              <a:t>" </a:t>
            </a:r>
          </a:p>
          <a:p>
            <a:pPr algn="ctr"/>
            <a:r>
              <a:rPr lang="ro-RO" sz="1100" dirty="0" smtClean="0">
                <a:latin typeface="Trebuchet MS" panose="020B0603020202020204" pitchFamily="34" charset="0"/>
              </a:rPr>
              <a:t>Obiectivul </a:t>
            </a:r>
            <a:r>
              <a:rPr lang="ro-RO" sz="1100" dirty="0">
                <a:latin typeface="Trebuchet MS" panose="020B0603020202020204" pitchFamily="34" charset="0"/>
              </a:rPr>
              <a:t>specific "Încurajarea integrării zonei transfrontaliere în ceea ce privește ocuparea forței de muncă și mobilitatea forței de </a:t>
            </a:r>
            <a:r>
              <a:rPr lang="ro-RO" sz="1100" dirty="0" smtClean="0">
                <a:latin typeface="Trebuchet MS" panose="020B0603020202020204" pitchFamily="34" charset="0"/>
              </a:rPr>
              <a:t>muncă”</a:t>
            </a:r>
          </a:p>
          <a:p>
            <a:pPr algn="ctr"/>
            <a:endParaRPr lang="ro-RO" sz="1100" dirty="0">
              <a:latin typeface="Trebuchet MS" panose="020B0603020202020204" pitchFamily="34" charset="0"/>
            </a:endParaRPr>
          </a:p>
          <a:p>
            <a:pPr lvl="0" algn="ctr"/>
            <a:r>
              <a:rPr lang="ro-RO" sz="2800" b="1" i="1" dirty="0" smtClean="0">
                <a:solidFill>
                  <a:prstClr val="black"/>
                </a:solidFill>
                <a:latin typeface="Trebuchet MS" pitchFamily="34" charset="0"/>
              </a:rPr>
              <a:t>Sesiune informare</a:t>
            </a:r>
          </a:p>
          <a:p>
            <a:pPr lvl="0" algn="ctr"/>
            <a:endParaRPr lang="en-US" sz="2000" b="1" i="1" dirty="0">
              <a:solidFill>
                <a:prstClr val="black"/>
              </a:solidFill>
              <a:latin typeface="Trebuchet MS" pitchFamily="34" charset="0"/>
            </a:endParaRPr>
          </a:p>
        </p:txBody>
      </p:sp>
      <p:pic>
        <p:nvPicPr>
          <p:cNvPr id="2052"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4031666">
            <a:off x="89413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4" descr="Logo-ROGov_r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738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Logo UE R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307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 Box 11"/>
          <p:cNvSpPr txBox="1">
            <a:spLocks noChangeArrowheads="1"/>
          </p:cNvSpPr>
          <p:nvPr/>
        </p:nvSpPr>
        <p:spPr bwMode="auto">
          <a:xfrm>
            <a:off x="88915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5"/>
          <p:cNvSpPr>
            <a:spLocks noChangeArrowheads="1"/>
          </p:cNvSpPr>
          <p:nvPr/>
        </p:nvSpPr>
        <p:spPr bwMode="auto">
          <a:xfrm>
            <a:off x="-24708" y="546499"/>
            <a:ext cx="12216708" cy="1062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205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8224" y="55863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95572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6" name="Rectangle 9"/>
          <p:cNvSpPr>
            <a:spLocks noChangeArrowheads="1"/>
          </p:cNvSpPr>
          <p:nvPr/>
        </p:nvSpPr>
        <p:spPr bwMode="auto">
          <a:xfrm>
            <a:off x="5299674" y="6431790"/>
            <a:ext cx="146386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000" b="0" i="0" u="none" strike="noStrike" cap="none" normalizeH="0" baseline="0" dirty="0">
                <a:ln>
                  <a:noFill/>
                </a:ln>
                <a:effectLst/>
                <a:latin typeface="Trebuchet MS" panose="020B0603020202020204" pitchFamily="34" charset="0"/>
                <a:ea typeface="Times New Roman" panose="02020603050405020304" pitchFamily="18" charset="0"/>
                <a:hlinkClick r:id="rId2"/>
              </a:rPr>
              <a:t>ww</a:t>
            </a:r>
            <a:r>
              <a:rPr lang="en-US" sz="1000" dirty="0">
                <a:latin typeface="Trebuchet MS" panose="020B0603020202020204" pitchFamily="34" charset="0"/>
                <a:ea typeface="Times New Roman" panose="02020603050405020304" pitchFamily="18" charset="0"/>
                <a:hlinkClick r:id="rId2"/>
              </a:rPr>
              <a:t>w.interregrobg.eu</a:t>
            </a:r>
            <a:r>
              <a:rPr lang="ro-RO" sz="1000" dirty="0">
                <a:latin typeface="Trebuchet MS" panose="020B0603020202020204" pitchFamily="34" charset="0"/>
                <a:ea typeface="Times New Roman" panose="02020603050405020304" pitchFamily="18" charset="0"/>
              </a:rPr>
              <a:t> </a:t>
            </a:r>
            <a:endParaRPr kumimoji="0" lang="en-US" sz="1800" b="0" i="0" u="none" strike="noStrike" cap="none" normalizeH="0" baseline="0" dirty="0">
              <a:ln>
                <a:noFill/>
              </a:ln>
              <a:effectLst/>
            </a:endParaRPr>
          </a:p>
        </p:txBody>
      </p:sp>
      <p:sp>
        <p:nvSpPr>
          <p:cNvPr id="4098" name="Rectangle 2"/>
          <p:cNvSpPr>
            <a:spLocks noChangeArrowheads="1"/>
          </p:cNvSpPr>
          <p:nvPr/>
        </p:nvSpPr>
        <p:spPr bwMode="auto">
          <a:xfrm>
            <a:off x="1034579" y="1977399"/>
            <a:ext cx="10053176" cy="28161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00050" indent="-400050">
              <a:spcAft>
                <a:spcPts val="1800"/>
              </a:spcAft>
              <a:buAutoNum type="romanUcPeriod"/>
            </a:pPr>
            <a:r>
              <a:rPr lang="en-US" b="1" dirty="0" smtClean="0">
                <a:solidFill>
                  <a:schemeClr val="accent1">
                    <a:lumMod val="75000"/>
                  </a:schemeClr>
                </a:solidFill>
              </a:rPr>
              <a:t>CAZUL UNUI </a:t>
            </a:r>
            <a:r>
              <a:rPr lang="ro-RO" b="1" dirty="0" smtClean="0">
                <a:solidFill>
                  <a:schemeClr val="accent1">
                    <a:lumMod val="75000"/>
                  </a:schemeClr>
                </a:solidFill>
              </a:rPr>
              <a:t>CETĂŢEAN ROMÂN CARE CAUTĂ UN LOC DE MUNCĂ ÎN BULGARIA</a:t>
            </a:r>
            <a:endParaRPr lang="en-US" b="1" dirty="0" smtClean="0">
              <a:solidFill>
                <a:schemeClr val="accent1">
                  <a:lumMod val="75000"/>
                </a:schemeClr>
              </a:solidFill>
            </a:endParaRPr>
          </a:p>
          <a:p>
            <a:pPr marL="400050" indent="-400050" algn="just">
              <a:spcAft>
                <a:spcPts val="600"/>
              </a:spcAft>
              <a:buFont typeface="Wingdings" pitchFamily="2" charset="2"/>
              <a:buChar char="§"/>
            </a:pPr>
            <a:r>
              <a:rPr lang="ro-RO" sz="1600" b="1" dirty="0" smtClean="0"/>
              <a:t>Drepturile salariale</a:t>
            </a:r>
          </a:p>
          <a:p>
            <a:pPr marL="400050" indent="-400050" algn="just">
              <a:spcAft>
                <a:spcPts val="600"/>
              </a:spcAft>
            </a:pPr>
            <a:endParaRPr lang="en-US" sz="1600" dirty="0" smtClean="0"/>
          </a:p>
          <a:p>
            <a:pPr marL="400050" indent="-400050" algn="just">
              <a:spcAft>
                <a:spcPts val="600"/>
              </a:spcAft>
              <a:buFont typeface="Wingdings" pitchFamily="2" charset="2"/>
              <a:buChar char="§"/>
            </a:pPr>
            <a:endParaRPr lang="ro-RO" sz="1600" dirty="0" smtClean="0"/>
          </a:p>
          <a:p>
            <a:pPr marL="266700" indent="-266700" algn="just">
              <a:spcAft>
                <a:spcPts val="600"/>
              </a:spcAft>
              <a:buFont typeface="Wingdings" pitchFamily="2" charset="2"/>
              <a:buChar char="§"/>
            </a:pPr>
            <a:endParaRPr lang="en-US" sz="1600" dirty="0" smtClean="0"/>
          </a:p>
          <a:p>
            <a:pPr marL="266700" indent="-266700" algn="just">
              <a:spcAft>
                <a:spcPts val="600"/>
              </a:spcAft>
            </a:pPr>
            <a:endParaRPr lang="en-US" sz="1600" dirty="0" smtClean="0"/>
          </a:p>
          <a:p>
            <a:pPr marL="266700" indent="-266700" algn="just">
              <a:spcAft>
                <a:spcPts val="600"/>
              </a:spcAft>
              <a:buFont typeface="Wingdings" pitchFamily="2" charset="2"/>
              <a:buChar char="§"/>
            </a:pPr>
            <a:endParaRPr lang="en-US" sz="1700" dirty="0" smtClean="0"/>
          </a:p>
          <a:p>
            <a:pPr marL="266700" indent="-266700" algn="just">
              <a:buFont typeface="Wingdings" pitchFamily="2" charset="2"/>
              <a:buChar char="§"/>
            </a:pPr>
            <a:endParaRPr lang="en-US" sz="1700" dirty="0" smtClean="0"/>
          </a:p>
        </p:txBody>
      </p:sp>
      <p:graphicFrame>
        <p:nvGraphicFramePr>
          <p:cNvPr id="17" name="Table 16"/>
          <p:cNvGraphicFramePr>
            <a:graphicFrameLocks noGrp="1"/>
          </p:cNvGraphicFramePr>
          <p:nvPr/>
        </p:nvGraphicFramePr>
        <p:xfrm>
          <a:off x="1530385" y="3170258"/>
          <a:ext cx="9447640" cy="2103120"/>
        </p:xfrm>
        <a:graphic>
          <a:graphicData uri="http://schemas.openxmlformats.org/drawingml/2006/table">
            <a:tbl>
              <a:tblPr firstRow="1" bandRow="1">
                <a:tableStyleId>{5C22544A-7EE6-4342-B048-85BDC9FD1C3A}</a:tableStyleId>
              </a:tblPr>
              <a:tblGrid>
                <a:gridCol w="3276746"/>
                <a:gridCol w="3955434"/>
                <a:gridCol w="2215460"/>
              </a:tblGrid>
              <a:tr h="370840">
                <a:tc>
                  <a:txBody>
                    <a:bodyPr/>
                    <a:lstStyle/>
                    <a:p>
                      <a:r>
                        <a:rPr lang="ro-RO" sz="1500" kern="1200" dirty="0" smtClean="0">
                          <a:solidFill>
                            <a:schemeClr val="bg1"/>
                          </a:solidFill>
                          <a:latin typeface="+mn-lt"/>
                          <a:ea typeface="+mn-ea"/>
                          <a:cs typeface="+mn-cs"/>
                        </a:rPr>
                        <a:t>Salariul minim brut/salariul minim net </a:t>
                      </a:r>
                      <a:endParaRPr lang="en-US" sz="1500" kern="1200" dirty="0" smtClean="0">
                        <a:solidFill>
                          <a:schemeClr val="bg1"/>
                        </a:solidFill>
                        <a:latin typeface="+mn-lt"/>
                        <a:ea typeface="+mn-ea"/>
                        <a:cs typeface="+mn-cs"/>
                      </a:endParaRPr>
                    </a:p>
                  </a:txBody>
                  <a:tcPr/>
                </a:tc>
                <a:tc>
                  <a:txBody>
                    <a:bodyPr/>
                    <a:lstStyle/>
                    <a:p>
                      <a:pPr algn="ctr"/>
                      <a:r>
                        <a:rPr lang="ro-RO" sz="1500" b="1" kern="1200" dirty="0" smtClean="0">
                          <a:solidFill>
                            <a:schemeClr val="bg1"/>
                          </a:solidFill>
                          <a:latin typeface="+mn-lt"/>
                          <a:ea typeface="+mn-ea"/>
                          <a:cs typeface="+mn-cs"/>
                        </a:rPr>
                        <a:t>BULGARIA </a:t>
                      </a:r>
                    </a:p>
                    <a:p>
                      <a:pPr algn="ctr"/>
                      <a:r>
                        <a:rPr lang="ro-RO" sz="1500" b="1" kern="1200" dirty="0" smtClean="0">
                          <a:solidFill>
                            <a:schemeClr val="bg1"/>
                          </a:solidFill>
                          <a:latin typeface="+mn-lt"/>
                          <a:ea typeface="+mn-ea"/>
                          <a:cs typeface="+mn-cs"/>
                        </a:rPr>
                        <a:t>(Hotărârea Consiliului de Miniştri nr. 316/2017 )</a:t>
                      </a:r>
                      <a:endParaRPr lang="en-US" sz="1500" b="1" kern="1200" dirty="0" smtClean="0">
                        <a:solidFill>
                          <a:schemeClr val="bg1"/>
                        </a:solidFill>
                        <a:latin typeface="+mn-lt"/>
                        <a:ea typeface="+mn-ea"/>
                        <a:cs typeface="+mn-cs"/>
                      </a:endParaRPr>
                    </a:p>
                  </a:txBody>
                  <a:tcPr/>
                </a:tc>
                <a:tc>
                  <a:txBody>
                    <a:bodyPr/>
                    <a:lstStyle/>
                    <a:p>
                      <a:pPr algn="ctr"/>
                      <a:r>
                        <a:rPr lang="ro-RO" sz="1500" b="1" kern="1200" dirty="0" smtClean="0">
                          <a:solidFill>
                            <a:schemeClr val="bg1"/>
                          </a:solidFill>
                          <a:latin typeface="+mn-lt"/>
                          <a:ea typeface="+mn-ea"/>
                          <a:cs typeface="+mn-cs"/>
                        </a:rPr>
                        <a:t>ROMÂNIA</a:t>
                      </a:r>
                    </a:p>
                    <a:p>
                      <a:pPr algn="ctr"/>
                      <a:r>
                        <a:rPr lang="ro-RO" sz="1500" b="1" kern="1200" dirty="0" smtClean="0">
                          <a:solidFill>
                            <a:schemeClr val="bg1"/>
                          </a:solidFill>
                          <a:latin typeface="+mn-lt"/>
                          <a:ea typeface="+mn-ea"/>
                          <a:cs typeface="+mn-cs"/>
                        </a:rPr>
                        <a:t>(conform H.G. nr. 846/2017)</a:t>
                      </a:r>
                      <a:endParaRPr lang="en-US" sz="1500" b="1" kern="1200" dirty="0" smtClean="0">
                        <a:solidFill>
                          <a:schemeClr val="bg1"/>
                        </a:solidFill>
                        <a:latin typeface="+mn-lt"/>
                        <a:ea typeface="+mn-ea"/>
                        <a:cs typeface="+mn-cs"/>
                      </a:endParaRPr>
                    </a:p>
                  </a:txBody>
                  <a:tcPr/>
                </a:tc>
              </a:tr>
              <a:tr h="370840">
                <a:tc>
                  <a:txBody>
                    <a:bodyPr/>
                    <a:lstStyle/>
                    <a:p>
                      <a:r>
                        <a:rPr lang="ro-RO" sz="1500" b="1" kern="1200" dirty="0" smtClean="0">
                          <a:solidFill>
                            <a:schemeClr val="dk1"/>
                          </a:solidFill>
                          <a:latin typeface="+mn-lt"/>
                          <a:ea typeface="+mn-ea"/>
                          <a:cs typeface="+mn-cs"/>
                        </a:rPr>
                        <a:t>Salariul minim brut</a:t>
                      </a:r>
                      <a:endParaRPr lang="en-US" sz="1500" b="1" kern="1200" dirty="0" smtClean="0">
                        <a:solidFill>
                          <a:schemeClr val="dk1"/>
                        </a:solidFill>
                        <a:latin typeface="+mn-lt"/>
                        <a:ea typeface="+mn-ea"/>
                        <a:cs typeface="+mn-cs"/>
                      </a:endParaRPr>
                    </a:p>
                  </a:txBody>
                  <a:tcPr/>
                </a:tc>
                <a:tc>
                  <a:txBody>
                    <a:bodyPr/>
                    <a:lstStyle/>
                    <a:p>
                      <a:r>
                        <a:rPr lang="ro-RO" sz="1500" kern="1200" dirty="0" smtClean="0">
                          <a:solidFill>
                            <a:schemeClr val="dk1"/>
                          </a:solidFill>
                          <a:latin typeface="+mn-lt"/>
                          <a:ea typeface="+mn-ea"/>
                          <a:cs typeface="+mn-cs"/>
                        </a:rPr>
                        <a:t>510,00 BGN /260,41 EUR </a:t>
                      </a:r>
                    </a:p>
                    <a:p>
                      <a:r>
                        <a:rPr lang="ro-RO" sz="1500" kern="1200" dirty="0" smtClean="0">
                          <a:solidFill>
                            <a:schemeClr val="dk1"/>
                          </a:solidFill>
                          <a:latin typeface="+mn-lt"/>
                          <a:ea typeface="+mn-ea"/>
                          <a:cs typeface="+mn-cs"/>
                        </a:rPr>
                        <a:t>garantat de la 1 ianuarie 2018 </a:t>
                      </a:r>
                    </a:p>
                  </a:txBody>
                  <a:tcPr/>
                </a:tc>
                <a:tc>
                  <a:txBody>
                    <a:bodyPr/>
                    <a:lstStyle/>
                    <a:p>
                      <a:r>
                        <a:rPr lang="ro-RO" sz="1500" kern="1200" dirty="0" smtClean="0">
                          <a:solidFill>
                            <a:schemeClr val="dk1"/>
                          </a:solidFill>
                          <a:latin typeface="+mn-lt"/>
                          <a:ea typeface="+mn-ea"/>
                          <a:cs typeface="+mn-cs"/>
                        </a:rPr>
                        <a:t>1.900 RON/416,84 EUR</a:t>
                      </a:r>
                      <a:endParaRPr lang="en-US" sz="1500" kern="1200" dirty="0" smtClean="0">
                        <a:solidFill>
                          <a:schemeClr val="dk1"/>
                        </a:solidFill>
                        <a:latin typeface="+mn-lt"/>
                        <a:ea typeface="+mn-ea"/>
                        <a:cs typeface="+mn-cs"/>
                      </a:endParaRPr>
                    </a:p>
                  </a:txBody>
                  <a:tcPr/>
                </a:tc>
              </a:tr>
              <a:tr h="370840">
                <a:tc>
                  <a:txBody>
                    <a:bodyPr/>
                    <a:lstStyle/>
                    <a:p>
                      <a:r>
                        <a:rPr lang="ro-RO" sz="1500" b="1" kern="1200" dirty="0" smtClean="0">
                          <a:solidFill>
                            <a:schemeClr val="dk1"/>
                          </a:solidFill>
                          <a:latin typeface="+mn-lt"/>
                          <a:ea typeface="+mn-ea"/>
                          <a:cs typeface="+mn-cs"/>
                        </a:rPr>
                        <a:t>Salariul minim net </a:t>
                      </a:r>
                    </a:p>
                    <a:p>
                      <a:r>
                        <a:rPr lang="ro-RO" sz="1500" kern="1200" dirty="0" smtClean="0">
                          <a:solidFill>
                            <a:schemeClr val="dk1"/>
                          </a:solidFill>
                          <a:latin typeface="+mn-lt"/>
                          <a:ea typeface="+mn-ea"/>
                          <a:cs typeface="+mn-cs"/>
                        </a:rPr>
                        <a:t>(după deducerea impozitelor şi contribuţiilor pentru asigurările sociale)</a:t>
                      </a:r>
                      <a:endParaRPr lang="en-US" sz="1500" dirty="0"/>
                    </a:p>
                  </a:txBody>
                  <a:tcPr/>
                </a:tc>
                <a:tc>
                  <a:txBody>
                    <a:bodyPr/>
                    <a:lstStyle/>
                    <a:p>
                      <a:r>
                        <a:rPr lang="ro-RO" sz="1500" kern="1200" dirty="0" smtClean="0">
                          <a:solidFill>
                            <a:schemeClr val="dk1"/>
                          </a:solidFill>
                          <a:latin typeface="+mn-lt"/>
                          <a:ea typeface="+mn-ea"/>
                          <a:cs typeface="+mn-cs"/>
                        </a:rPr>
                        <a:t>395,75 BGN /201,95 EUR/.</a:t>
                      </a:r>
                      <a:endParaRPr lang="en-US" sz="1500" dirty="0"/>
                    </a:p>
                  </a:txBody>
                  <a:tcPr/>
                </a:tc>
                <a:tc>
                  <a:txBody>
                    <a:bodyPr/>
                    <a:lstStyle/>
                    <a:p>
                      <a:r>
                        <a:rPr lang="ro-RO" sz="1500" dirty="0" smtClean="0"/>
                        <a:t>1.162 RON/249,89 EUR</a:t>
                      </a:r>
                      <a:endParaRPr lang="en-US" sz="1500" dirty="0"/>
                    </a:p>
                  </a:txBody>
                  <a:tcPr/>
                </a:tc>
              </a:tr>
            </a:tbl>
          </a:graphicData>
        </a:graphic>
      </p:graphicFrame>
      <p:pic>
        <p:nvPicPr>
          <p:cNvPr id="18"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Logo-ROGov_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3" descr="Logo UE R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21"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2"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60466" y="5304955"/>
            <a:ext cx="2397667" cy="110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8224" y="55863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3779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6" name="Rectangle 9"/>
          <p:cNvSpPr>
            <a:spLocks noChangeArrowheads="1"/>
          </p:cNvSpPr>
          <p:nvPr/>
        </p:nvSpPr>
        <p:spPr bwMode="auto">
          <a:xfrm>
            <a:off x="5299674" y="6431790"/>
            <a:ext cx="146386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000" b="0" i="0" u="none" strike="noStrike" cap="none" normalizeH="0" baseline="0" dirty="0">
                <a:ln>
                  <a:noFill/>
                </a:ln>
                <a:effectLst/>
                <a:latin typeface="Trebuchet MS" panose="020B0603020202020204" pitchFamily="34" charset="0"/>
                <a:ea typeface="Times New Roman" panose="02020603050405020304" pitchFamily="18" charset="0"/>
                <a:hlinkClick r:id="rId2"/>
              </a:rPr>
              <a:t>ww</a:t>
            </a:r>
            <a:r>
              <a:rPr lang="en-US" sz="1000" dirty="0">
                <a:latin typeface="Trebuchet MS" panose="020B0603020202020204" pitchFamily="34" charset="0"/>
                <a:ea typeface="Times New Roman" panose="02020603050405020304" pitchFamily="18" charset="0"/>
                <a:hlinkClick r:id="rId2"/>
              </a:rPr>
              <a:t>w.interregrobg.eu</a:t>
            </a:r>
            <a:r>
              <a:rPr lang="ro-RO" sz="1000" dirty="0">
                <a:latin typeface="Trebuchet MS" panose="020B0603020202020204" pitchFamily="34" charset="0"/>
                <a:ea typeface="Times New Roman" panose="02020603050405020304" pitchFamily="18" charset="0"/>
              </a:rPr>
              <a:t> </a:t>
            </a:r>
            <a:endParaRPr kumimoji="0" lang="en-US" sz="1800" b="0" i="0" u="none" strike="noStrike" cap="none" normalizeH="0" baseline="0" dirty="0">
              <a:ln>
                <a:noFill/>
              </a:ln>
              <a:effectLst/>
            </a:endParaRPr>
          </a:p>
        </p:txBody>
      </p:sp>
      <p:sp>
        <p:nvSpPr>
          <p:cNvPr id="4098" name="Rectangle 2"/>
          <p:cNvSpPr>
            <a:spLocks noChangeArrowheads="1"/>
          </p:cNvSpPr>
          <p:nvPr/>
        </p:nvSpPr>
        <p:spPr bwMode="auto">
          <a:xfrm>
            <a:off x="1060706" y="1972967"/>
            <a:ext cx="9802366" cy="34624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00050" indent="-400050">
              <a:spcAft>
                <a:spcPts val="1800"/>
              </a:spcAft>
              <a:buAutoNum type="romanUcPeriod"/>
            </a:pPr>
            <a:r>
              <a:rPr lang="en-US" b="1" dirty="0" smtClean="0">
                <a:solidFill>
                  <a:schemeClr val="accent1">
                    <a:lumMod val="75000"/>
                  </a:schemeClr>
                </a:solidFill>
              </a:rPr>
              <a:t>CAZUL UNUI </a:t>
            </a:r>
            <a:r>
              <a:rPr lang="ro-RO" b="1" dirty="0" smtClean="0">
                <a:solidFill>
                  <a:schemeClr val="accent1">
                    <a:lumMod val="75000"/>
                  </a:schemeClr>
                </a:solidFill>
              </a:rPr>
              <a:t>CETĂŢEAN ROMÂN CARE CAUTĂ UN LOC DE MUNCĂ ÎN BULGARIA</a:t>
            </a:r>
            <a:endParaRPr lang="ro-RO" sz="1600" dirty="0" smtClean="0">
              <a:solidFill>
                <a:schemeClr val="accent1">
                  <a:lumMod val="75000"/>
                </a:schemeClr>
              </a:solidFill>
            </a:endParaRPr>
          </a:p>
          <a:p>
            <a:pPr marL="266700" indent="-266700" algn="just">
              <a:spcAft>
                <a:spcPts val="600"/>
              </a:spcAft>
              <a:buFont typeface="Wingdings" pitchFamily="2" charset="2"/>
              <a:buChar char="§"/>
            </a:pPr>
            <a:r>
              <a:rPr lang="ro-RO" sz="1600" b="1" dirty="0" smtClean="0"/>
              <a:t>Schemele naționale de asigurări sociale </a:t>
            </a:r>
            <a:r>
              <a:rPr lang="ro-RO" sz="1600" dirty="0" smtClean="0"/>
              <a:t>în Bulgaria și România, ca și în alte state membre variază considerabil. Cetățenii europeni vor fi asiguraţi în conformitate cu legislația uneia dintre țări, astfel încât să plătească contribuții numai într-o singură țară. Instituțiile responsabile decid care le este legislația opozabilă.</a:t>
            </a:r>
          </a:p>
          <a:p>
            <a:pPr marL="266700" indent="-266700" algn="just"/>
            <a:r>
              <a:rPr lang="ro-RO" sz="1600" dirty="0" smtClean="0"/>
              <a:t> </a:t>
            </a:r>
            <a:endParaRPr lang="en-US" sz="1000" dirty="0" smtClean="0"/>
          </a:p>
          <a:p>
            <a:pPr marL="266700" indent="-266700" algn="just">
              <a:spcAft>
                <a:spcPts val="600"/>
              </a:spcAft>
              <a:buFont typeface="Wingdings" pitchFamily="2" charset="2"/>
              <a:buChar char="§"/>
            </a:pPr>
            <a:r>
              <a:rPr lang="ro-RO" sz="1600" b="1" dirty="0" smtClean="0"/>
              <a:t>Modalitatea de eliminare a dublei impuneri, în Bulgaria</a:t>
            </a:r>
            <a:r>
              <a:rPr lang="ro-RO" sz="1600" dirty="0" smtClean="0"/>
              <a:t>, urmează următorul traseu: Când un rezident al României realizează venituri care, în conformitate cu prevederile Convenției, sunt impozitate în Bulgaria, România va acorda ca o deducere din impozitul pe venitul acelui rezident, o sumă egală cu impozitul pe venit plătit în Bulgaria. Această deducere nu poate depăși acea parte a impozitului pe venit, astfel cum este calculată înainte ca deducerea să fie acordată, care este atribuibilă veniturilor care sunt impozitate în Bulgaria.</a:t>
            </a:r>
          </a:p>
          <a:p>
            <a:pPr marL="449263" lvl="1" indent="7938" algn="just">
              <a:spcAft>
                <a:spcPts val="600"/>
              </a:spcAft>
            </a:pPr>
            <a:r>
              <a:rPr lang="ro-RO" sz="1600" i="1" dirty="0" smtClean="0"/>
              <a:t>La data de 08.10.2015 a fost ratificată, prin lege, Convenţia între Republica Bulgaria şi România pentru evitarea dublei impuneri şi pentru prevenirea evaziunii impozitării veniturilor.</a:t>
            </a:r>
            <a:endParaRPr lang="en-US" sz="1700" dirty="0" smtClean="0"/>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60466" y="5304955"/>
            <a:ext cx="2397667" cy="110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8224" y="55863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1328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6" name="Rectangle 9"/>
          <p:cNvSpPr>
            <a:spLocks noChangeArrowheads="1"/>
          </p:cNvSpPr>
          <p:nvPr/>
        </p:nvSpPr>
        <p:spPr bwMode="auto">
          <a:xfrm>
            <a:off x="5299674" y="6431790"/>
            <a:ext cx="146386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000" b="0" i="0" u="none" strike="noStrike" cap="none" normalizeH="0" baseline="0" dirty="0">
                <a:ln>
                  <a:noFill/>
                </a:ln>
                <a:effectLst/>
                <a:latin typeface="Trebuchet MS" panose="020B0603020202020204" pitchFamily="34" charset="0"/>
                <a:ea typeface="Times New Roman" panose="02020603050405020304" pitchFamily="18" charset="0"/>
                <a:hlinkClick r:id="rId2"/>
              </a:rPr>
              <a:t>ww</a:t>
            </a:r>
            <a:r>
              <a:rPr lang="en-US" sz="1000" dirty="0">
                <a:latin typeface="Trebuchet MS" panose="020B0603020202020204" pitchFamily="34" charset="0"/>
                <a:ea typeface="Times New Roman" panose="02020603050405020304" pitchFamily="18" charset="0"/>
                <a:hlinkClick r:id="rId2"/>
              </a:rPr>
              <a:t>w.interregrobg.eu</a:t>
            </a:r>
            <a:r>
              <a:rPr lang="ro-RO" sz="1000" dirty="0">
                <a:latin typeface="Trebuchet MS" panose="020B0603020202020204" pitchFamily="34" charset="0"/>
                <a:ea typeface="Times New Roman" panose="02020603050405020304" pitchFamily="18" charset="0"/>
              </a:rPr>
              <a:t> </a:t>
            </a:r>
            <a:endParaRPr kumimoji="0" lang="en-US" sz="1800" b="0" i="0" u="none" strike="noStrike" cap="none" normalizeH="0" baseline="0" dirty="0">
              <a:ln>
                <a:noFill/>
              </a:ln>
              <a:effectLst/>
            </a:endParaRPr>
          </a:p>
        </p:txBody>
      </p:sp>
      <p:sp>
        <p:nvSpPr>
          <p:cNvPr id="4098" name="Rectangle 2"/>
          <p:cNvSpPr>
            <a:spLocks noChangeArrowheads="1"/>
          </p:cNvSpPr>
          <p:nvPr/>
        </p:nvSpPr>
        <p:spPr bwMode="auto">
          <a:xfrm>
            <a:off x="992778" y="1848490"/>
            <a:ext cx="10053176" cy="30008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00050" indent="-400050">
              <a:spcAft>
                <a:spcPts val="1200"/>
              </a:spcAft>
              <a:buAutoNum type="romanUcPeriod"/>
            </a:pPr>
            <a:r>
              <a:rPr lang="en-US" b="1" dirty="0" smtClean="0">
                <a:solidFill>
                  <a:schemeClr val="accent1">
                    <a:lumMod val="75000"/>
                  </a:schemeClr>
                </a:solidFill>
              </a:rPr>
              <a:t>CAZUL UNUI </a:t>
            </a:r>
            <a:r>
              <a:rPr lang="ro-RO" b="1" dirty="0" smtClean="0">
                <a:solidFill>
                  <a:schemeClr val="accent1">
                    <a:lumMod val="75000"/>
                  </a:schemeClr>
                </a:solidFill>
              </a:rPr>
              <a:t>CETĂŢEAN ROMÂN CARE CAUTĂ UN LOC DE MUNCĂ ÎN BULGARIA</a:t>
            </a:r>
            <a:endParaRPr lang="en-US" b="1" dirty="0" smtClean="0">
              <a:solidFill>
                <a:schemeClr val="accent1">
                  <a:lumMod val="75000"/>
                </a:schemeClr>
              </a:solidFill>
            </a:endParaRPr>
          </a:p>
          <a:p>
            <a:pPr marL="400050" indent="-400050" algn="just">
              <a:spcAft>
                <a:spcPts val="600"/>
              </a:spcAft>
              <a:buFont typeface="Wingdings" pitchFamily="2" charset="2"/>
              <a:buChar char="§"/>
            </a:pPr>
            <a:r>
              <a:rPr lang="ro-RO" sz="1600" b="1" dirty="0" smtClean="0"/>
              <a:t>Distribuirea contribuţiilor de asigurare: </a:t>
            </a:r>
            <a:r>
              <a:rPr lang="ro-RO" sz="1600" dirty="0" smtClean="0"/>
              <a:t>Cuantumul contribuţiilor de asigurare şi raportul în care ele sunt distribuite între angajat şi angajator, se stabileşte anual în Codul asigurărilor sociale. Conform legislaţiei, raportul este de 60% pentru angajator şi 40% pentru angajat.</a:t>
            </a:r>
            <a:r>
              <a:rPr lang="ro-RO" sz="1600" b="1" dirty="0" smtClean="0"/>
              <a:t> </a:t>
            </a:r>
            <a:endParaRPr lang="en-US" sz="1600" b="1" dirty="0" smtClean="0"/>
          </a:p>
          <a:p>
            <a:pPr marL="400050" indent="-400050" algn="just">
              <a:spcAft>
                <a:spcPts val="600"/>
              </a:spcAft>
              <a:buFont typeface="Wingdings" pitchFamily="2" charset="2"/>
              <a:buChar char="§"/>
            </a:pPr>
            <a:endParaRPr lang="ro-RO" sz="1600" dirty="0" smtClean="0"/>
          </a:p>
          <a:p>
            <a:pPr marL="266700" indent="-266700" algn="just">
              <a:spcAft>
                <a:spcPts val="600"/>
              </a:spcAft>
              <a:buFont typeface="Wingdings" pitchFamily="2" charset="2"/>
              <a:buChar char="§"/>
            </a:pPr>
            <a:endParaRPr lang="en-US" sz="1600" dirty="0" smtClean="0"/>
          </a:p>
          <a:p>
            <a:pPr marL="266700" indent="-266700" algn="just">
              <a:spcAft>
                <a:spcPts val="600"/>
              </a:spcAft>
            </a:pPr>
            <a:endParaRPr lang="en-US" sz="1600" dirty="0" smtClean="0"/>
          </a:p>
          <a:p>
            <a:pPr marL="266700" indent="-266700" algn="just">
              <a:spcAft>
                <a:spcPts val="600"/>
              </a:spcAft>
              <a:buFont typeface="Wingdings" pitchFamily="2" charset="2"/>
              <a:buChar char="§"/>
            </a:pPr>
            <a:endParaRPr lang="en-US" sz="1700" dirty="0" smtClean="0"/>
          </a:p>
          <a:p>
            <a:pPr marL="266700" indent="-266700" algn="just">
              <a:buFont typeface="Wingdings" pitchFamily="2" charset="2"/>
              <a:buChar char="§"/>
            </a:pPr>
            <a:endParaRPr lang="en-US" sz="1700" dirty="0" smtClean="0"/>
          </a:p>
        </p:txBody>
      </p:sp>
      <p:graphicFrame>
        <p:nvGraphicFramePr>
          <p:cNvPr id="19" name="Table 18"/>
          <p:cNvGraphicFramePr>
            <a:graphicFrameLocks noGrp="1"/>
          </p:cNvGraphicFramePr>
          <p:nvPr/>
        </p:nvGraphicFramePr>
        <p:xfrm>
          <a:off x="1525158" y="3279987"/>
          <a:ext cx="9646196" cy="2572650"/>
        </p:xfrm>
        <a:graphic>
          <a:graphicData uri="http://schemas.openxmlformats.org/drawingml/2006/table">
            <a:tbl>
              <a:tblPr firstRow="1" bandRow="1">
                <a:tableStyleId>{5C22544A-7EE6-4342-B048-85BDC9FD1C3A}</a:tableStyleId>
              </a:tblPr>
              <a:tblGrid>
                <a:gridCol w="3924665"/>
                <a:gridCol w="2105733"/>
                <a:gridCol w="1860151"/>
                <a:gridCol w="1755647"/>
              </a:tblGrid>
              <a:tr h="370840">
                <a:tc>
                  <a:txBody>
                    <a:bodyPr/>
                    <a:lstStyle/>
                    <a:p>
                      <a:pPr algn="just">
                        <a:lnSpc>
                          <a:spcPct val="115000"/>
                        </a:lnSpc>
                        <a:spcAft>
                          <a:spcPts val="0"/>
                        </a:spcAft>
                      </a:pPr>
                      <a:r>
                        <a:rPr lang="ro-RO" sz="1300" i="1" dirty="0">
                          <a:latin typeface="Trebuchet MS"/>
                          <a:ea typeface="Calibri"/>
                          <a:cs typeface="Times New Roman"/>
                        </a:rPr>
                        <a:t>Felul de asigurare /</a:t>
                      </a:r>
                      <a:r>
                        <a:rPr lang="ro-RO" sz="1300" i="1" dirty="0" smtClean="0">
                          <a:latin typeface="Trebuchet MS"/>
                          <a:ea typeface="Calibri"/>
                          <a:cs typeface="Times New Roman"/>
                        </a:rPr>
                        <a:t>contribuţie</a:t>
                      </a:r>
                      <a:endParaRPr lang="en-US" sz="13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ro-RO" sz="1300" kern="1200" dirty="0">
                          <a:solidFill>
                            <a:schemeClr val="bg1"/>
                          </a:solidFill>
                          <a:latin typeface="Trebuchet MS"/>
                          <a:ea typeface="Calibri"/>
                          <a:cs typeface="Times New Roman"/>
                        </a:rPr>
                        <a:t>%</a:t>
                      </a:r>
                      <a:endParaRPr lang="en-US" sz="1300" kern="1200" dirty="0">
                        <a:solidFill>
                          <a:schemeClr val="bg1"/>
                        </a:solidFill>
                        <a:latin typeface="Trebuchet MS"/>
                        <a:ea typeface="Calibri"/>
                        <a:cs typeface="Times New Roman"/>
                      </a:endParaRPr>
                    </a:p>
                  </a:txBody>
                  <a:tcPr marL="68580" marR="68580" marT="0" marB="0" anchor="ctr"/>
                </a:tc>
                <a:tc>
                  <a:txBody>
                    <a:bodyPr/>
                    <a:lstStyle/>
                    <a:p>
                      <a:pPr algn="ctr">
                        <a:lnSpc>
                          <a:spcPct val="115000"/>
                        </a:lnSpc>
                        <a:spcAft>
                          <a:spcPts val="0"/>
                        </a:spcAft>
                      </a:pPr>
                      <a:r>
                        <a:rPr lang="ro-RO" sz="1300" kern="1200" dirty="0">
                          <a:solidFill>
                            <a:schemeClr val="bg1"/>
                          </a:solidFill>
                          <a:latin typeface="Trebuchet MS"/>
                          <a:ea typeface="Calibri"/>
                          <a:cs typeface="Times New Roman"/>
                        </a:rPr>
                        <a:t>Plătite de angajator</a:t>
                      </a:r>
                      <a:endParaRPr lang="en-US" sz="1300" kern="1200" dirty="0">
                        <a:solidFill>
                          <a:schemeClr val="bg1"/>
                        </a:solidFill>
                        <a:latin typeface="Trebuchet MS"/>
                        <a:ea typeface="Calibri"/>
                        <a:cs typeface="Times New Roman"/>
                      </a:endParaRPr>
                    </a:p>
                    <a:p>
                      <a:pPr algn="ctr">
                        <a:lnSpc>
                          <a:spcPct val="115000"/>
                        </a:lnSpc>
                        <a:spcAft>
                          <a:spcPts val="0"/>
                        </a:spcAft>
                      </a:pPr>
                      <a:r>
                        <a:rPr lang="ro-RO" sz="1300" kern="1200" dirty="0">
                          <a:solidFill>
                            <a:schemeClr val="bg1"/>
                          </a:solidFill>
                          <a:latin typeface="Trebuchet MS"/>
                          <a:ea typeface="Calibri"/>
                          <a:cs typeface="Times New Roman"/>
                        </a:rPr>
                        <a:t>(60)</a:t>
                      </a:r>
                      <a:endParaRPr lang="en-US" sz="1300" kern="1200" dirty="0">
                        <a:solidFill>
                          <a:schemeClr val="bg1"/>
                        </a:solidFill>
                        <a:latin typeface="Trebuchet MS"/>
                        <a:ea typeface="Calibri"/>
                        <a:cs typeface="Times New Roman"/>
                      </a:endParaRPr>
                    </a:p>
                  </a:txBody>
                  <a:tcPr marL="68580" marR="68580" marT="0" marB="0" anchor="ctr"/>
                </a:tc>
                <a:tc>
                  <a:txBody>
                    <a:bodyPr/>
                    <a:lstStyle/>
                    <a:p>
                      <a:pPr algn="ctr">
                        <a:lnSpc>
                          <a:spcPct val="115000"/>
                        </a:lnSpc>
                        <a:spcAft>
                          <a:spcPts val="0"/>
                        </a:spcAft>
                      </a:pPr>
                      <a:r>
                        <a:rPr lang="ro-RO" sz="1300" kern="1200" dirty="0">
                          <a:solidFill>
                            <a:schemeClr val="bg1"/>
                          </a:solidFill>
                          <a:latin typeface="Trebuchet MS"/>
                          <a:ea typeface="Calibri"/>
                          <a:cs typeface="Times New Roman"/>
                        </a:rPr>
                        <a:t>Plătite de angajat</a:t>
                      </a:r>
                      <a:endParaRPr lang="en-US" sz="1300" kern="1200" dirty="0">
                        <a:solidFill>
                          <a:schemeClr val="bg1"/>
                        </a:solidFill>
                        <a:latin typeface="Trebuchet MS"/>
                        <a:ea typeface="Calibri"/>
                        <a:cs typeface="Times New Roman"/>
                      </a:endParaRPr>
                    </a:p>
                    <a:p>
                      <a:pPr algn="ctr">
                        <a:lnSpc>
                          <a:spcPct val="115000"/>
                        </a:lnSpc>
                        <a:spcAft>
                          <a:spcPts val="0"/>
                        </a:spcAft>
                      </a:pPr>
                      <a:r>
                        <a:rPr lang="ro-RO" sz="1300" kern="1200" dirty="0">
                          <a:solidFill>
                            <a:schemeClr val="bg1"/>
                          </a:solidFill>
                          <a:latin typeface="Trebuchet MS"/>
                          <a:ea typeface="Calibri"/>
                          <a:cs typeface="Times New Roman"/>
                        </a:rPr>
                        <a:t>(40)</a:t>
                      </a:r>
                      <a:endParaRPr lang="en-US" sz="1300" kern="1200" dirty="0">
                        <a:solidFill>
                          <a:schemeClr val="bg1"/>
                        </a:solidFill>
                        <a:latin typeface="Trebuchet MS"/>
                        <a:ea typeface="Calibri"/>
                        <a:cs typeface="Times New Roman"/>
                      </a:endParaRPr>
                    </a:p>
                  </a:txBody>
                  <a:tcPr marL="68580" marR="68580" marT="0" marB="0" anchor="ctr"/>
                </a:tc>
              </a:tr>
              <a:tr h="324273">
                <a:tc>
                  <a:txBody>
                    <a:bodyPr/>
                    <a:lstStyle/>
                    <a:p>
                      <a:pPr algn="just">
                        <a:lnSpc>
                          <a:spcPct val="115000"/>
                        </a:lnSpc>
                        <a:spcAft>
                          <a:spcPts val="0"/>
                        </a:spcAft>
                      </a:pPr>
                      <a:r>
                        <a:rPr lang="ro-RO" sz="1300" dirty="0">
                          <a:latin typeface="Trebuchet MS"/>
                          <a:ea typeface="Calibri"/>
                          <a:cs typeface="Times New Roman"/>
                        </a:rPr>
                        <a:t>Fondul "Pensii"</a:t>
                      </a:r>
                      <a:endParaRPr lang="en-US" sz="13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ro-RO" sz="1300" kern="1200" dirty="0">
                          <a:solidFill>
                            <a:schemeClr val="dk1"/>
                          </a:solidFill>
                          <a:latin typeface="Trebuchet MS"/>
                          <a:ea typeface="Calibri"/>
                          <a:cs typeface="Times New Roman"/>
                        </a:rPr>
                        <a:t>1480%</a:t>
                      </a:r>
                      <a:endParaRPr lang="en-US" sz="1300" kern="1200" dirty="0">
                        <a:solidFill>
                          <a:schemeClr val="dk1"/>
                        </a:solidFill>
                        <a:latin typeface="Trebuchet MS"/>
                        <a:ea typeface="Calibri"/>
                        <a:cs typeface="Times New Roman"/>
                      </a:endParaRPr>
                    </a:p>
                  </a:txBody>
                  <a:tcPr marL="68580" marR="68580" marT="0" marB="0" anchor="ctr"/>
                </a:tc>
                <a:tc>
                  <a:txBody>
                    <a:bodyPr/>
                    <a:lstStyle/>
                    <a:p>
                      <a:pPr algn="ctr">
                        <a:lnSpc>
                          <a:spcPct val="115000"/>
                        </a:lnSpc>
                        <a:spcAft>
                          <a:spcPts val="0"/>
                        </a:spcAft>
                      </a:pPr>
                      <a:r>
                        <a:rPr lang="ro-RO" sz="1300" kern="1200" dirty="0">
                          <a:solidFill>
                            <a:schemeClr val="dk1"/>
                          </a:solidFill>
                          <a:latin typeface="Trebuchet MS"/>
                          <a:ea typeface="Calibri"/>
                          <a:cs typeface="Times New Roman"/>
                        </a:rPr>
                        <a:t>8.22%</a:t>
                      </a:r>
                      <a:endParaRPr lang="en-US" sz="1300" kern="1200" dirty="0">
                        <a:solidFill>
                          <a:schemeClr val="dk1"/>
                        </a:solidFill>
                        <a:latin typeface="Trebuchet MS"/>
                        <a:ea typeface="Calibri"/>
                        <a:cs typeface="Times New Roman"/>
                      </a:endParaRPr>
                    </a:p>
                  </a:txBody>
                  <a:tcPr marL="68580" marR="68580" marT="0" marB="0" anchor="ctr"/>
                </a:tc>
                <a:tc>
                  <a:txBody>
                    <a:bodyPr/>
                    <a:lstStyle/>
                    <a:p>
                      <a:pPr algn="ctr">
                        <a:lnSpc>
                          <a:spcPct val="115000"/>
                        </a:lnSpc>
                        <a:spcAft>
                          <a:spcPts val="0"/>
                        </a:spcAft>
                      </a:pPr>
                      <a:r>
                        <a:rPr lang="ro-RO" sz="1300" kern="1200" dirty="0">
                          <a:solidFill>
                            <a:schemeClr val="dk1"/>
                          </a:solidFill>
                          <a:latin typeface="Trebuchet MS"/>
                          <a:ea typeface="Calibri"/>
                          <a:cs typeface="Times New Roman"/>
                        </a:rPr>
                        <a:t>6.58%</a:t>
                      </a:r>
                      <a:endParaRPr lang="en-US" sz="1300" kern="1200" dirty="0">
                        <a:solidFill>
                          <a:schemeClr val="dk1"/>
                        </a:solidFill>
                        <a:latin typeface="Trebuchet MS"/>
                        <a:ea typeface="Calibri"/>
                        <a:cs typeface="Times New Roman"/>
                      </a:endParaRPr>
                    </a:p>
                  </a:txBody>
                  <a:tcPr marL="68580" marR="68580" marT="0" marB="0" anchor="ctr"/>
                </a:tc>
              </a:tr>
              <a:tr h="287842">
                <a:tc>
                  <a:txBody>
                    <a:bodyPr/>
                    <a:lstStyle/>
                    <a:p>
                      <a:pPr algn="just">
                        <a:lnSpc>
                          <a:spcPct val="115000"/>
                        </a:lnSpc>
                        <a:spcAft>
                          <a:spcPts val="0"/>
                        </a:spcAft>
                      </a:pPr>
                      <a:r>
                        <a:rPr lang="ro-RO" sz="1300" dirty="0">
                          <a:latin typeface="Trebuchet MS"/>
                          <a:ea typeface="Calibri"/>
                          <a:cs typeface="Times New Roman"/>
                        </a:rPr>
                        <a:t>Fondul "Boală generală şi maternitate"</a:t>
                      </a:r>
                      <a:endParaRPr lang="en-US" sz="13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ro-RO" sz="1300" kern="1200" dirty="0">
                          <a:solidFill>
                            <a:schemeClr val="dk1"/>
                          </a:solidFill>
                          <a:latin typeface="Trebuchet MS"/>
                          <a:ea typeface="Calibri"/>
                          <a:cs typeface="Times New Roman"/>
                        </a:rPr>
                        <a:t>3.50%</a:t>
                      </a:r>
                      <a:endParaRPr lang="en-US" sz="1300" kern="1200" dirty="0">
                        <a:solidFill>
                          <a:schemeClr val="dk1"/>
                        </a:solidFill>
                        <a:latin typeface="Trebuchet MS"/>
                        <a:ea typeface="Calibri"/>
                        <a:cs typeface="Times New Roman"/>
                      </a:endParaRPr>
                    </a:p>
                  </a:txBody>
                  <a:tcPr marL="68580" marR="68580" marT="0" marB="0" anchor="ctr"/>
                </a:tc>
                <a:tc>
                  <a:txBody>
                    <a:bodyPr/>
                    <a:lstStyle/>
                    <a:p>
                      <a:pPr algn="ctr">
                        <a:lnSpc>
                          <a:spcPct val="115000"/>
                        </a:lnSpc>
                        <a:spcAft>
                          <a:spcPts val="0"/>
                        </a:spcAft>
                      </a:pPr>
                      <a:r>
                        <a:rPr lang="ro-RO" sz="1300" kern="1200" dirty="0">
                          <a:solidFill>
                            <a:schemeClr val="dk1"/>
                          </a:solidFill>
                          <a:latin typeface="Trebuchet MS"/>
                          <a:ea typeface="Calibri"/>
                          <a:cs typeface="Times New Roman"/>
                        </a:rPr>
                        <a:t>2.10%</a:t>
                      </a:r>
                      <a:endParaRPr lang="en-US" sz="1300" kern="1200" dirty="0">
                        <a:solidFill>
                          <a:schemeClr val="dk1"/>
                        </a:solidFill>
                        <a:latin typeface="Trebuchet MS"/>
                        <a:ea typeface="Calibri"/>
                        <a:cs typeface="Times New Roman"/>
                      </a:endParaRPr>
                    </a:p>
                  </a:txBody>
                  <a:tcPr marL="68580" marR="68580" marT="0" marB="0" anchor="ctr"/>
                </a:tc>
                <a:tc>
                  <a:txBody>
                    <a:bodyPr/>
                    <a:lstStyle/>
                    <a:p>
                      <a:pPr algn="ctr">
                        <a:lnSpc>
                          <a:spcPct val="115000"/>
                        </a:lnSpc>
                        <a:spcAft>
                          <a:spcPts val="0"/>
                        </a:spcAft>
                      </a:pPr>
                      <a:r>
                        <a:rPr lang="ro-RO" sz="1300" kern="1200" dirty="0">
                          <a:solidFill>
                            <a:schemeClr val="dk1"/>
                          </a:solidFill>
                          <a:latin typeface="Trebuchet MS"/>
                          <a:ea typeface="Calibri"/>
                          <a:cs typeface="Times New Roman"/>
                        </a:rPr>
                        <a:t>1.40%</a:t>
                      </a:r>
                      <a:endParaRPr lang="en-US" sz="1300" kern="1200" dirty="0">
                        <a:solidFill>
                          <a:schemeClr val="dk1"/>
                        </a:solidFill>
                        <a:latin typeface="Trebuchet MS"/>
                        <a:ea typeface="Calibri"/>
                        <a:cs typeface="Times New Roman"/>
                      </a:endParaRPr>
                    </a:p>
                  </a:txBody>
                  <a:tcPr marL="68580" marR="68580" marT="0" marB="0" anchor="ctr"/>
                </a:tc>
              </a:tr>
              <a:tr h="271707">
                <a:tc>
                  <a:txBody>
                    <a:bodyPr/>
                    <a:lstStyle/>
                    <a:p>
                      <a:pPr algn="just">
                        <a:lnSpc>
                          <a:spcPct val="115000"/>
                        </a:lnSpc>
                        <a:spcAft>
                          <a:spcPts val="0"/>
                        </a:spcAft>
                      </a:pPr>
                      <a:r>
                        <a:rPr lang="ro-RO" sz="1300">
                          <a:latin typeface="Trebuchet MS"/>
                          <a:ea typeface="Calibri"/>
                          <a:cs typeface="Times New Roman"/>
                        </a:rPr>
                        <a:t>Fondul "Şomaj"</a:t>
                      </a:r>
                      <a:endParaRPr lang="en-US" sz="1300">
                        <a:latin typeface="Calibri"/>
                        <a:ea typeface="Calibri"/>
                        <a:cs typeface="Times New Roman"/>
                      </a:endParaRPr>
                    </a:p>
                  </a:txBody>
                  <a:tcPr marL="68580" marR="68580" marT="0" marB="0" anchor="ctr"/>
                </a:tc>
                <a:tc>
                  <a:txBody>
                    <a:bodyPr/>
                    <a:lstStyle/>
                    <a:p>
                      <a:pPr algn="ctr">
                        <a:lnSpc>
                          <a:spcPct val="115000"/>
                        </a:lnSpc>
                        <a:spcAft>
                          <a:spcPts val="0"/>
                        </a:spcAft>
                      </a:pPr>
                      <a:r>
                        <a:rPr lang="ro-RO" sz="1300" kern="1200" dirty="0">
                          <a:solidFill>
                            <a:schemeClr val="dk1"/>
                          </a:solidFill>
                          <a:latin typeface="Trebuchet MS"/>
                          <a:ea typeface="Calibri"/>
                          <a:cs typeface="Times New Roman"/>
                        </a:rPr>
                        <a:t>1.00%</a:t>
                      </a:r>
                      <a:endParaRPr lang="en-US" sz="1300" kern="1200" dirty="0">
                        <a:solidFill>
                          <a:schemeClr val="dk1"/>
                        </a:solidFill>
                        <a:latin typeface="Trebuchet MS"/>
                        <a:ea typeface="Calibri"/>
                        <a:cs typeface="Times New Roman"/>
                      </a:endParaRPr>
                    </a:p>
                  </a:txBody>
                  <a:tcPr marL="68580" marR="68580" marT="0" marB="0" anchor="ctr"/>
                </a:tc>
                <a:tc>
                  <a:txBody>
                    <a:bodyPr/>
                    <a:lstStyle/>
                    <a:p>
                      <a:pPr algn="ctr">
                        <a:lnSpc>
                          <a:spcPct val="115000"/>
                        </a:lnSpc>
                        <a:spcAft>
                          <a:spcPts val="0"/>
                        </a:spcAft>
                      </a:pPr>
                      <a:r>
                        <a:rPr lang="ro-RO" sz="1300" kern="1200" dirty="0">
                          <a:solidFill>
                            <a:schemeClr val="dk1"/>
                          </a:solidFill>
                          <a:latin typeface="Trebuchet MS"/>
                          <a:ea typeface="Calibri"/>
                          <a:cs typeface="Times New Roman"/>
                        </a:rPr>
                        <a:t>0.60%</a:t>
                      </a:r>
                      <a:endParaRPr lang="en-US" sz="1300" kern="1200" dirty="0">
                        <a:solidFill>
                          <a:schemeClr val="dk1"/>
                        </a:solidFill>
                        <a:latin typeface="Trebuchet MS"/>
                        <a:ea typeface="Calibri"/>
                        <a:cs typeface="Times New Roman"/>
                      </a:endParaRPr>
                    </a:p>
                  </a:txBody>
                  <a:tcPr marL="68580" marR="68580" marT="0" marB="0" anchor="ctr"/>
                </a:tc>
                <a:tc>
                  <a:txBody>
                    <a:bodyPr/>
                    <a:lstStyle/>
                    <a:p>
                      <a:pPr algn="ctr">
                        <a:lnSpc>
                          <a:spcPct val="115000"/>
                        </a:lnSpc>
                        <a:spcAft>
                          <a:spcPts val="0"/>
                        </a:spcAft>
                      </a:pPr>
                      <a:r>
                        <a:rPr lang="ro-RO" sz="1300" kern="1200" dirty="0">
                          <a:solidFill>
                            <a:schemeClr val="dk1"/>
                          </a:solidFill>
                          <a:latin typeface="Trebuchet MS"/>
                          <a:ea typeface="Calibri"/>
                          <a:cs typeface="Times New Roman"/>
                        </a:rPr>
                        <a:t>0.40%</a:t>
                      </a:r>
                      <a:endParaRPr lang="en-US" sz="1300" kern="1200" dirty="0">
                        <a:solidFill>
                          <a:schemeClr val="dk1"/>
                        </a:solidFill>
                        <a:latin typeface="Trebuchet MS"/>
                        <a:ea typeface="Calibri"/>
                        <a:cs typeface="Times New Roman"/>
                      </a:endParaRPr>
                    </a:p>
                  </a:txBody>
                  <a:tcPr marL="68580" marR="68580" marT="0" marB="0" anchor="ctr"/>
                </a:tc>
              </a:tr>
              <a:tr h="391886">
                <a:tc>
                  <a:txBody>
                    <a:bodyPr/>
                    <a:lstStyle/>
                    <a:p>
                      <a:pPr algn="l">
                        <a:lnSpc>
                          <a:spcPct val="115000"/>
                        </a:lnSpc>
                        <a:spcAft>
                          <a:spcPts val="0"/>
                        </a:spcAft>
                      </a:pPr>
                      <a:r>
                        <a:rPr lang="ro-RO" sz="1300" dirty="0">
                          <a:latin typeface="Trebuchet MS"/>
                          <a:ea typeface="Calibri"/>
                          <a:cs typeface="Times New Roman"/>
                        </a:rPr>
                        <a:t>Fondul "Asigurările suplimentare obligatorii de pensii" (ASOP )</a:t>
                      </a:r>
                      <a:endParaRPr lang="en-US" sz="13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ro-RO" sz="1300" kern="1200" dirty="0">
                          <a:solidFill>
                            <a:schemeClr val="dk1"/>
                          </a:solidFill>
                          <a:latin typeface="Trebuchet MS"/>
                          <a:ea typeface="Calibri"/>
                          <a:cs typeface="Times New Roman"/>
                        </a:rPr>
                        <a:t>5.00%</a:t>
                      </a:r>
                      <a:endParaRPr lang="en-US" sz="1300" kern="1200" dirty="0">
                        <a:solidFill>
                          <a:schemeClr val="dk1"/>
                        </a:solidFill>
                        <a:latin typeface="Trebuchet MS"/>
                        <a:ea typeface="Calibri"/>
                        <a:cs typeface="Times New Roman"/>
                      </a:endParaRPr>
                    </a:p>
                  </a:txBody>
                  <a:tcPr marL="68580" marR="68580" marT="0" marB="0" anchor="ctr"/>
                </a:tc>
                <a:tc>
                  <a:txBody>
                    <a:bodyPr/>
                    <a:lstStyle/>
                    <a:p>
                      <a:pPr algn="ctr">
                        <a:lnSpc>
                          <a:spcPct val="115000"/>
                        </a:lnSpc>
                        <a:spcAft>
                          <a:spcPts val="0"/>
                        </a:spcAft>
                      </a:pPr>
                      <a:r>
                        <a:rPr lang="ro-RO" sz="1300" kern="1200" dirty="0">
                          <a:solidFill>
                            <a:schemeClr val="dk1"/>
                          </a:solidFill>
                          <a:latin typeface="Trebuchet MS"/>
                          <a:ea typeface="Calibri"/>
                          <a:cs typeface="Times New Roman"/>
                        </a:rPr>
                        <a:t>2.80%</a:t>
                      </a:r>
                      <a:endParaRPr lang="en-US" sz="1300" kern="1200" dirty="0">
                        <a:solidFill>
                          <a:schemeClr val="dk1"/>
                        </a:solidFill>
                        <a:latin typeface="Trebuchet MS"/>
                        <a:ea typeface="Calibri"/>
                        <a:cs typeface="Times New Roman"/>
                      </a:endParaRPr>
                    </a:p>
                  </a:txBody>
                  <a:tcPr marL="68580" marR="68580" marT="0" marB="0" anchor="ctr"/>
                </a:tc>
                <a:tc>
                  <a:txBody>
                    <a:bodyPr/>
                    <a:lstStyle/>
                    <a:p>
                      <a:pPr algn="ctr">
                        <a:lnSpc>
                          <a:spcPct val="115000"/>
                        </a:lnSpc>
                        <a:spcAft>
                          <a:spcPts val="0"/>
                        </a:spcAft>
                      </a:pPr>
                      <a:r>
                        <a:rPr lang="ro-RO" sz="1300" kern="1200" dirty="0">
                          <a:solidFill>
                            <a:schemeClr val="dk1"/>
                          </a:solidFill>
                          <a:latin typeface="Trebuchet MS"/>
                          <a:ea typeface="Calibri"/>
                          <a:cs typeface="Times New Roman"/>
                        </a:rPr>
                        <a:t>2.20%</a:t>
                      </a:r>
                      <a:endParaRPr lang="en-US" sz="1300" kern="1200" dirty="0">
                        <a:solidFill>
                          <a:schemeClr val="dk1"/>
                        </a:solidFill>
                        <a:latin typeface="Trebuchet MS"/>
                        <a:ea typeface="Calibri"/>
                        <a:cs typeface="Times New Roman"/>
                      </a:endParaRPr>
                    </a:p>
                  </a:txBody>
                  <a:tcPr marL="68580" marR="68580" marT="0" marB="0" anchor="ctr"/>
                </a:tc>
              </a:tr>
              <a:tr h="321800">
                <a:tc>
                  <a:txBody>
                    <a:bodyPr/>
                    <a:lstStyle/>
                    <a:p>
                      <a:pPr algn="just">
                        <a:lnSpc>
                          <a:spcPct val="115000"/>
                        </a:lnSpc>
                        <a:spcAft>
                          <a:spcPts val="0"/>
                        </a:spcAft>
                      </a:pPr>
                      <a:r>
                        <a:rPr lang="ro-RO" sz="1300" dirty="0">
                          <a:latin typeface="Trebuchet MS"/>
                          <a:ea typeface="Calibri"/>
                          <a:cs typeface="Times New Roman"/>
                        </a:rPr>
                        <a:t>Fondul "Asigurări de sănătate"</a:t>
                      </a:r>
                      <a:endParaRPr lang="en-US" sz="13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ro-RO" sz="1300" kern="1200" dirty="0">
                          <a:solidFill>
                            <a:schemeClr val="dk1"/>
                          </a:solidFill>
                          <a:latin typeface="Trebuchet MS"/>
                          <a:ea typeface="Calibri"/>
                          <a:cs typeface="Times New Roman"/>
                        </a:rPr>
                        <a:t>8.00%</a:t>
                      </a:r>
                      <a:endParaRPr lang="en-US" sz="1300" kern="1200" dirty="0">
                        <a:solidFill>
                          <a:schemeClr val="dk1"/>
                        </a:solidFill>
                        <a:latin typeface="Trebuchet MS"/>
                        <a:ea typeface="Calibri"/>
                        <a:cs typeface="Times New Roman"/>
                      </a:endParaRPr>
                    </a:p>
                  </a:txBody>
                  <a:tcPr marL="68580" marR="68580" marT="0" marB="0" anchor="ctr"/>
                </a:tc>
                <a:tc>
                  <a:txBody>
                    <a:bodyPr/>
                    <a:lstStyle/>
                    <a:p>
                      <a:pPr algn="ctr">
                        <a:lnSpc>
                          <a:spcPct val="115000"/>
                        </a:lnSpc>
                        <a:spcAft>
                          <a:spcPts val="0"/>
                        </a:spcAft>
                      </a:pPr>
                      <a:r>
                        <a:rPr lang="ro-RO" sz="1300" kern="1200" dirty="0">
                          <a:solidFill>
                            <a:schemeClr val="dk1"/>
                          </a:solidFill>
                          <a:latin typeface="Trebuchet MS"/>
                          <a:ea typeface="Calibri"/>
                          <a:cs typeface="Times New Roman"/>
                        </a:rPr>
                        <a:t>4.80%</a:t>
                      </a:r>
                      <a:endParaRPr lang="en-US" sz="1300" kern="1200" dirty="0">
                        <a:solidFill>
                          <a:schemeClr val="dk1"/>
                        </a:solidFill>
                        <a:latin typeface="Trebuchet MS"/>
                        <a:ea typeface="Calibri"/>
                        <a:cs typeface="Times New Roman"/>
                      </a:endParaRPr>
                    </a:p>
                  </a:txBody>
                  <a:tcPr marL="68580" marR="68580" marT="0" marB="0" anchor="ctr"/>
                </a:tc>
                <a:tc>
                  <a:txBody>
                    <a:bodyPr/>
                    <a:lstStyle/>
                    <a:p>
                      <a:pPr algn="ctr">
                        <a:lnSpc>
                          <a:spcPct val="115000"/>
                        </a:lnSpc>
                        <a:spcAft>
                          <a:spcPts val="0"/>
                        </a:spcAft>
                      </a:pPr>
                      <a:r>
                        <a:rPr lang="ro-RO" sz="1300" kern="1200" dirty="0">
                          <a:solidFill>
                            <a:schemeClr val="dk1"/>
                          </a:solidFill>
                          <a:latin typeface="Trebuchet MS"/>
                          <a:ea typeface="Calibri"/>
                          <a:cs typeface="Times New Roman"/>
                        </a:rPr>
                        <a:t>3.20%</a:t>
                      </a:r>
                      <a:endParaRPr lang="en-US" sz="1300" kern="1200" dirty="0">
                        <a:solidFill>
                          <a:schemeClr val="dk1"/>
                        </a:solidFill>
                        <a:latin typeface="Trebuchet MS"/>
                        <a:ea typeface="Calibri"/>
                        <a:cs typeface="Times New Roman"/>
                      </a:endParaRPr>
                    </a:p>
                  </a:txBody>
                  <a:tcPr marL="68580" marR="68580" marT="0" marB="0" anchor="ctr"/>
                </a:tc>
              </a:tr>
              <a:tr h="370840">
                <a:tc>
                  <a:txBody>
                    <a:bodyPr/>
                    <a:lstStyle/>
                    <a:p>
                      <a:pPr algn="just">
                        <a:lnSpc>
                          <a:spcPct val="115000"/>
                        </a:lnSpc>
                        <a:spcAft>
                          <a:spcPts val="0"/>
                        </a:spcAft>
                      </a:pPr>
                      <a:r>
                        <a:rPr lang="ro-RO" sz="1300" dirty="0">
                          <a:latin typeface="Trebuchet MS"/>
                          <a:ea typeface="Calibri"/>
                          <a:cs typeface="Times New Roman"/>
                        </a:rPr>
                        <a:t>Fondul Accident de muncă şi boală profesională</a:t>
                      </a:r>
                      <a:endParaRPr lang="en-US" sz="1300" dirty="0">
                        <a:latin typeface="Calibri"/>
                        <a:ea typeface="Calibri"/>
                        <a:cs typeface="Times New Roman"/>
                      </a:endParaRPr>
                    </a:p>
                  </a:txBody>
                  <a:tcPr marL="68580" marR="68580" marT="0" marB="0" anchor="ctr"/>
                </a:tc>
                <a:tc>
                  <a:txBody>
                    <a:bodyPr/>
                    <a:lstStyle/>
                    <a:p>
                      <a:pPr algn="just">
                        <a:lnSpc>
                          <a:spcPct val="115000"/>
                        </a:lnSpc>
                        <a:spcAft>
                          <a:spcPts val="0"/>
                        </a:spcAft>
                      </a:pPr>
                      <a:r>
                        <a:rPr lang="ro-RO" sz="1300" kern="1200" dirty="0">
                          <a:solidFill>
                            <a:schemeClr val="dk1"/>
                          </a:solidFill>
                          <a:latin typeface="Trebuchet MS"/>
                          <a:ea typeface="Calibri"/>
                          <a:cs typeface="Times New Roman"/>
                        </a:rPr>
                        <a:t>Potrivit activităţii, dar nu mai mult de 1.1%</a:t>
                      </a:r>
                      <a:endParaRPr lang="en-US" sz="1300" kern="1200" dirty="0">
                        <a:solidFill>
                          <a:schemeClr val="dk1"/>
                        </a:solidFill>
                        <a:latin typeface="Trebuchet MS"/>
                        <a:ea typeface="Calibri"/>
                        <a:cs typeface="Times New Roman"/>
                      </a:endParaRPr>
                    </a:p>
                  </a:txBody>
                  <a:tcPr marL="68580" marR="68580" marT="0" marB="0" anchor="ctr"/>
                </a:tc>
                <a:tc>
                  <a:txBody>
                    <a:bodyPr/>
                    <a:lstStyle/>
                    <a:p>
                      <a:pPr algn="just">
                        <a:lnSpc>
                          <a:spcPct val="115000"/>
                        </a:lnSpc>
                        <a:spcAft>
                          <a:spcPts val="0"/>
                        </a:spcAft>
                      </a:pPr>
                      <a:r>
                        <a:rPr lang="ro-RO" sz="1300" kern="1200" dirty="0">
                          <a:solidFill>
                            <a:schemeClr val="dk1"/>
                          </a:solidFill>
                          <a:latin typeface="Trebuchet MS"/>
                          <a:ea typeface="Calibri"/>
                          <a:cs typeface="Times New Roman"/>
                        </a:rPr>
                        <a:t>Da</a:t>
                      </a:r>
                      <a:endParaRPr lang="en-US" sz="1300" kern="1200" dirty="0">
                        <a:solidFill>
                          <a:schemeClr val="dk1"/>
                        </a:solidFill>
                        <a:latin typeface="Trebuchet MS"/>
                        <a:ea typeface="Calibri"/>
                        <a:cs typeface="Times New Roman"/>
                      </a:endParaRPr>
                    </a:p>
                  </a:txBody>
                  <a:tcPr marL="68580" marR="68580" marT="0" marB="0" anchor="ctr"/>
                </a:tc>
                <a:tc>
                  <a:txBody>
                    <a:bodyPr/>
                    <a:lstStyle/>
                    <a:p>
                      <a:pPr algn="just">
                        <a:lnSpc>
                          <a:spcPct val="115000"/>
                        </a:lnSpc>
                        <a:spcAft>
                          <a:spcPts val="0"/>
                        </a:spcAft>
                      </a:pPr>
                      <a:r>
                        <a:rPr lang="ro-RO" sz="1300" kern="1200" dirty="0">
                          <a:solidFill>
                            <a:schemeClr val="dk1"/>
                          </a:solidFill>
                          <a:latin typeface="Trebuchet MS"/>
                          <a:ea typeface="Calibri"/>
                          <a:cs typeface="Times New Roman"/>
                        </a:rPr>
                        <a:t>Nu este datorat de angajat/muncitor</a:t>
                      </a:r>
                      <a:endParaRPr lang="en-US" sz="1300" kern="1200" dirty="0">
                        <a:solidFill>
                          <a:schemeClr val="dk1"/>
                        </a:solidFill>
                        <a:latin typeface="Trebuchet MS"/>
                        <a:ea typeface="Calibri"/>
                        <a:cs typeface="Times New Roman"/>
                      </a:endParaRPr>
                    </a:p>
                  </a:txBody>
                  <a:tcPr marL="68580" marR="68580" marT="0" marB="0" anchor="ctr"/>
                </a:tc>
              </a:tr>
            </a:tbl>
          </a:graphicData>
        </a:graphic>
      </p:graphicFrame>
      <p:pic>
        <p:nvPicPr>
          <p:cNvPr id="17"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Logo-ROGov_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3" descr="Logo UE R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21"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2"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60466" y="5304955"/>
            <a:ext cx="2397667" cy="110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8224" y="55863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0581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6" name="Rectangle 9"/>
          <p:cNvSpPr>
            <a:spLocks noChangeArrowheads="1"/>
          </p:cNvSpPr>
          <p:nvPr/>
        </p:nvSpPr>
        <p:spPr bwMode="auto">
          <a:xfrm>
            <a:off x="5299674" y="6431790"/>
            <a:ext cx="146386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000" b="0" i="0" u="none" strike="noStrike" cap="none" normalizeH="0" baseline="0" dirty="0">
                <a:ln>
                  <a:noFill/>
                </a:ln>
                <a:effectLst/>
                <a:latin typeface="Trebuchet MS" panose="020B0603020202020204" pitchFamily="34" charset="0"/>
                <a:ea typeface="Times New Roman" panose="02020603050405020304" pitchFamily="18" charset="0"/>
                <a:hlinkClick r:id="rId2"/>
              </a:rPr>
              <a:t>ww</a:t>
            </a:r>
            <a:r>
              <a:rPr lang="en-US" sz="1000" dirty="0">
                <a:latin typeface="Trebuchet MS" panose="020B0603020202020204" pitchFamily="34" charset="0"/>
                <a:ea typeface="Times New Roman" panose="02020603050405020304" pitchFamily="18" charset="0"/>
                <a:hlinkClick r:id="rId2"/>
              </a:rPr>
              <a:t>w.interregrobg.eu</a:t>
            </a:r>
            <a:r>
              <a:rPr lang="ro-RO" sz="1000" dirty="0">
                <a:latin typeface="Trebuchet MS" panose="020B0603020202020204" pitchFamily="34" charset="0"/>
                <a:ea typeface="Times New Roman" panose="02020603050405020304" pitchFamily="18" charset="0"/>
              </a:rPr>
              <a:t> </a:t>
            </a:r>
            <a:endParaRPr kumimoji="0" lang="en-US" sz="1800" b="0" i="0" u="none" strike="noStrike" cap="none" normalizeH="0" baseline="0" dirty="0">
              <a:ln>
                <a:noFill/>
              </a:ln>
              <a:effectLst/>
            </a:endParaRPr>
          </a:p>
        </p:txBody>
      </p:sp>
      <p:sp>
        <p:nvSpPr>
          <p:cNvPr id="4098" name="Rectangle 2"/>
          <p:cNvSpPr>
            <a:spLocks noChangeArrowheads="1"/>
          </p:cNvSpPr>
          <p:nvPr/>
        </p:nvSpPr>
        <p:spPr bwMode="auto">
          <a:xfrm>
            <a:off x="851697" y="2127116"/>
            <a:ext cx="10507763" cy="32521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00050" indent="-400050">
              <a:spcAft>
                <a:spcPts val="1200"/>
              </a:spcAft>
              <a:buAutoNum type="romanUcPeriod"/>
            </a:pPr>
            <a:r>
              <a:rPr lang="en-US" b="1" spc="-30" dirty="0" smtClean="0">
                <a:solidFill>
                  <a:schemeClr val="accent6">
                    <a:lumMod val="75000"/>
                  </a:schemeClr>
                </a:solidFill>
              </a:rPr>
              <a:t>CAZUL UNUI </a:t>
            </a:r>
            <a:r>
              <a:rPr lang="ro-RO" b="1" spc="-30" dirty="0" smtClean="0">
                <a:solidFill>
                  <a:schemeClr val="accent6">
                    <a:lumMod val="75000"/>
                  </a:schemeClr>
                </a:solidFill>
              </a:rPr>
              <a:t>ANGAJATOR ROMÂN, INTERESAT SĂ ANGAJEZE LUCRĂTORI TRANSFRONTALIERI BULGARI</a:t>
            </a:r>
            <a:endParaRPr lang="ro-RO" sz="1600" spc="-30" dirty="0" smtClean="0">
              <a:solidFill>
                <a:schemeClr val="accent6">
                  <a:lumMod val="75000"/>
                </a:schemeClr>
              </a:solidFill>
            </a:endParaRPr>
          </a:p>
          <a:p>
            <a:pPr marL="266700" indent="-266700">
              <a:spcBef>
                <a:spcPts val="1200"/>
              </a:spcBef>
              <a:spcAft>
                <a:spcPts val="1200"/>
              </a:spcAft>
              <a:buFont typeface="Wingdings" pitchFamily="2" charset="2"/>
              <a:buChar char="Ø"/>
            </a:pPr>
            <a:r>
              <a:rPr lang="en-US" sz="1600" b="1" dirty="0" smtClean="0"/>
              <a:t>Care </a:t>
            </a:r>
            <a:r>
              <a:rPr lang="en-US" sz="1600" b="1" dirty="0" err="1" smtClean="0"/>
              <a:t>sunt</a:t>
            </a:r>
            <a:r>
              <a:rPr lang="en-US" sz="1600" b="1" dirty="0" smtClean="0"/>
              <a:t> </a:t>
            </a:r>
            <a:r>
              <a:rPr lang="en-US" sz="1600" b="1" dirty="0" err="1" smtClean="0"/>
              <a:t>avantajele</a:t>
            </a:r>
            <a:r>
              <a:rPr lang="en-US" sz="1600" b="1" dirty="0" smtClean="0"/>
              <a:t> </a:t>
            </a:r>
            <a:r>
              <a:rPr lang="ro-RO" sz="1600" b="1" dirty="0" smtClean="0"/>
              <a:t>angajării unui lucrător transfrontalier bulgar</a:t>
            </a:r>
            <a:r>
              <a:rPr lang="pt-BR" sz="1600" b="1" dirty="0" smtClean="0"/>
              <a:t>? </a:t>
            </a:r>
            <a:endParaRPr lang="ro-RO" sz="1600" b="1" dirty="0" smtClean="0"/>
          </a:p>
          <a:p>
            <a:pPr marL="715963" lvl="1" indent="-258763" algn="just">
              <a:spcAft>
                <a:spcPts val="800"/>
              </a:spcAft>
              <a:buFont typeface="Wingdings" pitchFamily="2" charset="2"/>
              <a:buChar char="§"/>
            </a:pPr>
            <a:r>
              <a:rPr lang="ro-RO" sz="1600" dirty="0">
                <a:latin typeface="Calibri" pitchFamily="34" charset="0"/>
                <a:cs typeface="Calibri" pitchFamily="34" charset="0"/>
              </a:rPr>
              <a:t>E</a:t>
            </a:r>
            <a:r>
              <a:rPr lang="pt-BR" sz="1600" dirty="0" smtClean="0">
                <a:latin typeface="Calibri" pitchFamily="34" charset="0"/>
                <a:cs typeface="Calibri" pitchFamily="34" charset="0"/>
              </a:rPr>
              <a:t>ste important ca</a:t>
            </a:r>
            <a:r>
              <a:rPr lang="ro-RO" sz="1600" dirty="0" smtClean="0">
                <a:latin typeface="Calibri" pitchFamily="34" charset="0"/>
                <a:cs typeface="Calibri" pitchFamily="34" charset="0"/>
              </a:rPr>
              <a:t> </a:t>
            </a:r>
            <a:r>
              <a:rPr lang="vi-VN" sz="1600" dirty="0" smtClean="0">
                <a:latin typeface="Calibri" pitchFamily="34" charset="0"/>
                <a:cs typeface="Calibri" pitchFamily="34" charset="0"/>
              </a:rPr>
              <a:t>angajatorii să mențină o forță de muncă eficientă și</a:t>
            </a:r>
            <a:r>
              <a:rPr lang="ro-RO" sz="1600" dirty="0" smtClean="0">
                <a:latin typeface="Calibri" pitchFamily="34" charset="0"/>
                <a:cs typeface="Calibri" pitchFamily="34" charset="0"/>
              </a:rPr>
              <a:t> </a:t>
            </a:r>
            <a:r>
              <a:rPr lang="it-IT" sz="1600" dirty="0" smtClean="0">
                <a:latin typeface="Calibri" pitchFamily="34" charset="0"/>
                <a:cs typeface="Calibri" pitchFamily="34" charset="0"/>
              </a:rPr>
              <a:t>productivă. Uneori, competențele necesare în acest</a:t>
            </a:r>
            <a:r>
              <a:rPr lang="ro-RO" sz="1600" dirty="0" smtClean="0">
                <a:latin typeface="Calibri" pitchFamily="34" charset="0"/>
                <a:cs typeface="Calibri" pitchFamily="34" charset="0"/>
              </a:rPr>
              <a:t> sens nu sunt</a:t>
            </a:r>
            <a:r>
              <a:rPr lang="vi-VN" sz="1600" dirty="0" smtClean="0">
                <a:latin typeface="Calibri" pitchFamily="34" charset="0"/>
                <a:cs typeface="Calibri" pitchFamily="34" charset="0"/>
              </a:rPr>
              <a:t> </a:t>
            </a:r>
            <a:r>
              <a:rPr lang="ro-RO" sz="1600" dirty="0" smtClean="0">
                <a:cs typeface="Calibri" pitchFamily="34" charset="0"/>
              </a:rPr>
              <a:t>disponibile aici</a:t>
            </a:r>
            <a:r>
              <a:rPr lang="vi-VN" sz="1600" dirty="0" smtClean="0">
                <a:cs typeface="Calibri" pitchFamily="34" charset="0"/>
              </a:rPr>
              <a:t>. </a:t>
            </a:r>
            <a:r>
              <a:rPr lang="ro-RO" sz="1600" dirty="0" smtClean="0">
                <a:cs typeface="Calibri" pitchFamily="34" charset="0"/>
              </a:rPr>
              <a:t>Studiile au dovedit că o</a:t>
            </a:r>
            <a:r>
              <a:rPr lang="vi-VN" sz="1600" dirty="0" smtClean="0">
                <a:cs typeface="Calibri" pitchFamily="34" charset="0"/>
              </a:rPr>
              <a:t> echipă internațională și multiculturală </a:t>
            </a:r>
            <a:r>
              <a:rPr lang="ro-RO" sz="1600" dirty="0" smtClean="0">
                <a:cs typeface="Calibri" pitchFamily="34" charset="0"/>
              </a:rPr>
              <a:t>este mult mai motivată și poate contribui la creșterea eficienței și inovării</a:t>
            </a:r>
            <a:r>
              <a:rPr lang="vi-VN" sz="1600" dirty="0" smtClean="0">
                <a:cs typeface="Calibri" pitchFamily="34" charset="0"/>
              </a:rPr>
              <a:t>, </a:t>
            </a:r>
            <a:r>
              <a:rPr lang="ro-RO" sz="1600" dirty="0" smtClean="0">
                <a:cs typeface="Calibri" pitchFamily="34" charset="0"/>
              </a:rPr>
              <a:t>introducând niveluri </a:t>
            </a:r>
            <a:r>
              <a:rPr lang="it-IT" sz="1600" dirty="0" smtClean="0">
                <a:cs typeface="Calibri" pitchFamily="34" charset="0"/>
              </a:rPr>
              <a:t>noi de competențe și experiență.</a:t>
            </a:r>
            <a:endParaRPr lang="ro-RO" sz="1600" dirty="0" smtClean="0">
              <a:cs typeface="Calibri" pitchFamily="34" charset="0"/>
            </a:endParaRPr>
          </a:p>
          <a:p>
            <a:pPr marL="715963" lvl="1" indent="-258763" algn="just">
              <a:spcAft>
                <a:spcPts val="800"/>
              </a:spcAft>
              <a:buFont typeface="Wingdings" pitchFamily="2" charset="2"/>
              <a:buChar char="§"/>
            </a:pPr>
            <a:r>
              <a:rPr lang="ro-RO" sz="1600" dirty="0" smtClean="0">
                <a:latin typeface="Calibri" pitchFamily="34" charset="0"/>
                <a:cs typeface="Calibri" pitchFamily="34" charset="0"/>
              </a:rPr>
              <a:t>Creșterea plajei de recrutarea și a șanselor de a găsi candidați bine pregătiți care să corespundă profilului căutat.</a:t>
            </a:r>
            <a:endParaRPr lang="ro-RO" sz="1600" dirty="0" smtClean="0">
              <a:cs typeface="Calibri" pitchFamily="34" charset="0"/>
            </a:endParaRPr>
          </a:p>
          <a:p>
            <a:pPr marL="715963" lvl="1" indent="-258763" algn="just">
              <a:spcAft>
                <a:spcPts val="800"/>
              </a:spcAft>
              <a:buFont typeface="Wingdings" pitchFamily="2" charset="2"/>
              <a:buChar char="§"/>
            </a:pPr>
            <a:r>
              <a:rPr lang="ro-RO" sz="1600" dirty="0" smtClean="0">
                <a:cs typeface="Calibri" pitchFamily="34" charset="0"/>
              </a:rPr>
              <a:t>În cazul de față, anagajatorii sunt avantajați și prin prisma diferențelor în ceea ce privește câștigurile salariale între Bulgaria și România (214 EUR versus 249 EUR, în cazul salariului minim net). </a:t>
            </a:r>
            <a:r>
              <a:rPr lang="ro-RO" sz="1600" i="1" u="sng" dirty="0" smtClean="0">
                <a:cs typeface="Calibri" pitchFamily="34" charset="0"/>
              </a:rPr>
              <a:t>Atenție</a:t>
            </a:r>
            <a:r>
              <a:rPr lang="ro-RO" sz="1600" i="1" dirty="0" smtClean="0">
                <a:cs typeface="Calibri" pitchFamily="34" charset="0"/>
              </a:rPr>
              <a:t>: </a:t>
            </a:r>
            <a:r>
              <a:rPr lang="en-US" sz="1600" i="1" dirty="0" err="1" smtClean="0">
                <a:latin typeface="Calibri" pitchFamily="34" charset="0"/>
                <a:cs typeface="Calibri" pitchFamily="34" charset="0"/>
              </a:rPr>
              <a:t>în</a:t>
            </a:r>
            <a:r>
              <a:rPr lang="en-US" sz="1600" i="1" dirty="0" smtClean="0">
                <a:latin typeface="Calibri" pitchFamily="34" charset="0"/>
                <a:cs typeface="Calibri" pitchFamily="34" charset="0"/>
              </a:rPr>
              <a:t> </a:t>
            </a:r>
            <a:r>
              <a:rPr lang="en-US" sz="1600" i="1" dirty="0" err="1" smtClean="0">
                <a:latin typeface="Calibri" pitchFamily="34" charset="0"/>
                <a:cs typeface="Calibri" pitchFamily="34" charset="0"/>
              </a:rPr>
              <a:t>cazul</a:t>
            </a:r>
            <a:r>
              <a:rPr lang="en-US" sz="1600" i="1" dirty="0" smtClean="0">
                <a:latin typeface="Calibri" pitchFamily="34" charset="0"/>
                <a:cs typeface="Calibri" pitchFamily="34" charset="0"/>
              </a:rPr>
              <a:t> </a:t>
            </a:r>
            <a:r>
              <a:rPr lang="en-US" sz="1600" i="1" dirty="0" err="1" smtClean="0">
                <a:latin typeface="Calibri" pitchFamily="34" charset="0"/>
                <a:cs typeface="Calibri" pitchFamily="34" charset="0"/>
              </a:rPr>
              <a:t>în</a:t>
            </a:r>
            <a:r>
              <a:rPr lang="en-US" sz="1600" i="1" dirty="0" smtClean="0">
                <a:latin typeface="Calibri" pitchFamily="34" charset="0"/>
                <a:cs typeface="Calibri" pitchFamily="34" charset="0"/>
              </a:rPr>
              <a:t> care un stat </a:t>
            </a:r>
            <a:r>
              <a:rPr lang="en-US" sz="1600" i="1" dirty="0" err="1" smtClean="0">
                <a:latin typeface="Calibri" pitchFamily="34" charset="0"/>
                <a:cs typeface="Calibri" pitchFamily="34" charset="0"/>
              </a:rPr>
              <a:t>membru</a:t>
            </a:r>
            <a:r>
              <a:rPr lang="en-US" sz="1600" i="1" dirty="0" smtClean="0">
                <a:latin typeface="Calibri" pitchFamily="34" charset="0"/>
                <a:cs typeface="Calibri" pitchFamily="34" charset="0"/>
              </a:rPr>
              <a:t> are </a:t>
            </a:r>
            <a:r>
              <a:rPr lang="en-US" sz="1600" i="1" dirty="0" err="1" smtClean="0">
                <a:latin typeface="Calibri" pitchFamily="34" charset="0"/>
                <a:cs typeface="Calibri" pitchFamily="34" charset="0"/>
              </a:rPr>
              <a:t>anumite</a:t>
            </a:r>
            <a:r>
              <a:rPr lang="en-US" sz="1600" i="1" dirty="0" smtClean="0">
                <a:latin typeface="Calibri" pitchFamily="34" charset="0"/>
                <a:cs typeface="Calibri" pitchFamily="34" charset="0"/>
              </a:rPr>
              <a:t> </a:t>
            </a:r>
            <a:r>
              <a:rPr lang="en-US" sz="1600" i="1" dirty="0" err="1" smtClean="0">
                <a:latin typeface="Calibri" pitchFamily="34" charset="0"/>
                <a:cs typeface="Calibri" pitchFamily="34" charset="0"/>
              </a:rPr>
              <a:t>clauze</a:t>
            </a:r>
            <a:r>
              <a:rPr lang="ro-RO" sz="1600" i="1" dirty="0" smtClean="0">
                <a:latin typeface="Calibri" pitchFamily="34" charset="0"/>
                <a:cs typeface="Calibri" pitchFamily="34" charset="0"/>
              </a:rPr>
              <a:t> </a:t>
            </a:r>
            <a:r>
              <a:rPr lang="vi-VN" sz="1600" i="1" dirty="0" smtClean="0">
                <a:latin typeface="Calibri" pitchFamily="34" charset="0"/>
                <a:cs typeface="Calibri" pitchFamily="34" charset="0"/>
              </a:rPr>
              <a:t>și condiții minime pentru ocuparea forței de muncă,</a:t>
            </a:r>
            <a:r>
              <a:rPr lang="ro-RO" sz="1600" i="1" dirty="0" smtClean="0">
                <a:latin typeface="Calibri" pitchFamily="34" charset="0"/>
                <a:cs typeface="Calibri" pitchFamily="34" charset="0"/>
              </a:rPr>
              <a:t> </a:t>
            </a:r>
            <a:r>
              <a:rPr lang="vi-VN" sz="1600" i="1" dirty="0" smtClean="0">
                <a:latin typeface="Calibri" pitchFamily="34" charset="0"/>
                <a:cs typeface="Calibri" pitchFamily="34" charset="0"/>
              </a:rPr>
              <a:t>precum salariul și prestațiile, acestea trebuie să se</a:t>
            </a:r>
            <a:r>
              <a:rPr lang="ro-RO" sz="1600" i="1" dirty="0" smtClean="0">
                <a:latin typeface="Calibri" pitchFamily="34" charset="0"/>
                <a:cs typeface="Calibri" pitchFamily="34" charset="0"/>
              </a:rPr>
              <a:t> </a:t>
            </a:r>
            <a:r>
              <a:rPr lang="vi-VN" sz="1600" i="1" dirty="0" smtClean="0">
                <a:latin typeface="Calibri" pitchFamily="34" charset="0"/>
                <a:cs typeface="Calibri" pitchFamily="34" charset="0"/>
              </a:rPr>
              <a:t>aplice și lucrătorilor detașați în țara respectivă</a:t>
            </a:r>
            <a:r>
              <a:rPr lang="ro-RO" sz="1600" i="1" dirty="0" smtClean="0">
                <a:latin typeface="Calibri" pitchFamily="34" charset="0"/>
                <a:cs typeface="Calibri" pitchFamily="34" charset="0"/>
              </a:rPr>
              <a:t>!</a:t>
            </a:r>
            <a:endParaRPr lang="ro-RO" sz="1600" dirty="0" smtClean="0">
              <a:cs typeface="Calibri" pitchFamily="34" charset="0"/>
            </a:endParaRPr>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60466" y="5304955"/>
            <a:ext cx="2397667" cy="110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8224" y="55863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7441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6" name="Rectangle 9"/>
          <p:cNvSpPr>
            <a:spLocks noChangeArrowheads="1"/>
          </p:cNvSpPr>
          <p:nvPr/>
        </p:nvSpPr>
        <p:spPr bwMode="auto">
          <a:xfrm>
            <a:off x="5299674" y="6431790"/>
            <a:ext cx="146386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000" b="0" i="0" u="none" strike="noStrike" cap="none" normalizeH="0" baseline="0" dirty="0">
                <a:ln>
                  <a:noFill/>
                </a:ln>
                <a:effectLst/>
                <a:latin typeface="Trebuchet MS" panose="020B0603020202020204" pitchFamily="34" charset="0"/>
                <a:ea typeface="Times New Roman" panose="02020603050405020304" pitchFamily="18" charset="0"/>
                <a:hlinkClick r:id="rId2"/>
              </a:rPr>
              <a:t>ww</a:t>
            </a:r>
            <a:r>
              <a:rPr lang="en-US" sz="1000" dirty="0">
                <a:latin typeface="Trebuchet MS" panose="020B0603020202020204" pitchFamily="34" charset="0"/>
                <a:ea typeface="Times New Roman" panose="02020603050405020304" pitchFamily="18" charset="0"/>
                <a:hlinkClick r:id="rId2"/>
              </a:rPr>
              <a:t>w.interregrobg.eu</a:t>
            </a:r>
            <a:r>
              <a:rPr lang="ro-RO" sz="1000" dirty="0">
                <a:latin typeface="Trebuchet MS" panose="020B0603020202020204" pitchFamily="34" charset="0"/>
                <a:ea typeface="Times New Roman" panose="02020603050405020304" pitchFamily="18" charset="0"/>
              </a:rPr>
              <a:t> </a:t>
            </a:r>
            <a:endParaRPr kumimoji="0" lang="en-US" sz="1800" b="0" i="0" u="none" strike="noStrike" cap="none" normalizeH="0" baseline="0" dirty="0">
              <a:ln>
                <a:noFill/>
              </a:ln>
              <a:effectLst/>
            </a:endParaRPr>
          </a:p>
        </p:txBody>
      </p:sp>
      <p:sp>
        <p:nvSpPr>
          <p:cNvPr id="4098" name="Rectangle 2"/>
          <p:cNvSpPr>
            <a:spLocks noChangeArrowheads="1"/>
          </p:cNvSpPr>
          <p:nvPr/>
        </p:nvSpPr>
        <p:spPr bwMode="auto">
          <a:xfrm>
            <a:off x="794220" y="1867213"/>
            <a:ext cx="10507763" cy="36779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00050" indent="-400050">
              <a:spcAft>
                <a:spcPts val="1800"/>
              </a:spcAft>
              <a:buAutoNum type="romanUcPeriod"/>
            </a:pPr>
            <a:r>
              <a:rPr lang="en-US" b="1" spc="-30" dirty="0" smtClean="0">
                <a:solidFill>
                  <a:schemeClr val="accent6">
                    <a:lumMod val="75000"/>
                  </a:schemeClr>
                </a:solidFill>
              </a:rPr>
              <a:t>CAZUL UNUI </a:t>
            </a:r>
            <a:r>
              <a:rPr lang="ro-RO" b="1" spc="-30" dirty="0" smtClean="0">
                <a:solidFill>
                  <a:schemeClr val="accent6">
                    <a:lumMod val="75000"/>
                  </a:schemeClr>
                </a:solidFill>
              </a:rPr>
              <a:t>ANGAJATOR ROMÂN, INTERESAT SĂ ANGAJEZE LUCRĂTORI TRANSFRONTALIERI BULGARI</a:t>
            </a:r>
          </a:p>
          <a:p>
            <a:pPr marL="400050" indent="-400050">
              <a:spcAft>
                <a:spcPts val="1200"/>
              </a:spcAft>
              <a:buFont typeface="Wingdings" pitchFamily="2" charset="2"/>
              <a:buChar char="Ø"/>
            </a:pPr>
            <a:r>
              <a:rPr lang="en-US" sz="1600" b="1" dirty="0" smtClean="0"/>
              <a:t>Care </a:t>
            </a:r>
            <a:r>
              <a:rPr lang="en-US" sz="1600" b="1" dirty="0" err="1" smtClean="0"/>
              <a:t>sunt</a:t>
            </a:r>
            <a:r>
              <a:rPr lang="en-US" sz="1600" b="1" dirty="0" smtClean="0"/>
              <a:t> </a:t>
            </a:r>
            <a:r>
              <a:rPr lang="en-US" sz="1600" b="1" dirty="0" err="1" smtClean="0"/>
              <a:t>avantajele</a:t>
            </a:r>
            <a:r>
              <a:rPr lang="en-US" sz="1600" b="1" dirty="0" smtClean="0"/>
              <a:t> </a:t>
            </a:r>
            <a:r>
              <a:rPr lang="ro-RO" sz="1600" b="1" dirty="0" smtClean="0"/>
              <a:t>angajării unui lucrător transfrontalier bulgar</a:t>
            </a:r>
            <a:r>
              <a:rPr lang="pt-BR" sz="1600" b="1" dirty="0" smtClean="0"/>
              <a:t>? </a:t>
            </a:r>
            <a:endParaRPr lang="ro-RO" sz="1600" spc="-30" dirty="0" smtClean="0">
              <a:solidFill>
                <a:schemeClr val="accent6">
                  <a:lumMod val="75000"/>
                </a:schemeClr>
              </a:solidFill>
            </a:endParaRPr>
          </a:p>
          <a:p>
            <a:pPr marL="266700" lvl="1" indent="-266700">
              <a:spcBef>
                <a:spcPts val="1200"/>
              </a:spcBef>
              <a:spcAft>
                <a:spcPts val="600"/>
              </a:spcAft>
              <a:buFont typeface="Wingdings" pitchFamily="2" charset="2"/>
              <a:buChar char="§"/>
            </a:pPr>
            <a:r>
              <a:rPr lang="en-US" sz="1600" spc="-30" dirty="0" smtClean="0">
                <a:latin typeface="Calibri" pitchFamily="34" charset="0"/>
                <a:cs typeface="Calibri" pitchFamily="34" charset="0"/>
              </a:rPr>
              <a:t>Recrutarea </a:t>
            </a:r>
            <a:r>
              <a:rPr lang="en-US" sz="1600" spc="-30" dirty="0" err="1" smtClean="0">
                <a:latin typeface="Calibri" pitchFamily="34" charset="0"/>
                <a:cs typeface="Calibri" pitchFamily="34" charset="0"/>
              </a:rPr>
              <a:t>în</a:t>
            </a:r>
            <a:r>
              <a:rPr lang="en-US" sz="1600" spc="-30" dirty="0" smtClean="0">
                <a:latin typeface="Calibri" pitchFamily="34" charset="0"/>
                <a:cs typeface="Calibri" pitchFamily="34" charset="0"/>
              </a:rPr>
              <a:t> </a:t>
            </a:r>
            <a:r>
              <a:rPr lang="ro-RO" sz="1600" spc="-30" dirty="0" smtClean="0">
                <a:latin typeface="Calibri" pitchFamily="34" charset="0"/>
                <a:cs typeface="Calibri" pitchFamily="34" charset="0"/>
              </a:rPr>
              <a:t>cazul unui lucrător transfrontalier este la fel de simplă ca cea a unui lucrător român (</a:t>
            </a:r>
            <a:r>
              <a:rPr lang="vi-VN" sz="1400" spc="-30" dirty="0" smtClean="0">
                <a:latin typeface="Calibri" pitchFamily="34" charset="0"/>
                <a:cs typeface="Calibri" pitchFamily="34" charset="0"/>
              </a:rPr>
              <a:t>Există mai multe servicii private și publice</a:t>
            </a:r>
            <a:r>
              <a:rPr lang="ro-RO" sz="1400" spc="-30" dirty="0" smtClean="0">
                <a:latin typeface="Calibri" pitchFamily="34" charset="0"/>
                <a:cs typeface="Calibri" pitchFamily="34" charset="0"/>
              </a:rPr>
              <a:t> </a:t>
            </a:r>
            <a:r>
              <a:rPr lang="ro-RO" sz="1600" spc="-30" dirty="0" smtClean="0">
                <a:latin typeface="Calibri" pitchFamily="34" charset="0"/>
                <a:cs typeface="Calibri" pitchFamily="34" charset="0"/>
              </a:rPr>
              <a:t>de </a:t>
            </a:r>
            <a:r>
              <a:rPr lang="vi-VN" sz="1400" spc="-30" dirty="0" smtClean="0">
                <a:latin typeface="Calibri" pitchFamily="34" charset="0"/>
                <a:cs typeface="Calibri" pitchFamily="34" charset="0"/>
              </a:rPr>
              <a:t>îndrum</a:t>
            </a:r>
            <a:r>
              <a:rPr lang="ro-RO" sz="1600" spc="-30" dirty="0" smtClean="0">
                <a:latin typeface="Calibri" pitchFamily="34" charset="0"/>
                <a:cs typeface="Calibri" pitchFamily="34" charset="0"/>
              </a:rPr>
              <a:t>are</a:t>
            </a:r>
            <a:r>
              <a:rPr lang="vi-VN" sz="1400" spc="-30" dirty="0" smtClean="0">
                <a:latin typeface="Calibri" pitchFamily="34" charset="0"/>
                <a:cs typeface="Calibri" pitchFamily="34" charset="0"/>
              </a:rPr>
              <a:t> pe parcursul procesului</a:t>
            </a:r>
            <a:r>
              <a:rPr lang="ro-RO" sz="1400" spc="-30" dirty="0" smtClean="0">
                <a:latin typeface="Calibri" pitchFamily="34" charset="0"/>
                <a:cs typeface="Calibri" pitchFamily="34" charset="0"/>
              </a:rPr>
              <a:t>, </a:t>
            </a:r>
            <a:r>
              <a:rPr lang="ro-RO" sz="1600" spc="-30" dirty="0" smtClean="0">
                <a:latin typeface="Calibri" pitchFamily="34" charset="0"/>
                <a:cs typeface="Calibri" pitchFamily="34" charset="0"/>
              </a:rPr>
              <a:t>precum EURES: </a:t>
            </a:r>
            <a:r>
              <a:rPr lang="en-US" sz="1600" spc="-30" dirty="0" err="1" smtClean="0">
                <a:latin typeface="Calibri" pitchFamily="34" charset="0"/>
                <a:cs typeface="Calibri" pitchFamily="34" charset="0"/>
              </a:rPr>
              <a:t>creați</a:t>
            </a:r>
            <a:r>
              <a:rPr lang="en-US" sz="1600" spc="-30" dirty="0" smtClean="0">
                <a:latin typeface="Calibri" pitchFamily="34" charset="0"/>
                <a:cs typeface="Calibri" pitchFamily="34" charset="0"/>
              </a:rPr>
              <a:t> un cont </a:t>
            </a:r>
            <a:r>
              <a:rPr lang="ro-RO" sz="1600" spc="-30" dirty="0" smtClean="0">
                <a:latin typeface="Calibri" pitchFamily="34" charset="0"/>
                <a:cs typeface="Calibri" pitchFamily="34" charset="0"/>
              </a:rPr>
              <a:t>pe site-ul oficial EURES </a:t>
            </a:r>
            <a:r>
              <a:rPr lang="en-US" sz="1600" u="sng" spc="-30" dirty="0" smtClean="0">
                <a:latin typeface="Calibri" pitchFamily="34" charset="0"/>
                <a:cs typeface="Calibri" pitchFamily="34" charset="0"/>
              </a:rPr>
              <a:t>eures.europa.eu</a:t>
            </a:r>
            <a:r>
              <a:rPr lang="ro-RO" sz="1600" spc="-30" dirty="0" smtClean="0">
                <a:latin typeface="Calibri" pitchFamily="34" charset="0"/>
                <a:cs typeface="Calibri" pitchFamily="34" charset="0"/>
              </a:rPr>
              <a:t> </a:t>
            </a:r>
            <a:r>
              <a:rPr lang="en-US" sz="1600" spc="-30" dirty="0" err="1" smtClean="0">
                <a:latin typeface="Calibri" pitchFamily="34" charset="0"/>
                <a:cs typeface="Calibri" pitchFamily="34" charset="0"/>
              </a:rPr>
              <a:t>și</a:t>
            </a:r>
            <a:r>
              <a:rPr lang="ro-RO" sz="1600" spc="-30" dirty="0" smtClean="0">
                <a:latin typeface="Calibri" pitchFamily="34" charset="0"/>
                <a:cs typeface="Calibri" pitchFamily="34" charset="0"/>
              </a:rPr>
              <a:t> </a:t>
            </a:r>
            <a:r>
              <a:rPr lang="vi-VN" sz="1400" spc="-30" dirty="0" smtClean="0">
                <a:latin typeface="Calibri" pitchFamily="34" charset="0"/>
                <a:cs typeface="Calibri" pitchFamily="34" charset="0"/>
              </a:rPr>
              <a:t>căutați solicitanți de locuri de muncă</a:t>
            </a:r>
            <a:r>
              <a:rPr lang="ro-RO" sz="1600" spc="-30" dirty="0" smtClean="0">
                <a:latin typeface="Calibri" pitchFamily="34" charset="0"/>
                <a:cs typeface="Calibri" pitchFamily="34" charset="0"/>
              </a:rPr>
              <a:t>;</a:t>
            </a:r>
            <a:r>
              <a:rPr lang="vi-VN" sz="1600" spc="-30" dirty="0" smtClean="0">
                <a:latin typeface="Calibri" pitchFamily="34" charset="0"/>
                <a:cs typeface="Calibri" pitchFamily="34" charset="0"/>
              </a:rPr>
              <a:t> </a:t>
            </a:r>
            <a:r>
              <a:rPr lang="pt-BR" sz="1600" spc="-30" dirty="0" smtClean="0">
                <a:latin typeface="Calibri" pitchFamily="34" charset="0"/>
                <a:cs typeface="Calibri" pitchFamily="34" charset="0"/>
              </a:rPr>
              <a:t>portalul</a:t>
            </a:r>
            <a:r>
              <a:rPr lang="en-US" sz="1600" spc="-30" dirty="0" smtClean="0">
                <a:latin typeface="Calibri" pitchFamily="34" charset="0"/>
                <a:cs typeface="Calibri" pitchFamily="34" charset="0"/>
              </a:rPr>
              <a:t> are </a:t>
            </a:r>
            <a:r>
              <a:rPr lang="en-US" sz="1600" spc="-30" dirty="0" err="1" smtClean="0">
                <a:latin typeface="Calibri" pitchFamily="34" charset="0"/>
                <a:cs typeface="Calibri" pitchFamily="34" charset="0"/>
              </a:rPr>
              <a:t>propria</a:t>
            </a:r>
            <a:r>
              <a:rPr lang="en-US" sz="1600" spc="-30" dirty="0" smtClean="0">
                <a:latin typeface="Calibri" pitchFamily="34" charset="0"/>
                <a:cs typeface="Calibri" pitchFamily="34" charset="0"/>
              </a:rPr>
              <a:t> </a:t>
            </a:r>
            <a:r>
              <a:rPr lang="en-US" sz="1600" spc="-30" dirty="0" err="1" smtClean="0">
                <a:latin typeface="Calibri" pitchFamily="34" charset="0"/>
                <a:cs typeface="Calibri" pitchFamily="34" charset="0"/>
              </a:rPr>
              <a:t>aplicație</a:t>
            </a:r>
            <a:r>
              <a:rPr lang="en-US" sz="1600" spc="-30" dirty="0" smtClean="0">
                <a:latin typeface="Calibri" pitchFamily="34" charset="0"/>
                <a:cs typeface="Calibri" pitchFamily="34" charset="0"/>
              </a:rPr>
              <a:t> </a:t>
            </a:r>
            <a:r>
              <a:rPr lang="en-US" sz="1600" spc="-30" dirty="0" err="1" smtClean="0">
                <a:latin typeface="Calibri" pitchFamily="34" charset="0"/>
                <a:cs typeface="Calibri" pitchFamily="34" charset="0"/>
              </a:rPr>
              <a:t>pentru</a:t>
            </a:r>
            <a:r>
              <a:rPr lang="ro-RO" sz="1600" spc="-30" dirty="0" smtClean="0">
                <a:latin typeface="Calibri" pitchFamily="34" charset="0"/>
                <a:cs typeface="Calibri" pitchFamily="34" charset="0"/>
              </a:rPr>
              <a:t> </a:t>
            </a:r>
            <a:r>
              <a:rPr lang="en-US" sz="1600" spc="-30" dirty="0" err="1" smtClean="0">
                <a:latin typeface="Calibri" pitchFamily="34" charset="0"/>
                <a:cs typeface="Calibri" pitchFamily="34" charset="0"/>
              </a:rPr>
              <a:t>smartphone</a:t>
            </a:r>
            <a:r>
              <a:rPr lang="ro-RO" sz="1600" spc="-30" dirty="0" smtClean="0">
                <a:latin typeface="Calibri" pitchFamily="34" charset="0"/>
                <a:cs typeface="Calibri" pitchFamily="34" charset="0"/>
              </a:rPr>
              <a:t> și este ușor de utilizat). </a:t>
            </a:r>
          </a:p>
          <a:p>
            <a:pPr marL="266700" lvl="1" indent="-266700">
              <a:spcBef>
                <a:spcPts val="600"/>
              </a:spcBef>
              <a:spcAft>
                <a:spcPts val="1200"/>
              </a:spcAft>
              <a:buFont typeface="Wingdings" pitchFamily="2" charset="2"/>
              <a:buChar char="§"/>
            </a:pPr>
            <a:r>
              <a:rPr lang="ro-RO" sz="1600" dirty="0" smtClean="0"/>
              <a:t>IMM-urile care angajează salariaţi transfrontalieri, la locuri de muncă sau de ucenicie, </a:t>
            </a:r>
            <a:r>
              <a:rPr lang="ro-RO" sz="1600" b="1" dirty="0" smtClean="0"/>
              <a:t>pot beneficia de asistenţă financiară prin intermediul "Prima ta muncă EURES 5.0”</a:t>
            </a:r>
            <a:r>
              <a:rPr lang="ro-RO" sz="1600" dirty="0" smtClean="0"/>
              <a:t>, care este o sumă fixă pentru acoperirea unei părţi din costurile programului de integrare pentru lucrătorii nou angajaţi. Suma fixă are la bază ţara şi natura formării oferite.</a:t>
            </a:r>
          </a:p>
          <a:p>
            <a:pPr marL="723900" lvl="1" indent="-266700" algn="just">
              <a:spcAft>
                <a:spcPts val="600"/>
              </a:spcAft>
              <a:buFont typeface="Courier New" pitchFamily="49" charset="0"/>
              <a:buChar char="o"/>
            </a:pPr>
            <a:r>
              <a:rPr lang="ro-RO" sz="1600" b="1" dirty="0" smtClean="0"/>
              <a:t>Prima ta muncă EURES 5.0 </a:t>
            </a:r>
            <a:r>
              <a:rPr lang="ro-RO" sz="1600" dirty="0" smtClean="0"/>
              <a:t>este o </a:t>
            </a:r>
            <a:r>
              <a:rPr lang="ro-RO" sz="1600" b="1" i="1" dirty="0" smtClean="0"/>
              <a:t>schemă de mobilitate profesională pentru UE</a:t>
            </a:r>
            <a:r>
              <a:rPr lang="ro-RO" sz="1600" dirty="0" smtClean="0"/>
              <a:t>, care vizează, printre altele și angajatorii românii care oferă contracte de muncă lucrătorilor bulgari cu o durată de cel puţin 6 luni, cu condiţia ca salariul şi condiţiile să fie în conformitate cu legislaţia naţională în domeniul muncii. </a:t>
            </a:r>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60466" y="5304955"/>
            <a:ext cx="2397667" cy="110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8224" y="55863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3333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6" name="Rectangle 9"/>
          <p:cNvSpPr>
            <a:spLocks noChangeArrowheads="1"/>
          </p:cNvSpPr>
          <p:nvPr/>
        </p:nvSpPr>
        <p:spPr bwMode="auto">
          <a:xfrm>
            <a:off x="5299674" y="6431790"/>
            <a:ext cx="146386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000" b="0" i="0" u="none" strike="noStrike" cap="none" normalizeH="0" baseline="0" dirty="0">
                <a:ln>
                  <a:noFill/>
                </a:ln>
                <a:effectLst/>
                <a:latin typeface="Trebuchet MS" panose="020B0603020202020204" pitchFamily="34" charset="0"/>
                <a:ea typeface="Times New Roman" panose="02020603050405020304" pitchFamily="18" charset="0"/>
                <a:hlinkClick r:id="rId2"/>
              </a:rPr>
              <a:t>ww</a:t>
            </a:r>
            <a:r>
              <a:rPr lang="en-US" sz="1000" dirty="0">
                <a:latin typeface="Trebuchet MS" panose="020B0603020202020204" pitchFamily="34" charset="0"/>
                <a:ea typeface="Times New Roman" panose="02020603050405020304" pitchFamily="18" charset="0"/>
                <a:hlinkClick r:id="rId2"/>
              </a:rPr>
              <a:t>w.interregrobg.eu</a:t>
            </a:r>
            <a:r>
              <a:rPr lang="ro-RO" sz="1000" dirty="0">
                <a:latin typeface="Trebuchet MS" panose="020B0603020202020204" pitchFamily="34" charset="0"/>
                <a:ea typeface="Times New Roman" panose="02020603050405020304" pitchFamily="18" charset="0"/>
              </a:rPr>
              <a:t> </a:t>
            </a:r>
            <a:endParaRPr kumimoji="0" lang="en-US" sz="1800" b="0" i="0" u="none" strike="noStrike" cap="none" normalizeH="0" baseline="0" dirty="0">
              <a:ln>
                <a:noFill/>
              </a:ln>
              <a:effectLst/>
            </a:endParaRPr>
          </a:p>
        </p:txBody>
      </p:sp>
      <p:sp>
        <p:nvSpPr>
          <p:cNvPr id="4098" name="Rectangle 2"/>
          <p:cNvSpPr>
            <a:spLocks noChangeArrowheads="1"/>
          </p:cNvSpPr>
          <p:nvPr/>
        </p:nvSpPr>
        <p:spPr bwMode="auto">
          <a:xfrm>
            <a:off x="893498" y="2049762"/>
            <a:ext cx="10507763"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00050" indent="-400050">
              <a:spcAft>
                <a:spcPts val="1200"/>
              </a:spcAft>
              <a:buAutoNum type="romanUcPeriod"/>
            </a:pPr>
            <a:r>
              <a:rPr lang="en-US" b="1" spc="-30" dirty="0" smtClean="0">
                <a:solidFill>
                  <a:schemeClr val="accent6">
                    <a:lumMod val="75000"/>
                  </a:schemeClr>
                </a:solidFill>
              </a:rPr>
              <a:t>CAZUL UNUI </a:t>
            </a:r>
            <a:r>
              <a:rPr lang="ro-RO" b="1" spc="-30" dirty="0" smtClean="0">
                <a:solidFill>
                  <a:schemeClr val="accent6">
                    <a:lumMod val="75000"/>
                  </a:schemeClr>
                </a:solidFill>
              </a:rPr>
              <a:t>ANGAJATOR ROMÂN, INTERESAT SĂ ANGAJEZE LUCRĂTORI TRANSFRONTALIERI BULGARI</a:t>
            </a:r>
            <a:endParaRPr lang="ro-RO" sz="1600" spc="-30" dirty="0" smtClean="0">
              <a:solidFill>
                <a:schemeClr val="accent6">
                  <a:lumMod val="75000"/>
                </a:schemeClr>
              </a:solidFill>
            </a:endParaRPr>
          </a:p>
          <a:p>
            <a:pPr marL="266700" indent="-266700">
              <a:spcAft>
                <a:spcPts val="600"/>
              </a:spcAft>
              <a:buFont typeface="Wingdings" pitchFamily="2" charset="2"/>
              <a:buChar char="Ø"/>
            </a:pPr>
            <a:r>
              <a:rPr lang="en-US" sz="1600" dirty="0" err="1" smtClean="0"/>
              <a:t>Considerand</a:t>
            </a:r>
            <a:r>
              <a:rPr lang="en-US" sz="1600" dirty="0" smtClean="0"/>
              <a:t> ca </a:t>
            </a:r>
            <a:r>
              <a:rPr lang="en-US" sz="1600" dirty="0" err="1" smtClean="0"/>
              <a:t>doreste</a:t>
            </a:r>
            <a:r>
              <a:rPr lang="en-US" sz="1600" dirty="0" smtClean="0"/>
              <a:t> </a:t>
            </a:r>
            <a:r>
              <a:rPr lang="en-US" sz="1600" dirty="0" err="1" smtClean="0"/>
              <a:t>sa</a:t>
            </a:r>
            <a:r>
              <a:rPr lang="en-US" sz="1600" dirty="0" smtClean="0"/>
              <a:t> </a:t>
            </a:r>
            <a:r>
              <a:rPr lang="en-US" sz="1600" dirty="0" err="1" smtClean="0"/>
              <a:t>angajeze</a:t>
            </a:r>
            <a:r>
              <a:rPr lang="en-US" sz="1600" dirty="0" smtClean="0"/>
              <a:t> un </a:t>
            </a:r>
            <a:r>
              <a:rPr lang="en-US" sz="1600" dirty="0" err="1" smtClean="0"/>
              <a:t>cetatean</a:t>
            </a:r>
            <a:r>
              <a:rPr lang="en-US" sz="1600" dirty="0" smtClean="0"/>
              <a:t> strain din UE</a:t>
            </a:r>
            <a:r>
              <a:rPr lang="ro-RO" sz="1600" dirty="0" smtClean="0"/>
              <a:t> sau </a:t>
            </a:r>
            <a:r>
              <a:rPr lang="en-US" sz="1600" dirty="0" smtClean="0"/>
              <a:t>SEE, </a:t>
            </a:r>
            <a:r>
              <a:rPr lang="en-US" sz="1600" dirty="0" err="1" smtClean="0"/>
              <a:t>pentru</a:t>
            </a:r>
            <a:r>
              <a:rPr lang="en-US" sz="1600" dirty="0" smtClean="0"/>
              <a:t> o </a:t>
            </a:r>
            <a:r>
              <a:rPr lang="en-US" sz="1600" dirty="0" err="1" smtClean="0"/>
              <a:t>sedere</a:t>
            </a:r>
            <a:r>
              <a:rPr lang="en-US" sz="1600" dirty="0" smtClean="0"/>
              <a:t> </a:t>
            </a:r>
            <a:r>
              <a:rPr lang="en-US" sz="1600" dirty="0" err="1" smtClean="0"/>
              <a:t>mai</a:t>
            </a:r>
            <a:r>
              <a:rPr lang="en-US" sz="1600" dirty="0" smtClean="0"/>
              <a:t> mare de 3 </a:t>
            </a:r>
            <a:r>
              <a:rPr lang="en-US" sz="1600" dirty="0" err="1" smtClean="0"/>
              <a:t>luni</a:t>
            </a:r>
            <a:r>
              <a:rPr lang="en-US" sz="1600" dirty="0" smtClean="0"/>
              <a:t> </a:t>
            </a:r>
            <a:r>
              <a:rPr lang="en-US" sz="1600" dirty="0" err="1" smtClean="0"/>
              <a:t>pe</a:t>
            </a:r>
            <a:r>
              <a:rPr lang="en-US" sz="1600" dirty="0" smtClean="0"/>
              <a:t> </a:t>
            </a:r>
            <a:r>
              <a:rPr lang="en-US" sz="1600" dirty="0" err="1" smtClean="0"/>
              <a:t>teritoriul</a:t>
            </a:r>
            <a:r>
              <a:rPr lang="en-US" sz="1600" dirty="0" smtClean="0"/>
              <a:t> </a:t>
            </a:r>
            <a:r>
              <a:rPr lang="en-US" sz="1600" dirty="0" err="1" smtClean="0"/>
              <a:t>Romaniei</a:t>
            </a:r>
            <a:r>
              <a:rPr lang="en-US" sz="1600" dirty="0" smtClean="0"/>
              <a:t>, </a:t>
            </a:r>
            <a:r>
              <a:rPr lang="en-US" sz="1600" dirty="0" err="1" smtClean="0"/>
              <a:t>angajatorul</a:t>
            </a:r>
            <a:r>
              <a:rPr lang="en-US" sz="1600" dirty="0" smtClean="0"/>
              <a:t> </a:t>
            </a:r>
            <a:r>
              <a:rPr lang="en-US" sz="1600" dirty="0" err="1" smtClean="0"/>
              <a:t>trebuie</a:t>
            </a:r>
            <a:r>
              <a:rPr lang="en-US" sz="1600" dirty="0" smtClean="0"/>
              <a:t> </a:t>
            </a:r>
            <a:r>
              <a:rPr lang="en-US" sz="1600" dirty="0" err="1" smtClean="0"/>
              <a:t>sa</a:t>
            </a:r>
            <a:r>
              <a:rPr lang="en-US" sz="1600" dirty="0" smtClean="0"/>
              <a:t> </a:t>
            </a:r>
            <a:r>
              <a:rPr lang="en-US" sz="1600" dirty="0" err="1" smtClean="0"/>
              <a:t>faca</a:t>
            </a:r>
            <a:r>
              <a:rPr lang="en-US" sz="1600" dirty="0" smtClean="0"/>
              <a:t> </a:t>
            </a:r>
            <a:r>
              <a:rPr lang="en-US" sz="1600" dirty="0" err="1" smtClean="0"/>
              <a:t>inregistrarea</a:t>
            </a:r>
            <a:r>
              <a:rPr lang="en-US" sz="1600" dirty="0" smtClean="0"/>
              <a:t> </a:t>
            </a:r>
            <a:r>
              <a:rPr lang="en-US" sz="1600" dirty="0" err="1" smtClean="0"/>
              <a:t>rezidentei</a:t>
            </a:r>
            <a:r>
              <a:rPr lang="en-US" sz="1600" dirty="0" smtClean="0"/>
              <a:t> </a:t>
            </a:r>
            <a:r>
              <a:rPr lang="en-US" sz="1600" dirty="0" err="1" smtClean="0"/>
              <a:t>cetateanului</a:t>
            </a:r>
            <a:r>
              <a:rPr lang="en-US" sz="1600" dirty="0" smtClean="0"/>
              <a:t> expat la </a:t>
            </a:r>
            <a:r>
              <a:rPr lang="en-US" sz="1600" dirty="0" err="1" smtClean="0"/>
              <a:t>formatiunile</a:t>
            </a:r>
            <a:r>
              <a:rPr lang="en-US" sz="1600" dirty="0" smtClean="0"/>
              <a:t> </a:t>
            </a:r>
            <a:r>
              <a:rPr lang="en-US" sz="1600" dirty="0" err="1" smtClean="0"/>
              <a:t>teritoriale</a:t>
            </a:r>
            <a:r>
              <a:rPr lang="en-US" sz="1600" dirty="0" smtClean="0"/>
              <a:t> ale </a:t>
            </a:r>
            <a:r>
              <a:rPr lang="en-US" sz="1600" dirty="0" err="1" smtClean="0"/>
              <a:t>Inspectoratului</a:t>
            </a:r>
            <a:r>
              <a:rPr lang="en-US" sz="1600" dirty="0" smtClean="0"/>
              <a:t> General </a:t>
            </a:r>
            <a:r>
              <a:rPr lang="en-US" sz="1600" dirty="0" err="1" smtClean="0"/>
              <a:t>pentru</a:t>
            </a:r>
            <a:r>
              <a:rPr lang="en-US" sz="1600" dirty="0" smtClean="0"/>
              <a:t> </a:t>
            </a:r>
            <a:r>
              <a:rPr lang="en-US" sz="1600" dirty="0" err="1" smtClean="0"/>
              <a:t>Imigrari</a:t>
            </a:r>
            <a:r>
              <a:rPr lang="en-US" sz="1600" dirty="0" smtClean="0"/>
              <a:t> din </a:t>
            </a:r>
            <a:r>
              <a:rPr lang="en-US" sz="1600" dirty="0" err="1" smtClean="0"/>
              <a:t>judetul</a:t>
            </a:r>
            <a:r>
              <a:rPr lang="en-US" sz="1600" dirty="0" smtClean="0"/>
              <a:t> in care </a:t>
            </a:r>
            <a:r>
              <a:rPr lang="en-US" sz="1600" dirty="0" err="1" smtClean="0"/>
              <a:t>persoana</a:t>
            </a:r>
            <a:r>
              <a:rPr lang="en-US" sz="1600" dirty="0" smtClean="0"/>
              <a:t> </a:t>
            </a:r>
            <a:r>
              <a:rPr lang="en-US" sz="1600" dirty="0" err="1" smtClean="0"/>
              <a:t>respectiva</a:t>
            </a:r>
            <a:r>
              <a:rPr lang="en-US" sz="1600" dirty="0" smtClean="0"/>
              <a:t> </a:t>
            </a:r>
            <a:r>
              <a:rPr lang="en-US" sz="1600" dirty="0" err="1" smtClean="0"/>
              <a:t>locuieste</a:t>
            </a:r>
            <a:r>
              <a:rPr lang="en-US" sz="1600" dirty="0" smtClean="0"/>
              <a:t>. </a:t>
            </a:r>
            <a:r>
              <a:rPr lang="en-US" sz="1600" dirty="0" err="1" smtClean="0"/>
              <a:t>Aici</a:t>
            </a:r>
            <a:r>
              <a:rPr lang="en-US" sz="1600" dirty="0" smtClean="0"/>
              <a:t> </a:t>
            </a:r>
            <a:r>
              <a:rPr lang="en-US" sz="1600" dirty="0" err="1" smtClean="0"/>
              <a:t>trebuie</a:t>
            </a:r>
            <a:r>
              <a:rPr lang="en-US" sz="1600" dirty="0" smtClean="0"/>
              <a:t> </a:t>
            </a:r>
            <a:r>
              <a:rPr lang="en-US" sz="1600" dirty="0" err="1" smtClean="0"/>
              <a:t>depus</a:t>
            </a:r>
            <a:r>
              <a:rPr lang="en-US" sz="1600" dirty="0" smtClean="0"/>
              <a:t> un </a:t>
            </a:r>
            <a:r>
              <a:rPr lang="en-US" sz="1600" dirty="0" err="1" smtClean="0"/>
              <a:t>dosar</a:t>
            </a:r>
            <a:r>
              <a:rPr lang="en-US" sz="1600" dirty="0" smtClean="0"/>
              <a:t> </a:t>
            </a:r>
            <a:r>
              <a:rPr lang="en-US" sz="1600" dirty="0" err="1" smtClean="0"/>
              <a:t>ce</a:t>
            </a:r>
            <a:r>
              <a:rPr lang="en-US" sz="1600" dirty="0" smtClean="0"/>
              <a:t> </a:t>
            </a:r>
            <a:r>
              <a:rPr lang="en-US" sz="1600" dirty="0" err="1" smtClean="0"/>
              <a:t>contine</a:t>
            </a:r>
            <a:r>
              <a:rPr lang="en-US" sz="1600" dirty="0" smtClean="0"/>
              <a:t> </a:t>
            </a:r>
            <a:r>
              <a:rPr lang="en-US" sz="1600" dirty="0" err="1" smtClean="0"/>
              <a:t>anumite</a:t>
            </a:r>
            <a:r>
              <a:rPr lang="en-US" sz="1600" dirty="0" smtClean="0"/>
              <a:t> </a:t>
            </a:r>
            <a:r>
              <a:rPr lang="en-US" sz="1600" dirty="0" err="1" smtClean="0"/>
              <a:t>documente</a:t>
            </a:r>
            <a:r>
              <a:rPr lang="en-US" sz="1600" dirty="0" smtClean="0"/>
              <a:t> </a:t>
            </a:r>
            <a:r>
              <a:rPr lang="en-US" sz="1600" dirty="0" err="1" smtClean="0"/>
              <a:t>si</a:t>
            </a:r>
            <a:r>
              <a:rPr lang="en-US" sz="1600" dirty="0" smtClean="0"/>
              <a:t> </a:t>
            </a:r>
            <a:r>
              <a:rPr lang="en-US" sz="1600" dirty="0" err="1" smtClean="0"/>
              <a:t>anume</a:t>
            </a:r>
            <a:r>
              <a:rPr lang="en-US" sz="1600" dirty="0" smtClean="0"/>
              <a:t>: </a:t>
            </a:r>
            <a:endParaRPr lang="ro-RO" sz="1600" dirty="0" smtClean="0"/>
          </a:p>
          <a:p>
            <a:pPr marL="723900" lvl="1" indent="-266700">
              <a:spcAft>
                <a:spcPts val="600"/>
              </a:spcAft>
            </a:pPr>
            <a:r>
              <a:rPr lang="en-US" sz="1600" dirty="0" smtClean="0"/>
              <a:t>▪ Contract de </a:t>
            </a:r>
            <a:r>
              <a:rPr lang="en-US" sz="1600" dirty="0" err="1" smtClean="0"/>
              <a:t>munca</a:t>
            </a:r>
            <a:r>
              <a:rPr lang="en-US" sz="1600" dirty="0" smtClean="0"/>
              <a:t> in original </a:t>
            </a:r>
            <a:r>
              <a:rPr lang="en-US" sz="1600" dirty="0" err="1" smtClean="0"/>
              <a:t>si</a:t>
            </a:r>
            <a:r>
              <a:rPr lang="en-US" sz="1600" dirty="0" smtClean="0"/>
              <a:t> </a:t>
            </a:r>
            <a:r>
              <a:rPr lang="en-US" sz="1600" dirty="0" err="1" smtClean="0"/>
              <a:t>copie</a:t>
            </a:r>
            <a:r>
              <a:rPr lang="en-US" sz="1600" dirty="0" smtClean="0"/>
              <a:t> </a:t>
            </a:r>
            <a:r>
              <a:rPr lang="en-US" sz="1600" dirty="0" err="1" smtClean="0"/>
              <a:t>sau</a:t>
            </a:r>
            <a:r>
              <a:rPr lang="en-US" sz="1600" dirty="0" smtClean="0"/>
              <a:t> </a:t>
            </a:r>
            <a:r>
              <a:rPr lang="en-US" sz="1600" dirty="0" err="1" smtClean="0"/>
              <a:t>adeverinta</a:t>
            </a:r>
            <a:r>
              <a:rPr lang="en-US" sz="1600" dirty="0" smtClean="0"/>
              <a:t> </a:t>
            </a:r>
            <a:r>
              <a:rPr lang="en-US" sz="1600" dirty="0" err="1" smtClean="0"/>
              <a:t>eliberata</a:t>
            </a:r>
            <a:r>
              <a:rPr lang="en-US" sz="1600" dirty="0" smtClean="0"/>
              <a:t> de </a:t>
            </a:r>
            <a:r>
              <a:rPr lang="en-US" sz="1600" dirty="0" err="1" smtClean="0"/>
              <a:t>angajator</a:t>
            </a:r>
            <a:r>
              <a:rPr lang="en-US" sz="1600" dirty="0" smtClean="0"/>
              <a:t> in original </a:t>
            </a:r>
            <a:endParaRPr lang="ro-RO" sz="1600" dirty="0" smtClean="0"/>
          </a:p>
          <a:p>
            <a:pPr marL="723900" lvl="1" indent="-266700">
              <a:spcAft>
                <a:spcPts val="600"/>
              </a:spcAft>
            </a:pPr>
            <a:r>
              <a:rPr lang="en-US" sz="1600" dirty="0" smtClean="0"/>
              <a:t>▪ O </a:t>
            </a:r>
            <a:r>
              <a:rPr lang="en-US" sz="1600" dirty="0" err="1" smtClean="0"/>
              <a:t>cerere</a:t>
            </a:r>
            <a:r>
              <a:rPr lang="en-US" sz="1600" dirty="0" smtClean="0"/>
              <a:t> tip </a:t>
            </a:r>
            <a:endParaRPr lang="ro-RO" sz="1600" dirty="0" smtClean="0"/>
          </a:p>
          <a:p>
            <a:pPr marL="723900" lvl="1" indent="-266700">
              <a:spcAft>
                <a:spcPts val="600"/>
              </a:spcAft>
            </a:pPr>
            <a:r>
              <a:rPr lang="en-US" sz="1600" dirty="0" smtClean="0"/>
              <a:t>▪ Print screen REVISAL (</a:t>
            </a:r>
            <a:r>
              <a:rPr lang="en-US" sz="1600" dirty="0" err="1" smtClean="0"/>
              <a:t>semnat</a:t>
            </a:r>
            <a:r>
              <a:rPr lang="en-US" sz="1600" dirty="0" smtClean="0"/>
              <a:t> </a:t>
            </a:r>
            <a:r>
              <a:rPr lang="en-US" sz="1600" dirty="0" err="1" smtClean="0"/>
              <a:t>si</a:t>
            </a:r>
            <a:r>
              <a:rPr lang="en-US" sz="1600" dirty="0" smtClean="0"/>
              <a:t> </a:t>
            </a:r>
            <a:r>
              <a:rPr lang="en-US" sz="1600" dirty="0" err="1" smtClean="0"/>
              <a:t>stampilat</a:t>
            </a:r>
            <a:r>
              <a:rPr lang="en-US" sz="1600" dirty="0" smtClean="0"/>
              <a:t> de </a:t>
            </a:r>
            <a:r>
              <a:rPr lang="en-US" sz="1600" dirty="0" err="1" smtClean="0"/>
              <a:t>angajator</a:t>
            </a:r>
            <a:r>
              <a:rPr lang="en-US" sz="1600" dirty="0" smtClean="0"/>
              <a:t>) </a:t>
            </a:r>
            <a:endParaRPr lang="ro-RO" sz="1600" dirty="0" smtClean="0"/>
          </a:p>
          <a:p>
            <a:pPr marL="723900" lvl="1" indent="-266700">
              <a:spcAft>
                <a:spcPts val="600"/>
              </a:spcAft>
            </a:pPr>
            <a:r>
              <a:rPr lang="en-US" sz="1600" dirty="0" smtClean="0"/>
              <a:t>▪ </a:t>
            </a:r>
            <a:r>
              <a:rPr lang="en-US" sz="1600" dirty="0" err="1" smtClean="0"/>
              <a:t>Chitantele</a:t>
            </a:r>
            <a:r>
              <a:rPr lang="en-US" sz="1600" dirty="0" smtClean="0"/>
              <a:t> </a:t>
            </a:r>
            <a:r>
              <a:rPr lang="en-US" sz="1600" dirty="0" err="1" smtClean="0"/>
              <a:t>aferente</a:t>
            </a:r>
            <a:r>
              <a:rPr lang="en-US" sz="1600" dirty="0" smtClean="0"/>
              <a:t> </a:t>
            </a:r>
            <a:r>
              <a:rPr lang="en-US" sz="1600" dirty="0" err="1" smtClean="0"/>
              <a:t>taxelor</a:t>
            </a:r>
            <a:endParaRPr lang="en-US" sz="1600" dirty="0" smtClean="0"/>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60466" y="5304955"/>
            <a:ext cx="2397667" cy="110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8224" y="55863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4202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6" name="Rectangle 9"/>
          <p:cNvSpPr>
            <a:spLocks noChangeArrowheads="1"/>
          </p:cNvSpPr>
          <p:nvPr/>
        </p:nvSpPr>
        <p:spPr bwMode="auto">
          <a:xfrm>
            <a:off x="5299674" y="6431790"/>
            <a:ext cx="146386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000" b="0" i="0" u="none" strike="noStrike" cap="none" normalizeH="0" baseline="0" dirty="0">
                <a:ln>
                  <a:noFill/>
                </a:ln>
                <a:effectLst/>
                <a:latin typeface="Trebuchet MS" panose="020B0603020202020204" pitchFamily="34" charset="0"/>
                <a:ea typeface="Times New Roman" panose="02020603050405020304" pitchFamily="18" charset="0"/>
                <a:hlinkClick r:id="rId2"/>
              </a:rPr>
              <a:t>ww</a:t>
            </a:r>
            <a:r>
              <a:rPr lang="en-US" sz="1000" dirty="0">
                <a:latin typeface="Trebuchet MS" panose="020B0603020202020204" pitchFamily="34" charset="0"/>
                <a:ea typeface="Times New Roman" panose="02020603050405020304" pitchFamily="18" charset="0"/>
                <a:hlinkClick r:id="rId2"/>
              </a:rPr>
              <a:t>w.interregrobg.eu</a:t>
            </a:r>
            <a:r>
              <a:rPr lang="ro-RO" sz="1000" dirty="0">
                <a:latin typeface="Trebuchet MS" panose="020B0603020202020204" pitchFamily="34" charset="0"/>
                <a:ea typeface="Times New Roman" panose="02020603050405020304" pitchFamily="18" charset="0"/>
              </a:rPr>
              <a:t> </a:t>
            </a:r>
            <a:endParaRPr kumimoji="0" lang="en-US" sz="1800" b="0" i="0" u="none" strike="noStrike" cap="none" normalizeH="0" baseline="0" dirty="0">
              <a:ln>
                <a:noFill/>
              </a:ln>
              <a:effectLst/>
            </a:endParaRPr>
          </a:p>
        </p:txBody>
      </p:sp>
      <p:sp>
        <p:nvSpPr>
          <p:cNvPr id="4098" name="Rectangle 2"/>
          <p:cNvSpPr>
            <a:spLocks noChangeArrowheads="1"/>
          </p:cNvSpPr>
          <p:nvPr/>
        </p:nvSpPr>
        <p:spPr bwMode="auto">
          <a:xfrm>
            <a:off x="919624" y="1796647"/>
            <a:ext cx="10507763" cy="39549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00050" indent="-400050">
              <a:spcAft>
                <a:spcPts val="1200"/>
              </a:spcAft>
              <a:buAutoNum type="romanUcPeriod"/>
            </a:pPr>
            <a:r>
              <a:rPr lang="en-US" b="1" spc="-30" dirty="0" smtClean="0">
                <a:solidFill>
                  <a:schemeClr val="accent6">
                    <a:lumMod val="75000"/>
                  </a:schemeClr>
                </a:solidFill>
              </a:rPr>
              <a:t>CAZUL UNUI </a:t>
            </a:r>
            <a:r>
              <a:rPr lang="ro-RO" b="1" spc="-30" dirty="0" smtClean="0">
                <a:solidFill>
                  <a:schemeClr val="accent6">
                    <a:lumMod val="75000"/>
                  </a:schemeClr>
                </a:solidFill>
              </a:rPr>
              <a:t>ANGAJATOR ROMÂN, INTERESAT SĂ ANGAJEZE LUCRĂTORI TRANSFRONTALIERI BULGARI</a:t>
            </a:r>
            <a:endParaRPr lang="ro-RO" sz="1600" spc="-30" dirty="0" smtClean="0">
              <a:solidFill>
                <a:schemeClr val="accent6">
                  <a:lumMod val="75000"/>
                </a:schemeClr>
              </a:solidFill>
            </a:endParaRPr>
          </a:p>
          <a:p>
            <a:pPr marL="266700" indent="-266700">
              <a:spcBef>
                <a:spcPts val="600"/>
              </a:spcBef>
              <a:spcAft>
                <a:spcPts val="600"/>
              </a:spcAft>
              <a:buFont typeface="Wingdings" pitchFamily="2" charset="2"/>
              <a:buChar char="Ø"/>
            </a:pPr>
            <a:r>
              <a:rPr lang="ro-RO" sz="1600" b="1" dirty="0" smtClean="0"/>
              <a:t>Obligații referitoare la contractul de muncă</a:t>
            </a:r>
          </a:p>
          <a:p>
            <a:pPr marL="723900" lvl="1" indent="-266700" algn="just">
              <a:spcAft>
                <a:spcPts val="600"/>
              </a:spcAft>
              <a:buFont typeface="Wingdings" pitchFamily="2" charset="2"/>
              <a:buChar char="§"/>
            </a:pPr>
            <a:r>
              <a:rPr lang="ro-RO" sz="1600" spc="-30" dirty="0" smtClean="0"/>
              <a:t>anterior încheierii sau modificării contractului individual de muncă, angajatorul are obligația de a informa persoana selectată în vederea angajării ori, după caz, salariatul, cu privire la clauzele esențiale pe care intentionează să le inscrie în contract. </a:t>
            </a:r>
            <a:r>
              <a:rPr lang="ro-RO" sz="1600" i="1" spc="-30" dirty="0" smtClean="0"/>
              <a:t>Elementele din informare</a:t>
            </a:r>
            <a:r>
              <a:rPr lang="ro-RO" sz="1600" spc="-30" dirty="0" smtClean="0"/>
              <a:t>, care trebuie să se regăsească și în conținutul contractului se referă la: identitatea părților; sediul angajatorului; funcția/ocupația conform specificației COR sau altor acte normative, fișa postului, cu specificarea atribuțiilor postului; criteriile de evaluare a activității profesionale; riscurile specifice postului; data de la care contractul urmează să își producă efectele; durata contractului de muncă; concediului de odihnă la care salariatul are dreptul; condițiile de acordare a preavizului; salariul de bază, alte elemente constitutive ale veniturilor salariale, precum și periodicitatea plății salariului; durata normală a muncii, exprimată în ore/zi și ore/săptămână; indicarea contractului colectiv de muncă ce reglementeaza condițiile de munca ale salariatului; durata perioadei de probă.</a:t>
            </a:r>
          </a:p>
          <a:p>
            <a:pPr marL="723900" lvl="1" indent="-266700" algn="just">
              <a:spcAft>
                <a:spcPts val="600"/>
              </a:spcAft>
              <a:buFont typeface="Wingdings" pitchFamily="2" charset="2"/>
              <a:buChar char="§"/>
            </a:pPr>
            <a:r>
              <a:rPr lang="ro-RO" sz="1600" dirty="0" smtClean="0"/>
              <a:t>Anterior începerii activității, contractul individual de muncă se înregistrează în registrul general de evidență a salariaților REVISAL, care se transmite Inspectoratului teritorial de muncă în condițiile și la termenele prevăzute de H.G. 500/2011 privind registrul general de evidența a salariaților.</a:t>
            </a:r>
            <a:endParaRPr lang="en-US" sz="1600" dirty="0" smtClean="0"/>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60466" y="5304955"/>
            <a:ext cx="2397667" cy="110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8224" y="55863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9796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6" name="Rectangle 9"/>
          <p:cNvSpPr>
            <a:spLocks noChangeArrowheads="1"/>
          </p:cNvSpPr>
          <p:nvPr/>
        </p:nvSpPr>
        <p:spPr bwMode="auto">
          <a:xfrm>
            <a:off x="5299674" y="6431790"/>
            <a:ext cx="146386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000" b="0" i="0" u="none" strike="noStrike" cap="none" normalizeH="0" baseline="0" dirty="0">
                <a:ln>
                  <a:noFill/>
                </a:ln>
                <a:effectLst/>
                <a:latin typeface="Trebuchet MS" panose="020B0603020202020204" pitchFamily="34" charset="0"/>
                <a:ea typeface="Times New Roman" panose="02020603050405020304" pitchFamily="18" charset="0"/>
                <a:hlinkClick r:id="rId2"/>
              </a:rPr>
              <a:t>ww</a:t>
            </a:r>
            <a:r>
              <a:rPr lang="en-US" sz="1000" dirty="0">
                <a:latin typeface="Trebuchet MS" panose="020B0603020202020204" pitchFamily="34" charset="0"/>
                <a:ea typeface="Times New Roman" panose="02020603050405020304" pitchFamily="18" charset="0"/>
                <a:hlinkClick r:id="rId2"/>
              </a:rPr>
              <a:t>w.interregrobg.eu</a:t>
            </a:r>
            <a:r>
              <a:rPr lang="ro-RO" sz="1000" dirty="0">
                <a:latin typeface="Trebuchet MS" panose="020B0603020202020204" pitchFamily="34" charset="0"/>
                <a:ea typeface="Times New Roman" panose="02020603050405020304" pitchFamily="18" charset="0"/>
              </a:rPr>
              <a:t> </a:t>
            </a:r>
            <a:endParaRPr kumimoji="0" lang="en-US" sz="1800" b="0" i="0" u="none" strike="noStrike" cap="none" normalizeH="0" baseline="0" dirty="0">
              <a:ln>
                <a:noFill/>
              </a:ln>
              <a:effectLst/>
            </a:endParaRPr>
          </a:p>
        </p:txBody>
      </p:sp>
      <p:sp>
        <p:nvSpPr>
          <p:cNvPr id="4098" name="Rectangle 2"/>
          <p:cNvSpPr>
            <a:spLocks noChangeArrowheads="1"/>
          </p:cNvSpPr>
          <p:nvPr/>
        </p:nvSpPr>
        <p:spPr bwMode="auto">
          <a:xfrm>
            <a:off x="919624" y="2196297"/>
            <a:ext cx="10507763" cy="17389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00050" indent="-400050">
              <a:spcAft>
                <a:spcPts val="1200"/>
              </a:spcAft>
              <a:buAutoNum type="romanUcPeriod"/>
            </a:pPr>
            <a:r>
              <a:rPr lang="en-US" b="1" spc="-30" dirty="0" smtClean="0">
                <a:solidFill>
                  <a:schemeClr val="accent6">
                    <a:lumMod val="75000"/>
                  </a:schemeClr>
                </a:solidFill>
              </a:rPr>
              <a:t>CAZUL UNUI </a:t>
            </a:r>
            <a:r>
              <a:rPr lang="ro-RO" b="1" spc="-30" dirty="0" smtClean="0">
                <a:solidFill>
                  <a:schemeClr val="accent6">
                    <a:lumMod val="75000"/>
                  </a:schemeClr>
                </a:solidFill>
              </a:rPr>
              <a:t>ANGAJATOR ROMÂN, INTERESAT SĂ ANGAJEZE LUCRĂTORI TRANSFRONTALIERI BULGARI</a:t>
            </a:r>
            <a:endParaRPr lang="ro-RO" sz="1600" spc="-30" dirty="0" smtClean="0">
              <a:solidFill>
                <a:schemeClr val="accent6">
                  <a:lumMod val="75000"/>
                </a:schemeClr>
              </a:solidFill>
            </a:endParaRPr>
          </a:p>
          <a:p>
            <a:pPr marL="266700" indent="-266700">
              <a:spcBef>
                <a:spcPts val="600"/>
              </a:spcBef>
              <a:spcAft>
                <a:spcPts val="600"/>
              </a:spcAft>
              <a:buFont typeface="Wingdings" pitchFamily="2" charset="2"/>
              <a:buChar char="Ø"/>
            </a:pPr>
            <a:r>
              <a:rPr lang="ro-RO" sz="1600" b="1" dirty="0" smtClean="0"/>
              <a:t>Reglementările privind încetarea relaţiei de muncă cu angajatorul român </a:t>
            </a:r>
          </a:p>
          <a:p>
            <a:pPr marL="723900" lvl="1" indent="-266700">
              <a:spcBef>
                <a:spcPts val="600"/>
              </a:spcBef>
              <a:spcAft>
                <a:spcPts val="600"/>
              </a:spcAft>
              <a:buFont typeface="Wingdings" pitchFamily="2" charset="2"/>
              <a:buChar char="§"/>
            </a:pPr>
            <a:r>
              <a:rPr lang="ro-RO" sz="1600" dirty="0" smtClean="0"/>
              <a:t>Decizia de concediere se comunică salariatului în scris şi trebuie să conţină în mod obligatoriu următoarele aspecte: motivele care au determinat concedierea; durata preavizului (20 zile lucrătoare); criteriile de stabilire a ordinii de priorităţi (în cazul concedierii colective); lista tuturor locurilor de muncă.</a:t>
            </a:r>
            <a:endParaRPr lang="en-US" sz="1600" dirty="0" smtClean="0"/>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60466" y="5304955"/>
            <a:ext cx="2397667" cy="110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8224" y="55863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0482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6" name="Rectangle 9"/>
          <p:cNvSpPr>
            <a:spLocks noChangeArrowheads="1"/>
          </p:cNvSpPr>
          <p:nvPr/>
        </p:nvSpPr>
        <p:spPr bwMode="auto">
          <a:xfrm>
            <a:off x="5299674" y="6431790"/>
            <a:ext cx="146386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000" b="0" i="0" u="none" strike="noStrike" cap="none" normalizeH="0" baseline="0" dirty="0">
                <a:ln>
                  <a:noFill/>
                </a:ln>
                <a:effectLst/>
                <a:latin typeface="Trebuchet MS" panose="020B0603020202020204" pitchFamily="34" charset="0"/>
                <a:ea typeface="Times New Roman" panose="02020603050405020304" pitchFamily="18" charset="0"/>
                <a:hlinkClick r:id="rId2"/>
              </a:rPr>
              <a:t>ww</a:t>
            </a:r>
            <a:r>
              <a:rPr lang="en-US" sz="1000" dirty="0">
                <a:latin typeface="Trebuchet MS" panose="020B0603020202020204" pitchFamily="34" charset="0"/>
                <a:ea typeface="Times New Roman" panose="02020603050405020304" pitchFamily="18" charset="0"/>
                <a:hlinkClick r:id="rId2"/>
              </a:rPr>
              <a:t>w.interregrobg.eu</a:t>
            </a:r>
            <a:r>
              <a:rPr lang="ro-RO" sz="1000" dirty="0">
                <a:latin typeface="Trebuchet MS" panose="020B0603020202020204" pitchFamily="34" charset="0"/>
                <a:ea typeface="Times New Roman" panose="02020603050405020304" pitchFamily="18" charset="0"/>
              </a:rPr>
              <a:t> </a:t>
            </a:r>
            <a:endParaRPr kumimoji="0" lang="en-US" sz="1800" b="0" i="0" u="none" strike="noStrike" cap="none" normalizeH="0" baseline="0" dirty="0">
              <a:ln>
                <a:noFill/>
              </a:ln>
              <a:effectLst/>
            </a:endParaRPr>
          </a:p>
        </p:txBody>
      </p:sp>
      <p:sp>
        <p:nvSpPr>
          <p:cNvPr id="4098" name="Rectangle 2"/>
          <p:cNvSpPr>
            <a:spLocks noChangeArrowheads="1"/>
          </p:cNvSpPr>
          <p:nvPr/>
        </p:nvSpPr>
        <p:spPr bwMode="auto">
          <a:xfrm>
            <a:off x="851697" y="1660325"/>
            <a:ext cx="10507763" cy="41857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00050" indent="-400050">
              <a:spcAft>
                <a:spcPts val="600"/>
              </a:spcAft>
              <a:buAutoNum type="romanUcPeriod"/>
            </a:pPr>
            <a:r>
              <a:rPr lang="en-US" b="1" spc="-30" dirty="0" smtClean="0">
                <a:solidFill>
                  <a:schemeClr val="accent6">
                    <a:lumMod val="75000"/>
                  </a:schemeClr>
                </a:solidFill>
              </a:rPr>
              <a:t>CAZUL UNUI </a:t>
            </a:r>
            <a:r>
              <a:rPr lang="ro-RO" b="1" spc="-30" dirty="0" smtClean="0">
                <a:solidFill>
                  <a:schemeClr val="accent6">
                    <a:lumMod val="75000"/>
                  </a:schemeClr>
                </a:solidFill>
              </a:rPr>
              <a:t>ANGAJATOR ROMÂN, INTERESAT SĂ ANGAJEZE LUCRĂTORI TRANSFRONTALIERI BULGARI</a:t>
            </a:r>
            <a:endParaRPr lang="ro-RO" sz="1600" spc="-30" dirty="0" smtClean="0">
              <a:solidFill>
                <a:schemeClr val="accent6">
                  <a:lumMod val="75000"/>
                </a:schemeClr>
              </a:solidFill>
            </a:endParaRPr>
          </a:p>
          <a:p>
            <a:pPr marL="266700" indent="-266700" algn="just">
              <a:spcBef>
                <a:spcPts val="1200"/>
              </a:spcBef>
              <a:spcAft>
                <a:spcPts val="600"/>
              </a:spcAft>
              <a:buFont typeface="Wingdings" pitchFamily="2" charset="2"/>
              <a:buChar char="Ø"/>
            </a:pPr>
            <a:r>
              <a:rPr lang="ro-RO" sz="1600" b="1" dirty="0" smtClean="0"/>
              <a:t>Declarația 030</a:t>
            </a:r>
            <a:r>
              <a:rPr lang="ro-RO" sz="1600" dirty="0" smtClean="0"/>
              <a:t> – Declarație de înregistrare fiscală/Declarație de mențiuni pentru persoane fizice care nu dețin cod numeric personal (OPANAF 3698/2015, modificat prin OPANAF 371/2016) trebuie depusă în termen de 30 de zile de la data începerii activității lucrătorului transfrontalier.</a:t>
            </a:r>
          </a:p>
          <a:p>
            <a:pPr marL="723900" lvl="1" indent="-266700" algn="just">
              <a:spcBef>
                <a:spcPts val="600"/>
              </a:spcBef>
              <a:spcAft>
                <a:spcPts val="600"/>
              </a:spcAft>
              <a:buFont typeface="Wingdings" pitchFamily="2" charset="2"/>
              <a:buChar char="Ø"/>
            </a:pPr>
            <a:r>
              <a:rPr lang="ro-RO" sz="1600" i="1" dirty="0" smtClean="0"/>
              <a:t>sau </a:t>
            </a:r>
            <a:r>
              <a:rPr lang="ro-RO" sz="1600" b="1" dirty="0" smtClean="0"/>
              <a:t>Formularul 020 </a:t>
            </a:r>
            <a:r>
              <a:rPr lang="ro-RO" sz="1600" dirty="0" smtClean="0"/>
              <a:t>– Declarație de înregistrare fiscală/Declarație de mențiuni pentru persoane fizice române și străine care dețin cod numeric personal (OPANAF 3698/2015, modificat prin OPANAF 371/2016), în situația în care lucrătorul tranfrontalier bulgar va fi înregistrat în sistemul de asigurări sociale din România.</a:t>
            </a:r>
          </a:p>
          <a:p>
            <a:pPr marL="266700" indent="-266700" algn="just">
              <a:spcBef>
                <a:spcPts val="600"/>
              </a:spcBef>
              <a:spcAft>
                <a:spcPts val="600"/>
              </a:spcAft>
              <a:buFont typeface="Wingdings" pitchFamily="2" charset="2"/>
              <a:buChar char="Ø"/>
            </a:pPr>
            <a:r>
              <a:rPr lang="ro-RO" sz="1600" b="1" dirty="0" smtClean="0"/>
              <a:t>Declarația 224 </a:t>
            </a:r>
            <a:r>
              <a:rPr lang="ro-RO" sz="1600" i="1" dirty="0" smtClean="0"/>
              <a:t>privind veniturile sub formă de salarii și asimilate salariilor din străinătate obținute de către persoanele fizice care desfășoară activitate în România și de către persoanele fizice române angajate ale misiunilor diplomatice și posturilor consulare acreditate în România</a:t>
            </a:r>
            <a:endParaRPr lang="ro-RO" sz="1600" dirty="0" smtClean="0"/>
          </a:p>
          <a:p>
            <a:pPr marL="266700" algn="just"/>
            <a:r>
              <a:rPr lang="ro-RO" sz="1600" dirty="0" smtClean="0"/>
              <a:t>Instituțiile abilitate stabilesc care este statul în care angajatul transfrontalier își va plăti contribuțiile sociale – România sau statul de origine, Bulgaria. Un lucru este cert, impozitul pe venit îl va plăti în România, deoarece aici este locul în care acesta prestează activități în vederea remunerării. Impozitul pentru cetățenii detașati pe teritoriul României se declară prin Declarația 224. Aceasta se depune sau se transmite lunar către ANAF.</a:t>
            </a:r>
            <a:endParaRPr lang="en-US" sz="1600" dirty="0"/>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60466" y="5304955"/>
            <a:ext cx="2397667" cy="110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8224" y="55863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1564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6" name="Rectangle 9"/>
          <p:cNvSpPr>
            <a:spLocks noChangeArrowheads="1"/>
          </p:cNvSpPr>
          <p:nvPr/>
        </p:nvSpPr>
        <p:spPr bwMode="auto">
          <a:xfrm>
            <a:off x="5299674" y="6431790"/>
            <a:ext cx="146386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000" b="0" i="0" u="none" strike="noStrike" cap="none" normalizeH="0" baseline="0" dirty="0">
                <a:ln>
                  <a:noFill/>
                </a:ln>
                <a:effectLst/>
                <a:latin typeface="Trebuchet MS" panose="020B0603020202020204" pitchFamily="34" charset="0"/>
                <a:ea typeface="Times New Roman" panose="02020603050405020304" pitchFamily="18" charset="0"/>
                <a:hlinkClick r:id="rId2"/>
              </a:rPr>
              <a:t>ww</a:t>
            </a:r>
            <a:r>
              <a:rPr lang="en-US" sz="1000" dirty="0">
                <a:latin typeface="Trebuchet MS" panose="020B0603020202020204" pitchFamily="34" charset="0"/>
                <a:ea typeface="Times New Roman" panose="02020603050405020304" pitchFamily="18" charset="0"/>
                <a:hlinkClick r:id="rId2"/>
              </a:rPr>
              <a:t>w.interregrobg.eu</a:t>
            </a:r>
            <a:r>
              <a:rPr lang="ro-RO" sz="1000" dirty="0">
                <a:latin typeface="Trebuchet MS" panose="020B0603020202020204" pitchFamily="34" charset="0"/>
                <a:ea typeface="Times New Roman" panose="02020603050405020304" pitchFamily="18" charset="0"/>
              </a:rPr>
              <a:t> </a:t>
            </a:r>
            <a:endParaRPr kumimoji="0" lang="en-US" sz="1800" b="0" i="0" u="none" strike="noStrike" cap="none" normalizeH="0" baseline="0" dirty="0">
              <a:ln>
                <a:noFill/>
              </a:ln>
              <a:effectLst/>
            </a:endParaRPr>
          </a:p>
        </p:txBody>
      </p:sp>
      <p:sp>
        <p:nvSpPr>
          <p:cNvPr id="4098" name="Rectangle 2"/>
          <p:cNvSpPr>
            <a:spLocks noChangeArrowheads="1"/>
          </p:cNvSpPr>
          <p:nvPr/>
        </p:nvSpPr>
        <p:spPr bwMode="auto">
          <a:xfrm>
            <a:off x="940524" y="2142702"/>
            <a:ext cx="9932998"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ro-RO" sz="2000" b="1" i="0" u="none" strike="noStrike" cap="none" normalizeH="0" baseline="0" dirty="0" smtClean="0">
                <a:ln>
                  <a:noFill/>
                </a:ln>
                <a:effectLst/>
                <a:ea typeface="Calibri" pitchFamily="34" charset="0"/>
                <a:cs typeface="Times New Roman" pitchFamily="18" charset="0"/>
              </a:rPr>
              <a:t>Ce este m</a:t>
            </a:r>
            <a:r>
              <a:rPr kumimoji="0" lang="en-US" sz="2000" b="1" i="0" u="none" strike="noStrike" cap="none" normalizeH="0" baseline="0" dirty="0" err="1" smtClean="0">
                <a:ln>
                  <a:noFill/>
                </a:ln>
                <a:effectLst/>
                <a:ea typeface="Calibri" pitchFamily="34" charset="0"/>
                <a:cs typeface="Times New Roman" pitchFamily="18" charset="0"/>
              </a:rPr>
              <a:t>obilitatea</a:t>
            </a:r>
            <a:r>
              <a:rPr kumimoji="0" lang="en-US" sz="2000" b="1" i="0" u="none" strike="noStrike" cap="none" normalizeH="0" baseline="0" dirty="0" smtClean="0">
                <a:ln>
                  <a:noFill/>
                </a:ln>
                <a:effectLst/>
                <a:ea typeface="Calibri" pitchFamily="34" charset="0"/>
                <a:cs typeface="Times New Roman" pitchFamily="18" charset="0"/>
              </a:rPr>
              <a:t> </a:t>
            </a:r>
            <a:r>
              <a:rPr kumimoji="0" lang="en-US" sz="2000" b="1" i="0" u="none" strike="noStrike" cap="none" normalizeH="0" baseline="0" dirty="0" err="1">
                <a:ln>
                  <a:noFill/>
                </a:ln>
                <a:effectLst/>
                <a:ea typeface="Calibri" pitchFamily="34" charset="0"/>
                <a:cs typeface="Times New Roman" pitchFamily="18" charset="0"/>
              </a:rPr>
              <a:t>transfrontalieră</a:t>
            </a:r>
            <a:r>
              <a:rPr kumimoji="0" lang="en-US" sz="2000" b="1" i="0" u="none" strike="noStrike" cap="none" normalizeH="0" baseline="0" dirty="0">
                <a:ln>
                  <a:noFill/>
                </a:ln>
                <a:effectLst/>
                <a:ea typeface="Calibri" pitchFamily="34" charset="0"/>
                <a:cs typeface="Times New Roman" pitchFamily="18" charset="0"/>
              </a:rPr>
              <a:t> a for</a:t>
            </a:r>
            <a:r>
              <a:rPr kumimoji="0" lang="ro-RO" sz="2000" b="1" i="0" u="none" strike="noStrike" cap="none" normalizeH="0" baseline="0" dirty="0">
                <a:ln>
                  <a:noFill/>
                </a:ln>
                <a:effectLst/>
                <a:ea typeface="Calibri" pitchFamily="34" charset="0"/>
                <a:cs typeface="Times New Roman" pitchFamily="18" charset="0"/>
              </a:rPr>
              <a:t>ței de </a:t>
            </a:r>
            <a:r>
              <a:rPr kumimoji="0" lang="ro-RO" sz="2000" b="1" i="0" u="none" strike="noStrike" cap="none" normalizeH="0" baseline="0" dirty="0" smtClean="0">
                <a:ln>
                  <a:noFill/>
                </a:ln>
                <a:effectLst/>
                <a:ea typeface="Calibri" pitchFamily="34" charset="0"/>
                <a:cs typeface="Times New Roman" pitchFamily="18" charset="0"/>
              </a:rPr>
              <a:t>muncă? </a:t>
            </a:r>
            <a:endParaRPr kumimoji="0" lang="ro-RO" sz="2000" b="1" i="0" u="none" strike="noStrike" cap="none" normalizeH="0" baseline="0" dirty="0">
              <a:ln>
                <a:noFill/>
              </a:ln>
              <a:effectLst/>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o-RO" sz="1400" b="1" dirty="0">
              <a:ea typeface="Calibri" pitchFamily="34" charset="0"/>
              <a:cs typeface="Times New Roman" pitchFamily="18" charset="0"/>
            </a:endParaRPr>
          </a:p>
          <a:p>
            <a:pPr marL="266700" marR="0" lvl="0" indent="-266700" algn="l" defTabSz="914400" rtl="0" eaLnBrk="1" fontAlgn="base" latinLnBrk="0" hangingPunct="1">
              <a:lnSpc>
                <a:spcPct val="100000"/>
              </a:lnSpc>
              <a:spcBef>
                <a:spcPct val="0"/>
              </a:spcBef>
              <a:spcAft>
                <a:spcPts val="1800"/>
              </a:spcAft>
              <a:buClrTx/>
              <a:buSzTx/>
              <a:buFont typeface="Wingdings" pitchFamily="2" charset="2"/>
              <a:buChar char="Ø"/>
              <a:tabLst/>
            </a:pPr>
            <a:r>
              <a:rPr lang="ro-RO" b="1" dirty="0" smtClean="0">
                <a:ea typeface="Calibri" pitchFamily="34" charset="0"/>
                <a:cs typeface="Times New Roman" pitchFamily="18" charset="0"/>
              </a:rPr>
              <a:t>lucrător</a:t>
            </a:r>
            <a:r>
              <a:rPr lang="en-US" b="1" dirty="0" err="1" smtClean="0">
                <a:ea typeface="Calibri" pitchFamily="34" charset="0"/>
                <a:cs typeface="Times New Roman" pitchFamily="18" charset="0"/>
              </a:rPr>
              <a:t>ul</a:t>
            </a:r>
            <a:r>
              <a:rPr lang="ro-RO" b="1" dirty="0" smtClean="0">
                <a:ea typeface="Calibri" pitchFamily="34" charset="0"/>
                <a:cs typeface="Times New Roman" pitchFamily="18" charset="0"/>
              </a:rPr>
              <a:t> transfrontalier </a:t>
            </a:r>
            <a:r>
              <a:rPr lang="ro-RO" dirty="0" smtClean="0">
                <a:ea typeface="Calibri" pitchFamily="34" charset="0"/>
                <a:cs typeface="Times New Roman" pitchFamily="18" charset="0"/>
              </a:rPr>
              <a:t>(cross-border worker) este persoan</a:t>
            </a:r>
            <a:r>
              <a:rPr lang="en-US" dirty="0" smtClean="0">
                <a:ea typeface="Calibri" pitchFamily="34" charset="0"/>
                <a:cs typeface="Times New Roman" pitchFamily="18" charset="0"/>
              </a:rPr>
              <a:t>a</a:t>
            </a:r>
            <a:r>
              <a:rPr lang="ro-RO" dirty="0" smtClean="0">
                <a:ea typeface="Calibri" pitchFamily="34" charset="0"/>
                <a:cs typeface="Times New Roman" pitchFamily="18" charset="0"/>
              </a:rPr>
              <a:t> care lucrează într-un stat membru (ţara de angajare) şi locuieşte într-un alt stat </a:t>
            </a:r>
            <a:r>
              <a:rPr lang="en-US" dirty="0" err="1" smtClean="0">
                <a:ea typeface="Calibri" pitchFamily="34" charset="0"/>
                <a:cs typeface="Times New Roman" pitchFamily="18" charset="0"/>
              </a:rPr>
              <a:t>membru</a:t>
            </a:r>
            <a:r>
              <a:rPr lang="ro-RO" dirty="0" smtClean="0">
                <a:ea typeface="Calibri" pitchFamily="34" charset="0"/>
                <a:cs typeface="Times New Roman" pitchFamily="18" charset="0"/>
              </a:rPr>
              <a:t> (ţara de reşedinţă). </a:t>
            </a:r>
            <a:r>
              <a:rPr lang="en-US" dirty="0" err="1" smtClean="0">
                <a:ea typeface="Calibri" pitchFamily="34" charset="0"/>
                <a:cs typeface="Times New Roman" pitchFamily="18" charset="0"/>
              </a:rPr>
              <a:t>Acesta</a:t>
            </a:r>
            <a:r>
              <a:rPr lang="en-US" dirty="0" smtClean="0">
                <a:ea typeface="Calibri" pitchFamily="34" charset="0"/>
                <a:cs typeface="Times New Roman" pitchFamily="18" charset="0"/>
              </a:rPr>
              <a:t> </a:t>
            </a:r>
            <a:r>
              <a:rPr lang="ro-RO" dirty="0" smtClean="0">
                <a:ea typeface="Calibri" pitchFamily="34" charset="0"/>
                <a:cs typeface="Times New Roman" pitchFamily="18" charset="0"/>
              </a:rPr>
              <a:t>îşi păstrează locul de reşedinţă în afara ţării </a:t>
            </a:r>
            <a:r>
              <a:rPr lang="en-US" dirty="0" err="1" smtClean="0">
                <a:ea typeface="Calibri" pitchFamily="34" charset="0"/>
                <a:cs typeface="Times New Roman" pitchFamily="18" charset="0"/>
              </a:rPr>
              <a:t>unde</a:t>
            </a:r>
            <a:r>
              <a:rPr lang="en-US" dirty="0" smtClean="0">
                <a:ea typeface="Calibri" pitchFamily="34" charset="0"/>
                <a:cs typeface="Times New Roman" pitchFamily="18" charset="0"/>
              </a:rPr>
              <a:t> </a:t>
            </a:r>
            <a:r>
              <a:rPr lang="en-US" dirty="0" err="1" smtClean="0">
                <a:ea typeface="Calibri" pitchFamily="34" charset="0"/>
                <a:cs typeface="Times New Roman" pitchFamily="18" charset="0"/>
              </a:rPr>
              <a:t>presteaz</a:t>
            </a:r>
            <a:r>
              <a:rPr lang="ro-RO" dirty="0" smtClean="0">
                <a:ea typeface="Calibri" pitchFamily="34" charset="0"/>
                <a:cs typeface="Times New Roman" pitchFamily="18" charset="0"/>
              </a:rPr>
              <a:t>ă activitatea remunerată. </a:t>
            </a:r>
          </a:p>
          <a:p>
            <a:pPr marL="723900" lvl="1" indent="-266700" fontAlgn="base">
              <a:spcBef>
                <a:spcPct val="0"/>
              </a:spcBef>
              <a:spcAft>
                <a:spcPts val="1800"/>
              </a:spcAft>
              <a:buFont typeface="Wingdings" pitchFamily="2" charset="2"/>
              <a:buChar char="v"/>
            </a:pPr>
            <a:r>
              <a:rPr lang="ro-RO" dirty="0" smtClean="0">
                <a:ea typeface="Calibri" pitchFamily="34" charset="0"/>
                <a:cs typeface="Times New Roman" pitchFamily="18" charset="0"/>
              </a:rPr>
              <a:t>Dacă un lucrător transfrontalier se mută în ţara de angajare, el devine un lucrător migrant.</a:t>
            </a:r>
          </a:p>
          <a:p>
            <a:pPr marL="266700" indent="-266700" fontAlgn="base">
              <a:spcBef>
                <a:spcPct val="0"/>
              </a:spcBef>
              <a:spcAft>
                <a:spcPts val="1800"/>
              </a:spcAft>
              <a:buFont typeface="Wingdings" pitchFamily="2" charset="2"/>
              <a:buChar char="Ø"/>
            </a:pPr>
            <a:r>
              <a:rPr lang="ro-RO" b="1" dirty="0" smtClean="0">
                <a:ea typeface="Calibri" pitchFamily="34" charset="0"/>
                <a:cs typeface="Times New Roman" pitchFamily="18" charset="0"/>
              </a:rPr>
              <a:t>mobilitatea transfrontalieră </a:t>
            </a:r>
            <a:r>
              <a:rPr lang="en-US" dirty="0" err="1" smtClean="0">
                <a:ea typeface="Calibri" pitchFamily="34" charset="0"/>
                <a:cs typeface="Times New Roman" pitchFamily="18" charset="0"/>
              </a:rPr>
              <a:t>reprezintă</a:t>
            </a:r>
            <a:r>
              <a:rPr lang="en-US" b="1" dirty="0" smtClean="0">
                <a:ea typeface="Calibri" pitchFamily="34" charset="0"/>
                <a:cs typeface="Times New Roman" pitchFamily="18" charset="0"/>
              </a:rPr>
              <a:t> </a:t>
            </a:r>
            <a:r>
              <a:rPr lang="en-US" dirty="0" err="1" smtClean="0">
                <a:ea typeface="Calibri" pitchFamily="34" charset="0"/>
                <a:cs typeface="Times New Roman" pitchFamily="18" charset="0"/>
              </a:rPr>
              <a:t>călătoria</a:t>
            </a:r>
            <a:r>
              <a:rPr lang="en-US" dirty="0" smtClean="0">
                <a:ea typeface="Calibri" pitchFamily="34" charset="0"/>
                <a:cs typeface="Times New Roman" pitchFamily="18" charset="0"/>
              </a:rPr>
              <a:t> </a:t>
            </a:r>
            <a:r>
              <a:rPr lang="ro-RO" dirty="0" smtClean="0">
                <a:ea typeface="Calibri" pitchFamily="34" charset="0"/>
                <a:cs typeface="Times New Roman" pitchFamily="18" charset="0"/>
              </a:rPr>
              <a:t>(săptămânală) </a:t>
            </a:r>
            <a:r>
              <a:rPr lang="en-US" dirty="0" err="1" smtClean="0">
                <a:ea typeface="Calibri" pitchFamily="34" charset="0"/>
                <a:cs typeface="Times New Roman" pitchFamily="18" charset="0"/>
              </a:rPr>
              <a:t>persoanei</a:t>
            </a:r>
            <a:r>
              <a:rPr lang="en-US" dirty="0" smtClean="0">
                <a:ea typeface="Calibri" pitchFamily="34" charset="0"/>
                <a:cs typeface="Times New Roman" pitchFamily="18" charset="0"/>
              </a:rPr>
              <a:t> </a:t>
            </a:r>
            <a:r>
              <a:rPr lang="ro-RO" dirty="0" smtClean="0">
                <a:ea typeface="Calibri" pitchFamily="34" charset="0"/>
                <a:cs typeface="Times New Roman" pitchFamily="18" charset="0"/>
              </a:rPr>
              <a:t>la/de la </a:t>
            </a:r>
            <a:r>
              <a:rPr lang="en-US" dirty="0" err="1" smtClean="0">
                <a:ea typeface="Calibri" pitchFamily="34" charset="0"/>
                <a:cs typeface="Times New Roman" pitchFamily="18" charset="0"/>
              </a:rPr>
              <a:t>locul</a:t>
            </a:r>
            <a:r>
              <a:rPr lang="en-US" dirty="0" smtClean="0">
                <a:ea typeface="Calibri" pitchFamily="34" charset="0"/>
                <a:cs typeface="Times New Roman" pitchFamily="18" charset="0"/>
              </a:rPr>
              <a:t> </a:t>
            </a:r>
            <a:r>
              <a:rPr lang="en-US" dirty="0" err="1" smtClean="0">
                <a:ea typeface="Calibri" pitchFamily="34" charset="0"/>
                <a:cs typeface="Times New Roman" pitchFamily="18" charset="0"/>
              </a:rPr>
              <a:t>său</a:t>
            </a:r>
            <a:r>
              <a:rPr lang="en-US" dirty="0" smtClean="0">
                <a:ea typeface="Calibri" pitchFamily="34" charset="0"/>
                <a:cs typeface="Times New Roman" pitchFamily="18" charset="0"/>
              </a:rPr>
              <a:t> de </a:t>
            </a:r>
            <a:r>
              <a:rPr lang="en-US" dirty="0" err="1" smtClean="0">
                <a:ea typeface="Calibri" pitchFamily="34" charset="0"/>
                <a:cs typeface="Times New Roman" pitchFamily="18" charset="0"/>
              </a:rPr>
              <a:t>muncă</a:t>
            </a:r>
            <a:r>
              <a:rPr lang="en-US" dirty="0" smtClean="0">
                <a:ea typeface="Calibri" pitchFamily="34" charset="0"/>
                <a:cs typeface="Times New Roman" pitchFamily="18" charset="0"/>
              </a:rPr>
              <a:t> </a:t>
            </a:r>
            <a:r>
              <a:rPr lang="en-US" dirty="0" err="1" smtClean="0">
                <a:ea typeface="Calibri" pitchFamily="34" charset="0"/>
                <a:cs typeface="Times New Roman" pitchFamily="18" charset="0"/>
              </a:rPr>
              <a:t>afl</a:t>
            </a:r>
            <a:r>
              <a:rPr lang="ro-RO" dirty="0" smtClean="0">
                <a:ea typeface="Calibri" pitchFamily="34" charset="0"/>
                <a:cs typeface="Times New Roman" pitchFamily="18" charset="0"/>
              </a:rPr>
              <a:t>a</a:t>
            </a:r>
            <a:r>
              <a:rPr lang="en-US" dirty="0" smtClean="0">
                <a:ea typeface="Calibri" pitchFamily="34" charset="0"/>
                <a:cs typeface="Times New Roman" pitchFamily="18" charset="0"/>
              </a:rPr>
              <a:t>t </a:t>
            </a:r>
            <a:r>
              <a:rPr lang="en-US" dirty="0" err="1" smtClean="0">
                <a:ea typeface="Calibri" pitchFamily="34" charset="0"/>
                <a:cs typeface="Times New Roman" pitchFamily="18" charset="0"/>
              </a:rPr>
              <a:t>într</a:t>
            </a:r>
            <a:r>
              <a:rPr lang="en-US" dirty="0" smtClean="0">
                <a:ea typeface="Calibri" pitchFamily="34" charset="0"/>
                <a:cs typeface="Times New Roman" pitchFamily="18" charset="0"/>
              </a:rPr>
              <a:t>-o </a:t>
            </a:r>
            <a:r>
              <a:rPr lang="en-US" dirty="0" err="1" smtClean="0">
                <a:ea typeface="Calibri" pitchFamily="34" charset="0"/>
                <a:cs typeface="Times New Roman" pitchFamily="18" charset="0"/>
              </a:rPr>
              <a:t>altă</a:t>
            </a:r>
            <a:r>
              <a:rPr lang="en-US" dirty="0" smtClean="0">
                <a:ea typeface="Calibri" pitchFamily="34" charset="0"/>
                <a:cs typeface="Times New Roman" pitchFamily="18" charset="0"/>
              </a:rPr>
              <a:t> </a:t>
            </a:r>
            <a:r>
              <a:rPr lang="en-US" dirty="0" err="1" smtClean="0">
                <a:ea typeface="Calibri" pitchFamily="34" charset="0"/>
                <a:cs typeface="Times New Roman" pitchFamily="18" charset="0"/>
              </a:rPr>
              <a:t>țară</a:t>
            </a:r>
            <a:r>
              <a:rPr lang="en-US" dirty="0" smtClean="0">
                <a:ea typeface="Calibri" pitchFamily="34" charset="0"/>
                <a:cs typeface="Times New Roman" pitchFamily="18" charset="0"/>
              </a:rPr>
              <a:t> </a:t>
            </a:r>
            <a:r>
              <a:rPr lang="en-US" dirty="0" err="1" smtClean="0">
                <a:ea typeface="Calibri" pitchFamily="34" charset="0"/>
                <a:cs typeface="Times New Roman" pitchFamily="18" charset="0"/>
              </a:rPr>
              <a:t>fără</a:t>
            </a:r>
            <a:r>
              <a:rPr lang="en-US" dirty="0" smtClean="0">
                <a:ea typeface="Calibri" pitchFamily="34" charset="0"/>
                <a:cs typeface="Times New Roman" pitchFamily="18" charset="0"/>
              </a:rPr>
              <a:t> a-</a:t>
            </a:r>
            <a:r>
              <a:rPr lang="en-US" dirty="0" err="1" smtClean="0">
                <a:ea typeface="Calibri" pitchFamily="34" charset="0"/>
                <a:cs typeface="Times New Roman" pitchFamily="18" charset="0"/>
              </a:rPr>
              <a:t>și</a:t>
            </a:r>
            <a:r>
              <a:rPr lang="en-US" dirty="0" smtClean="0">
                <a:ea typeface="Calibri" pitchFamily="34" charset="0"/>
                <a:cs typeface="Times New Roman" pitchFamily="18" charset="0"/>
              </a:rPr>
              <a:t> </a:t>
            </a:r>
            <a:r>
              <a:rPr lang="en-US" dirty="0" err="1" smtClean="0">
                <a:ea typeface="Calibri" pitchFamily="34" charset="0"/>
                <a:cs typeface="Times New Roman" pitchFamily="18" charset="0"/>
              </a:rPr>
              <a:t>schimba</a:t>
            </a:r>
            <a:r>
              <a:rPr lang="en-US" dirty="0" smtClean="0">
                <a:ea typeface="Calibri" pitchFamily="34" charset="0"/>
                <a:cs typeface="Times New Roman" pitchFamily="18" charset="0"/>
              </a:rPr>
              <a:t> </a:t>
            </a:r>
            <a:r>
              <a:rPr lang="en-US" dirty="0" err="1" smtClean="0">
                <a:ea typeface="Calibri" pitchFamily="34" charset="0"/>
                <a:cs typeface="Times New Roman" pitchFamily="18" charset="0"/>
              </a:rPr>
              <a:t>domiciliul</a:t>
            </a:r>
            <a:r>
              <a:rPr lang="en-US" dirty="0" smtClean="0">
                <a:ea typeface="Calibri" pitchFamily="34" charset="0"/>
                <a:cs typeface="Times New Roman" pitchFamily="18" charset="0"/>
              </a:rPr>
              <a:t>.</a:t>
            </a:r>
            <a:endParaRPr lang="en-US" dirty="0" smtClean="0">
              <a:cs typeface="Arial" pitchFamily="34" charset="0"/>
            </a:endParaRPr>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60466" y="5304955"/>
            <a:ext cx="2397667" cy="110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8224" y="55863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915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28035" y="1905779"/>
            <a:ext cx="11217498" cy="4005621"/>
          </a:xfrm>
        </p:spPr>
        <p:txBody>
          <a:bodyPr>
            <a:normAutofit/>
          </a:bodyPr>
          <a:lstStyle/>
          <a:p>
            <a:endParaRPr lang="en-US" sz="1600" b="1" dirty="0">
              <a:solidFill>
                <a:srgbClr val="00B050"/>
              </a:solidFill>
              <a:effectLst>
                <a:outerShdw blurRad="38100" dist="38100" dir="2700000" algn="tl">
                  <a:srgbClr val="000000">
                    <a:alpha val="43137"/>
                  </a:srgbClr>
                </a:outerShdw>
              </a:effectLst>
              <a:latin typeface="Trebuchet MS" pitchFamily="34" charset="0"/>
            </a:endParaRPr>
          </a:p>
          <a:p>
            <a:pPr fontAlgn="ctr"/>
            <a:endParaRPr lang="en-US" sz="1000" dirty="0"/>
          </a:p>
          <a:p>
            <a:pPr fontAlgn="ctr"/>
            <a:endParaRPr lang="en-US" sz="1000" dirty="0"/>
          </a:p>
        </p:txBody>
      </p:sp>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6" name="Rectangle 9"/>
          <p:cNvSpPr>
            <a:spLocks noChangeArrowheads="1"/>
          </p:cNvSpPr>
          <p:nvPr/>
        </p:nvSpPr>
        <p:spPr bwMode="auto">
          <a:xfrm>
            <a:off x="5299674" y="6431790"/>
            <a:ext cx="146386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000" b="0" i="0" u="none" strike="noStrike" cap="none" normalizeH="0" baseline="0" dirty="0">
                <a:ln>
                  <a:noFill/>
                </a:ln>
                <a:effectLst/>
                <a:latin typeface="Trebuchet MS" panose="020B0603020202020204" pitchFamily="34" charset="0"/>
                <a:ea typeface="Times New Roman" panose="02020603050405020304" pitchFamily="18" charset="0"/>
                <a:hlinkClick r:id="rId2"/>
              </a:rPr>
              <a:t>ww</a:t>
            </a:r>
            <a:r>
              <a:rPr lang="en-US" sz="1000" dirty="0">
                <a:latin typeface="Trebuchet MS" panose="020B0603020202020204" pitchFamily="34" charset="0"/>
                <a:ea typeface="Times New Roman" panose="02020603050405020304" pitchFamily="18" charset="0"/>
                <a:hlinkClick r:id="rId2"/>
              </a:rPr>
              <a:t>w.interregrobg.eu</a:t>
            </a:r>
            <a:r>
              <a:rPr lang="ro-RO" sz="1000" dirty="0">
                <a:latin typeface="Trebuchet MS" panose="020B0603020202020204" pitchFamily="34" charset="0"/>
                <a:ea typeface="Times New Roman" panose="02020603050405020304" pitchFamily="18" charset="0"/>
              </a:rPr>
              <a:t> </a:t>
            </a:r>
            <a:endParaRPr kumimoji="0" lang="en-US" sz="1800" b="0" i="0" u="none" strike="noStrike" cap="none" normalizeH="0" baseline="0" dirty="0">
              <a:ln>
                <a:noFill/>
              </a:ln>
              <a:effectLst/>
            </a:endParaRPr>
          </a:p>
        </p:txBody>
      </p:sp>
      <p:sp>
        <p:nvSpPr>
          <p:cNvPr id="4098" name="Rectangle 2"/>
          <p:cNvSpPr>
            <a:spLocks noChangeArrowheads="1"/>
          </p:cNvSpPr>
          <p:nvPr/>
        </p:nvSpPr>
        <p:spPr bwMode="auto">
          <a:xfrm>
            <a:off x="1055478" y="1837394"/>
            <a:ext cx="9932998" cy="34932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800"/>
              </a:spcAft>
              <a:buClrTx/>
              <a:buSzTx/>
              <a:buFontTx/>
              <a:buNone/>
              <a:tabLst/>
            </a:pPr>
            <a:r>
              <a:rPr kumimoji="0" lang="ro-RO" sz="2000" b="1" i="0" u="none" strike="noStrike" cap="none" normalizeH="0" baseline="0" dirty="0" smtClean="0">
                <a:ln>
                  <a:noFill/>
                </a:ln>
                <a:effectLst/>
                <a:ea typeface="Calibri" pitchFamily="34" charset="0"/>
                <a:cs typeface="Times New Roman" pitchFamily="18" charset="0"/>
              </a:rPr>
              <a:t>Avantajele m</a:t>
            </a:r>
            <a:r>
              <a:rPr kumimoji="0" lang="en-US" sz="2000" b="1" i="0" u="none" strike="noStrike" cap="none" normalizeH="0" baseline="0" dirty="0" err="1" smtClean="0">
                <a:ln>
                  <a:noFill/>
                </a:ln>
                <a:effectLst/>
                <a:ea typeface="Calibri" pitchFamily="34" charset="0"/>
                <a:cs typeface="Times New Roman" pitchFamily="18" charset="0"/>
              </a:rPr>
              <a:t>obilit</a:t>
            </a:r>
            <a:r>
              <a:rPr kumimoji="0" lang="ro-RO" sz="2000" b="1" i="0" u="none" strike="noStrike" cap="none" normalizeH="0" baseline="0" dirty="0" smtClean="0">
                <a:ln>
                  <a:noFill/>
                </a:ln>
                <a:effectLst/>
                <a:ea typeface="Calibri" pitchFamily="34" charset="0"/>
                <a:cs typeface="Times New Roman" pitchFamily="18" charset="0"/>
              </a:rPr>
              <a:t>ății</a:t>
            </a:r>
            <a:r>
              <a:rPr kumimoji="0" lang="en-US" sz="2000" b="1" i="0" u="none" strike="noStrike" cap="none" normalizeH="0" baseline="0" dirty="0" smtClean="0">
                <a:ln>
                  <a:noFill/>
                </a:ln>
                <a:effectLst/>
                <a:ea typeface="Calibri" pitchFamily="34" charset="0"/>
                <a:cs typeface="Times New Roman" pitchFamily="18" charset="0"/>
              </a:rPr>
              <a:t> </a:t>
            </a:r>
            <a:r>
              <a:rPr kumimoji="0" lang="en-US" sz="2000" b="1" i="0" u="none" strike="noStrike" cap="none" normalizeH="0" baseline="0" dirty="0" err="1" smtClean="0">
                <a:ln>
                  <a:noFill/>
                </a:ln>
                <a:effectLst/>
                <a:ea typeface="Calibri" pitchFamily="34" charset="0"/>
                <a:cs typeface="Times New Roman" pitchFamily="18" charset="0"/>
              </a:rPr>
              <a:t>transfrontalier</a:t>
            </a:r>
            <a:r>
              <a:rPr kumimoji="0" lang="ro-RO" sz="2000" b="1" i="0" u="none" strike="noStrike" cap="none" normalizeH="0" baseline="0" dirty="0" smtClean="0">
                <a:ln>
                  <a:noFill/>
                </a:ln>
                <a:effectLst/>
                <a:ea typeface="Calibri" pitchFamily="34" charset="0"/>
                <a:cs typeface="Times New Roman" pitchFamily="18" charset="0"/>
              </a:rPr>
              <a:t>e</a:t>
            </a:r>
            <a:r>
              <a:rPr kumimoji="0" lang="en-US" sz="2000" b="1" i="0" u="none" strike="noStrike" cap="none" normalizeH="0" baseline="0" dirty="0" smtClean="0">
                <a:ln>
                  <a:noFill/>
                </a:ln>
                <a:effectLst/>
                <a:ea typeface="Calibri" pitchFamily="34" charset="0"/>
                <a:cs typeface="Times New Roman" pitchFamily="18" charset="0"/>
              </a:rPr>
              <a:t> </a:t>
            </a:r>
            <a:r>
              <a:rPr kumimoji="0" lang="en-US" sz="2000" b="1" i="0" u="none" strike="noStrike" cap="none" normalizeH="0" baseline="0" dirty="0">
                <a:ln>
                  <a:noFill/>
                </a:ln>
                <a:effectLst/>
                <a:ea typeface="Calibri" pitchFamily="34" charset="0"/>
                <a:cs typeface="Times New Roman" pitchFamily="18" charset="0"/>
              </a:rPr>
              <a:t>a for</a:t>
            </a:r>
            <a:r>
              <a:rPr kumimoji="0" lang="ro-RO" sz="2000" b="1" i="0" u="none" strike="noStrike" cap="none" normalizeH="0" baseline="0" dirty="0">
                <a:ln>
                  <a:noFill/>
                </a:ln>
                <a:effectLst/>
                <a:ea typeface="Calibri" pitchFamily="34" charset="0"/>
                <a:cs typeface="Times New Roman" pitchFamily="18" charset="0"/>
              </a:rPr>
              <a:t>ței de </a:t>
            </a:r>
            <a:r>
              <a:rPr kumimoji="0" lang="ro-RO" sz="2000" b="1" i="0" u="none" strike="noStrike" cap="none" normalizeH="0" baseline="0" dirty="0" smtClean="0">
                <a:ln>
                  <a:noFill/>
                </a:ln>
                <a:effectLst/>
                <a:ea typeface="Calibri" pitchFamily="34" charset="0"/>
                <a:cs typeface="Times New Roman" pitchFamily="18" charset="0"/>
              </a:rPr>
              <a:t>muncă</a:t>
            </a:r>
            <a:endParaRPr lang="en-US" b="1" dirty="0">
              <a:ea typeface="Calibri" pitchFamily="34" charset="0"/>
              <a:cs typeface="Times New Roman" pitchFamily="18" charset="0"/>
            </a:endParaRPr>
          </a:p>
          <a:p>
            <a:pPr marL="723900" lvl="1" indent="-266700" eaLnBrk="0" fontAlgn="base" hangingPunct="0">
              <a:spcBef>
                <a:spcPct val="0"/>
              </a:spcBef>
              <a:spcAft>
                <a:spcPts val="1200"/>
              </a:spcAft>
              <a:buFont typeface="Arial" pitchFamily="34" charset="0"/>
              <a:buChar char="•"/>
            </a:pPr>
            <a:r>
              <a:rPr kumimoji="0" lang="ro-RO" b="0" i="0" u="none" strike="noStrike" cap="none" normalizeH="0" baseline="0" dirty="0">
                <a:ln>
                  <a:noFill/>
                </a:ln>
                <a:effectLst/>
                <a:ea typeface="Calibri" pitchFamily="34" charset="0"/>
                <a:cs typeface="Times New Roman" pitchFamily="18" charset="0"/>
              </a:rPr>
              <a:t>dobândirea </a:t>
            </a:r>
            <a:r>
              <a:rPr kumimoji="0" lang="en-US" b="0" i="0" u="none" strike="noStrike" cap="none" normalizeH="0" baseline="0" dirty="0" err="1">
                <a:ln>
                  <a:noFill/>
                </a:ln>
                <a:effectLst/>
                <a:ea typeface="Calibri" pitchFamily="34" charset="0"/>
                <a:cs typeface="Times New Roman" pitchFamily="18" charset="0"/>
              </a:rPr>
              <a:t>accelerată</a:t>
            </a:r>
            <a:r>
              <a:rPr kumimoji="0" lang="en-US" b="0" i="0" u="none" strike="noStrike" cap="none" normalizeH="0" baseline="0" dirty="0">
                <a:ln>
                  <a:noFill/>
                </a:ln>
                <a:effectLst/>
                <a:ea typeface="Calibri" pitchFamily="34" charset="0"/>
                <a:cs typeface="Times New Roman" pitchFamily="18" charset="0"/>
              </a:rPr>
              <a:t> a </a:t>
            </a:r>
            <a:r>
              <a:rPr kumimoji="0" lang="en-US" b="0" i="0" u="none" strike="noStrike" cap="none" normalizeH="0" baseline="0" dirty="0" err="1">
                <a:ln>
                  <a:noFill/>
                </a:ln>
                <a:effectLst/>
                <a:ea typeface="Calibri" pitchFamily="34" charset="0"/>
                <a:cs typeface="Times New Roman" pitchFamily="18" charset="0"/>
              </a:rPr>
              <a:t>deprinderilor</a:t>
            </a:r>
            <a:r>
              <a:rPr kumimoji="0" lang="en-US" b="0" i="0" u="none" strike="noStrike" cap="none" normalizeH="0" baseline="0" dirty="0">
                <a:ln>
                  <a:noFill/>
                </a:ln>
                <a:effectLst/>
                <a:ea typeface="Calibri" pitchFamily="34" charset="0"/>
                <a:cs typeface="Times New Roman" pitchFamily="18" charset="0"/>
              </a:rPr>
              <a:t> </a:t>
            </a:r>
            <a:r>
              <a:rPr kumimoji="0" lang="en-US" b="0" i="0" u="none" strike="noStrike" cap="none" normalizeH="0" baseline="0" dirty="0" err="1">
                <a:ln>
                  <a:noFill/>
                </a:ln>
                <a:effectLst/>
                <a:ea typeface="Calibri" pitchFamily="34" charset="0"/>
                <a:cs typeface="Times New Roman" pitchFamily="18" charset="0"/>
              </a:rPr>
              <a:t>pentru</a:t>
            </a:r>
            <a:r>
              <a:rPr kumimoji="0" lang="en-US" b="0" i="0" u="none" strike="noStrike" cap="none" normalizeH="0" baseline="0" dirty="0">
                <a:ln>
                  <a:noFill/>
                </a:ln>
                <a:effectLst/>
                <a:ea typeface="Calibri" pitchFamily="34" charset="0"/>
                <a:cs typeface="Times New Roman" pitchFamily="18" charset="0"/>
              </a:rPr>
              <a:t> </a:t>
            </a:r>
            <a:r>
              <a:rPr kumimoji="0" lang="en-US" b="0" i="0" u="none" strike="noStrike" cap="none" normalizeH="0" baseline="0" dirty="0" err="1">
                <a:ln>
                  <a:noFill/>
                </a:ln>
                <a:effectLst/>
                <a:ea typeface="Calibri" pitchFamily="34" charset="0"/>
                <a:cs typeface="Times New Roman" pitchFamily="18" charset="0"/>
              </a:rPr>
              <a:t>abordarea</a:t>
            </a:r>
            <a:r>
              <a:rPr kumimoji="0" lang="en-US" b="0" i="0" u="none" strike="noStrike" cap="none" normalizeH="0" baseline="0" dirty="0">
                <a:ln>
                  <a:noFill/>
                </a:ln>
                <a:effectLst/>
                <a:ea typeface="Calibri" pitchFamily="34" charset="0"/>
                <a:cs typeface="Times New Roman" pitchFamily="18" charset="0"/>
              </a:rPr>
              <a:t> </a:t>
            </a:r>
            <a:r>
              <a:rPr kumimoji="0" lang="en-US" b="0" i="0" u="none" strike="noStrike" cap="none" normalizeH="0" baseline="0" dirty="0" err="1">
                <a:ln>
                  <a:noFill/>
                </a:ln>
                <a:effectLst/>
                <a:ea typeface="Calibri" pitchFamily="34" charset="0"/>
                <a:cs typeface="Times New Roman" pitchFamily="18" charset="0"/>
              </a:rPr>
              <a:t>diferențelor</a:t>
            </a:r>
            <a:r>
              <a:rPr kumimoji="0" lang="en-US" b="0" i="0" u="none" strike="noStrike" cap="none" normalizeH="0" baseline="0" dirty="0">
                <a:ln>
                  <a:noFill/>
                </a:ln>
                <a:effectLst/>
                <a:ea typeface="Calibri" pitchFamily="34" charset="0"/>
                <a:cs typeface="Times New Roman" pitchFamily="18" charset="0"/>
              </a:rPr>
              <a:t> </a:t>
            </a:r>
            <a:r>
              <a:rPr kumimoji="0" lang="en-US" b="0" i="0" u="none" strike="noStrike" cap="none" normalizeH="0" baseline="0" dirty="0" err="1">
                <a:ln>
                  <a:noFill/>
                </a:ln>
                <a:effectLst/>
                <a:ea typeface="Calibri" pitchFamily="34" charset="0"/>
                <a:cs typeface="Times New Roman" pitchFamily="18" charset="0"/>
              </a:rPr>
              <a:t>interculturale</a:t>
            </a:r>
            <a:r>
              <a:rPr kumimoji="0" lang="en-US" b="0" i="0" u="none" strike="noStrike" cap="none" normalizeH="0" baseline="0" dirty="0">
                <a:ln>
                  <a:noFill/>
                </a:ln>
                <a:effectLst/>
                <a:ea typeface="Calibri" pitchFamily="34" charset="0"/>
                <a:cs typeface="Times New Roman" pitchFamily="18" charset="0"/>
              </a:rPr>
              <a:t>,</a:t>
            </a:r>
            <a:endParaRPr kumimoji="0" lang="en-US" b="0" i="0" u="none" strike="noStrike" cap="none" normalizeH="0" baseline="0" dirty="0">
              <a:ln>
                <a:noFill/>
              </a:ln>
              <a:effectLst/>
              <a:cs typeface="Arial" pitchFamily="34" charset="0"/>
            </a:endParaRPr>
          </a:p>
          <a:p>
            <a:pPr marL="723900" lvl="1" indent="-266700" eaLnBrk="0" fontAlgn="base" hangingPunct="0">
              <a:spcBef>
                <a:spcPct val="0"/>
              </a:spcBef>
              <a:spcAft>
                <a:spcPts val="1200"/>
              </a:spcAft>
              <a:buFont typeface="Arial" pitchFamily="34" charset="0"/>
              <a:buChar char="•"/>
            </a:pPr>
            <a:r>
              <a:rPr kumimoji="0" lang="fr-FR" b="0" i="0" u="none" strike="noStrike" cap="none" normalizeH="0" baseline="0" dirty="0" err="1">
                <a:ln>
                  <a:noFill/>
                </a:ln>
                <a:effectLst/>
                <a:ea typeface="Calibri" pitchFamily="34" charset="0"/>
                <a:cs typeface="Times New Roman" pitchFamily="18" charset="0"/>
              </a:rPr>
              <a:t>dobândirea</a:t>
            </a:r>
            <a:r>
              <a:rPr kumimoji="0" lang="fr-FR" b="0" i="0" u="none" strike="noStrike" cap="none" normalizeH="0" baseline="0" dirty="0">
                <a:ln>
                  <a:noFill/>
                </a:ln>
                <a:effectLst/>
                <a:ea typeface="Calibri" pitchFamily="34" charset="0"/>
                <a:cs typeface="Times New Roman" pitchFamily="18" charset="0"/>
              </a:rPr>
              <a:t> de </a:t>
            </a:r>
            <a:r>
              <a:rPr kumimoji="0" lang="fr-FR" b="0" i="0" u="none" strike="noStrike" cap="none" normalizeH="0" baseline="0" dirty="0" err="1">
                <a:ln>
                  <a:noFill/>
                </a:ln>
                <a:effectLst/>
                <a:ea typeface="Calibri" pitchFamily="34" charset="0"/>
                <a:cs typeface="Times New Roman" pitchFamily="18" charset="0"/>
              </a:rPr>
              <a:t>noi</a:t>
            </a:r>
            <a:r>
              <a:rPr kumimoji="0" lang="fr-FR" b="0" i="0" u="none" strike="noStrike" cap="none" normalizeH="0" baseline="0" dirty="0">
                <a:ln>
                  <a:noFill/>
                </a:ln>
                <a:effectLst/>
                <a:ea typeface="Calibri" pitchFamily="34" charset="0"/>
                <a:cs typeface="Times New Roman" pitchFamily="18" charset="0"/>
              </a:rPr>
              <a:t> </a:t>
            </a:r>
            <a:r>
              <a:rPr kumimoji="0" lang="fr-FR" b="0" i="0" u="none" strike="noStrike" cap="none" normalizeH="0" baseline="0" dirty="0" err="1">
                <a:ln>
                  <a:noFill/>
                </a:ln>
                <a:effectLst/>
                <a:ea typeface="Calibri" pitchFamily="34" charset="0"/>
                <a:cs typeface="Times New Roman" pitchFamily="18" charset="0"/>
              </a:rPr>
              <a:t>cuno</a:t>
            </a:r>
            <a:r>
              <a:rPr kumimoji="0" lang="fr-FR" b="0" i="0" u="none" strike="noStrike" cap="none" normalizeH="0" baseline="0" dirty="0">
                <a:ln>
                  <a:noFill/>
                </a:ln>
                <a:effectLst/>
                <a:ea typeface="Calibri" pitchFamily="34" charset="0"/>
                <a:cs typeface="Times New Roman" pitchFamily="18" charset="0"/>
              </a:rPr>
              <a:t>ștințe și </a:t>
            </a:r>
            <a:r>
              <a:rPr kumimoji="0" lang="fr-FR" b="0" i="0" u="none" strike="noStrike" cap="none" normalizeH="0" baseline="0" dirty="0" err="1">
                <a:ln>
                  <a:noFill/>
                </a:ln>
                <a:effectLst/>
                <a:ea typeface="Calibri" pitchFamily="34" charset="0"/>
                <a:cs typeface="Times New Roman" pitchFamily="18" charset="0"/>
              </a:rPr>
              <a:t>abilită</a:t>
            </a:r>
            <a:r>
              <a:rPr kumimoji="0" lang="fr-FR" b="0" i="0" u="none" strike="noStrike" cap="none" normalizeH="0" baseline="0" dirty="0">
                <a:ln>
                  <a:noFill/>
                </a:ln>
                <a:effectLst/>
                <a:ea typeface="Calibri" pitchFamily="34" charset="0"/>
                <a:cs typeface="Times New Roman" pitchFamily="18" charset="0"/>
              </a:rPr>
              <a:t>ți,</a:t>
            </a:r>
            <a:endParaRPr kumimoji="0" lang="en-US" b="0" i="0" u="none" strike="noStrike" cap="none" normalizeH="0" baseline="0" dirty="0">
              <a:ln>
                <a:noFill/>
              </a:ln>
              <a:effectLst/>
              <a:cs typeface="Arial" pitchFamily="34" charset="0"/>
            </a:endParaRPr>
          </a:p>
          <a:p>
            <a:pPr marL="723900" lvl="1" indent="-266700" eaLnBrk="0" fontAlgn="base" hangingPunct="0">
              <a:spcBef>
                <a:spcPct val="0"/>
              </a:spcBef>
              <a:spcAft>
                <a:spcPts val="1200"/>
              </a:spcAft>
              <a:buFont typeface="Arial" pitchFamily="34" charset="0"/>
              <a:buChar char="•"/>
            </a:pPr>
            <a:r>
              <a:rPr kumimoji="0" lang="fr-FR" b="0" i="0" u="none" strike="noStrike" cap="none" normalizeH="0" baseline="0" dirty="0" err="1">
                <a:ln>
                  <a:noFill/>
                </a:ln>
                <a:effectLst/>
                <a:ea typeface="Calibri" pitchFamily="34" charset="0"/>
                <a:cs typeface="Times New Roman" pitchFamily="18" charset="0"/>
              </a:rPr>
              <a:t>îmbunătățirea</a:t>
            </a:r>
            <a:r>
              <a:rPr kumimoji="0" lang="fr-FR" b="0" i="0" u="none" strike="noStrike" cap="none" normalizeH="0" baseline="0" dirty="0">
                <a:ln>
                  <a:noFill/>
                </a:ln>
                <a:effectLst/>
                <a:ea typeface="Calibri" pitchFamily="34" charset="0"/>
                <a:cs typeface="Times New Roman" pitchFamily="18" charset="0"/>
              </a:rPr>
              <a:t> </a:t>
            </a:r>
            <a:r>
              <a:rPr kumimoji="0" lang="fr-FR" b="0" i="0" u="none" strike="noStrike" cap="none" normalizeH="0" baseline="0" dirty="0" err="1">
                <a:ln>
                  <a:noFill/>
                </a:ln>
                <a:effectLst/>
                <a:ea typeface="Calibri" pitchFamily="34" charset="0"/>
                <a:cs typeface="Times New Roman" pitchFamily="18" charset="0"/>
              </a:rPr>
              <a:t>atitudinii</a:t>
            </a:r>
            <a:r>
              <a:rPr kumimoji="0" lang="fr-FR" b="0" i="0" u="none" strike="noStrike" cap="none" normalizeH="0" baseline="0" dirty="0">
                <a:ln>
                  <a:noFill/>
                </a:ln>
                <a:effectLst/>
                <a:ea typeface="Calibri" pitchFamily="34" charset="0"/>
                <a:cs typeface="Times New Roman" pitchFamily="18" charset="0"/>
              </a:rPr>
              <a:t> față de </a:t>
            </a:r>
            <a:r>
              <a:rPr kumimoji="0" lang="fr-FR" b="0" i="0" u="none" strike="noStrike" cap="none" normalizeH="0" baseline="0" dirty="0" err="1">
                <a:ln>
                  <a:noFill/>
                </a:ln>
                <a:effectLst/>
                <a:ea typeface="Calibri" pitchFamily="34" charset="0"/>
                <a:cs typeface="Times New Roman" pitchFamily="18" charset="0"/>
              </a:rPr>
              <a:t>procesul</a:t>
            </a:r>
            <a:r>
              <a:rPr kumimoji="0" lang="fr-FR" b="0" i="0" u="none" strike="noStrike" cap="none" normalizeH="0" baseline="0" dirty="0">
                <a:ln>
                  <a:noFill/>
                </a:ln>
                <a:effectLst/>
                <a:ea typeface="Calibri" pitchFamily="34" charset="0"/>
                <a:cs typeface="Times New Roman" pitchFamily="18" charset="0"/>
              </a:rPr>
              <a:t> de </a:t>
            </a:r>
            <a:r>
              <a:rPr kumimoji="0" lang="fr-FR" b="0" i="0" u="none" strike="noStrike" cap="none" normalizeH="0" baseline="0" dirty="0" err="1">
                <a:ln>
                  <a:noFill/>
                </a:ln>
                <a:effectLst/>
                <a:ea typeface="Calibri" pitchFamily="34" charset="0"/>
                <a:cs typeface="Times New Roman" pitchFamily="18" charset="0"/>
              </a:rPr>
              <a:t>învățare</a:t>
            </a:r>
            <a:r>
              <a:rPr kumimoji="0" lang="fr-FR" b="0" i="0" u="none" strike="noStrike" cap="none" normalizeH="0" baseline="0" dirty="0">
                <a:ln>
                  <a:noFill/>
                </a:ln>
                <a:effectLst/>
                <a:ea typeface="Calibri" pitchFamily="34" charset="0"/>
                <a:cs typeface="Times New Roman" pitchFamily="18" charset="0"/>
              </a:rPr>
              <a:t> </a:t>
            </a:r>
            <a:r>
              <a:rPr kumimoji="0" lang="fr-FR" b="0" i="0" u="none" strike="noStrike" cap="none" normalizeH="0" baseline="0" dirty="0" err="1">
                <a:ln>
                  <a:noFill/>
                </a:ln>
                <a:effectLst/>
                <a:ea typeface="Calibri" pitchFamily="34" charset="0"/>
                <a:cs typeface="Times New Roman" pitchFamily="18" charset="0"/>
              </a:rPr>
              <a:t>pe</a:t>
            </a:r>
            <a:r>
              <a:rPr kumimoji="0" lang="fr-FR" b="0" i="0" u="none" strike="noStrike" cap="none" normalizeH="0" baseline="0" dirty="0">
                <a:ln>
                  <a:noFill/>
                </a:ln>
                <a:effectLst/>
                <a:ea typeface="Calibri" pitchFamily="34" charset="0"/>
                <a:cs typeface="Times New Roman" pitchFamily="18" charset="0"/>
              </a:rPr>
              <a:t> </a:t>
            </a:r>
            <a:r>
              <a:rPr kumimoji="0" lang="fr-FR" b="0" i="0" u="none" strike="noStrike" cap="none" normalizeH="0" baseline="0" dirty="0" err="1">
                <a:ln>
                  <a:noFill/>
                </a:ln>
                <a:effectLst/>
                <a:ea typeface="Calibri" pitchFamily="34" charset="0"/>
                <a:cs typeface="Times New Roman" pitchFamily="18" charset="0"/>
              </a:rPr>
              <a:t>tot</a:t>
            </a:r>
            <a:r>
              <a:rPr kumimoji="0" lang="fr-FR" b="0" i="0" u="none" strike="noStrike" cap="none" normalizeH="0" baseline="0" dirty="0">
                <a:ln>
                  <a:noFill/>
                </a:ln>
                <a:effectLst/>
                <a:ea typeface="Calibri" pitchFamily="34" charset="0"/>
                <a:cs typeface="Times New Roman" pitchFamily="18" charset="0"/>
              </a:rPr>
              <a:t> </a:t>
            </a:r>
            <a:r>
              <a:rPr kumimoji="0" lang="fr-FR" b="0" i="0" u="none" strike="noStrike" cap="none" normalizeH="0" baseline="0" dirty="0" err="1">
                <a:ln>
                  <a:noFill/>
                </a:ln>
                <a:effectLst/>
                <a:ea typeface="Calibri" pitchFamily="34" charset="0"/>
                <a:cs typeface="Times New Roman" pitchFamily="18" charset="0"/>
              </a:rPr>
              <a:t>parcursul</a:t>
            </a:r>
            <a:r>
              <a:rPr kumimoji="0" lang="fr-FR" b="0" i="0" u="none" strike="noStrike" cap="none" normalizeH="0" baseline="0" dirty="0">
                <a:ln>
                  <a:noFill/>
                </a:ln>
                <a:effectLst/>
                <a:ea typeface="Calibri" pitchFamily="34" charset="0"/>
                <a:cs typeface="Times New Roman" pitchFamily="18" charset="0"/>
              </a:rPr>
              <a:t> vieții,</a:t>
            </a:r>
            <a:endParaRPr kumimoji="0" lang="en-US" b="0" i="0" u="none" strike="noStrike" cap="none" normalizeH="0" baseline="0" dirty="0">
              <a:ln>
                <a:noFill/>
              </a:ln>
              <a:effectLst/>
              <a:cs typeface="Arial" pitchFamily="34" charset="0"/>
            </a:endParaRPr>
          </a:p>
          <a:p>
            <a:pPr marL="723900" lvl="1" indent="-266700" eaLnBrk="0" fontAlgn="base" hangingPunct="0">
              <a:spcBef>
                <a:spcPct val="0"/>
              </a:spcBef>
              <a:spcAft>
                <a:spcPts val="1200"/>
              </a:spcAft>
              <a:buFont typeface="Arial" pitchFamily="34" charset="0"/>
              <a:buChar char="•"/>
            </a:pPr>
            <a:r>
              <a:rPr kumimoji="0" lang="en-US" b="0" i="0" u="none" strike="noStrike" cap="none" normalizeH="0" baseline="0" dirty="0" err="1">
                <a:ln>
                  <a:noFill/>
                </a:ln>
                <a:effectLst/>
                <a:ea typeface="Calibri" pitchFamily="34" charset="0"/>
                <a:cs typeface="Times New Roman" pitchFamily="18" charset="0"/>
              </a:rPr>
              <a:t>creșterea</a:t>
            </a:r>
            <a:r>
              <a:rPr kumimoji="0" lang="en-US" b="0" i="0" u="none" strike="noStrike" cap="none" normalizeH="0" baseline="0" dirty="0">
                <a:ln>
                  <a:noFill/>
                </a:ln>
                <a:effectLst/>
                <a:ea typeface="Calibri" pitchFamily="34" charset="0"/>
                <a:cs typeface="Times New Roman" pitchFamily="18" charset="0"/>
              </a:rPr>
              <a:t> </a:t>
            </a:r>
            <a:r>
              <a:rPr kumimoji="0" lang="en-US" b="0" i="0" u="none" strike="noStrike" cap="none" normalizeH="0" baseline="0" dirty="0" err="1">
                <a:ln>
                  <a:noFill/>
                </a:ln>
                <a:effectLst/>
                <a:ea typeface="Calibri" pitchFamily="34" charset="0"/>
                <a:cs typeface="Times New Roman" pitchFamily="18" charset="0"/>
              </a:rPr>
              <a:t>toleranței</a:t>
            </a:r>
            <a:r>
              <a:rPr kumimoji="0" lang="en-US" b="0" i="0" u="none" strike="noStrike" cap="none" normalizeH="0" baseline="0" dirty="0">
                <a:ln>
                  <a:noFill/>
                </a:ln>
                <a:effectLst/>
                <a:ea typeface="Calibri" pitchFamily="34" charset="0"/>
                <a:cs typeface="Times New Roman" pitchFamily="18" charset="0"/>
              </a:rPr>
              <a:t> </a:t>
            </a:r>
            <a:r>
              <a:rPr kumimoji="0" lang="en-US" b="0" i="0" u="none" strike="noStrike" cap="none" normalizeH="0" baseline="0" dirty="0" err="1">
                <a:ln>
                  <a:noFill/>
                </a:ln>
                <a:effectLst/>
                <a:ea typeface="Calibri" pitchFamily="34" charset="0"/>
                <a:cs typeface="Times New Roman" pitchFamily="18" charset="0"/>
              </a:rPr>
              <a:t>și</a:t>
            </a:r>
            <a:r>
              <a:rPr kumimoji="0" lang="en-US" b="0" i="0" u="none" strike="noStrike" cap="none" normalizeH="0" baseline="0" dirty="0">
                <a:ln>
                  <a:noFill/>
                </a:ln>
                <a:effectLst/>
                <a:ea typeface="Calibri" pitchFamily="34" charset="0"/>
                <a:cs typeface="Times New Roman" pitchFamily="18" charset="0"/>
              </a:rPr>
              <a:t> a </a:t>
            </a:r>
            <a:r>
              <a:rPr kumimoji="0" lang="en-US" b="0" i="0" u="none" strike="noStrike" cap="none" normalizeH="0" baseline="0" dirty="0" err="1">
                <a:ln>
                  <a:noFill/>
                </a:ln>
                <a:effectLst/>
                <a:ea typeface="Calibri" pitchFamily="34" charset="0"/>
                <a:cs typeface="Times New Roman" pitchFamily="18" charset="0"/>
              </a:rPr>
              <a:t>înțelegerii</a:t>
            </a:r>
            <a:r>
              <a:rPr kumimoji="0" lang="en-US" b="0" i="0" u="none" strike="noStrike" cap="none" normalizeH="0" baseline="0" dirty="0">
                <a:ln>
                  <a:noFill/>
                </a:ln>
                <a:effectLst/>
                <a:ea typeface="Calibri" pitchFamily="34" charset="0"/>
                <a:cs typeface="Times New Roman" pitchFamily="18" charset="0"/>
              </a:rPr>
              <a:t> </a:t>
            </a:r>
            <a:r>
              <a:rPr kumimoji="0" lang="en-US" b="0" i="0" u="none" strike="noStrike" cap="none" normalizeH="0" baseline="0" dirty="0" err="1">
                <a:ln>
                  <a:noFill/>
                </a:ln>
                <a:effectLst/>
                <a:ea typeface="Calibri" pitchFamily="34" charset="0"/>
                <a:cs typeface="Times New Roman" pitchFamily="18" charset="0"/>
              </a:rPr>
              <a:t>reciproce</a:t>
            </a:r>
            <a:r>
              <a:rPr kumimoji="0" lang="en-US" b="0" i="0" u="none" strike="noStrike" cap="none" normalizeH="0" baseline="0" dirty="0">
                <a:ln>
                  <a:noFill/>
                </a:ln>
                <a:effectLst/>
                <a:ea typeface="Calibri" pitchFamily="34" charset="0"/>
                <a:cs typeface="Times New Roman" pitchFamily="18" charset="0"/>
              </a:rPr>
              <a:t>,</a:t>
            </a:r>
            <a:endParaRPr kumimoji="0" lang="en-US" b="0" i="0" u="none" strike="noStrike" cap="none" normalizeH="0" baseline="0" dirty="0">
              <a:ln>
                <a:noFill/>
              </a:ln>
              <a:effectLst/>
              <a:cs typeface="Arial" pitchFamily="34" charset="0"/>
            </a:endParaRPr>
          </a:p>
          <a:p>
            <a:pPr marL="723900" lvl="1" indent="-266700" eaLnBrk="0" fontAlgn="base" hangingPunct="0">
              <a:spcBef>
                <a:spcPct val="0"/>
              </a:spcBef>
              <a:spcAft>
                <a:spcPts val="1200"/>
              </a:spcAft>
              <a:buFont typeface="Arial" pitchFamily="34" charset="0"/>
              <a:buChar char="•"/>
            </a:pPr>
            <a:r>
              <a:rPr kumimoji="0" lang="en-US" b="0" i="0" u="none" strike="noStrike" cap="none" normalizeH="0" baseline="0" dirty="0" err="1">
                <a:ln>
                  <a:noFill/>
                </a:ln>
                <a:effectLst/>
                <a:ea typeface="Calibri" pitchFamily="34" charset="0"/>
                <a:cs typeface="Times New Roman" pitchFamily="18" charset="0"/>
              </a:rPr>
              <a:t>reducerea</a:t>
            </a:r>
            <a:r>
              <a:rPr kumimoji="0" lang="en-US" b="0" i="0" u="none" strike="noStrike" cap="none" normalizeH="0" baseline="0" dirty="0">
                <a:ln>
                  <a:noFill/>
                </a:ln>
                <a:effectLst/>
                <a:ea typeface="Calibri" pitchFamily="34" charset="0"/>
                <a:cs typeface="Times New Roman" pitchFamily="18" charset="0"/>
              </a:rPr>
              <a:t> </a:t>
            </a:r>
            <a:r>
              <a:rPr kumimoji="0" lang="en-US" b="0" i="0" u="none" strike="noStrike" cap="none" normalizeH="0" baseline="0" dirty="0" err="1">
                <a:ln>
                  <a:noFill/>
                </a:ln>
                <a:effectLst/>
                <a:ea typeface="Calibri" pitchFamily="34" charset="0"/>
                <a:cs typeface="Times New Roman" pitchFamily="18" charset="0"/>
              </a:rPr>
              <a:t>disparităților</a:t>
            </a:r>
            <a:r>
              <a:rPr kumimoji="0" lang="en-US" b="0" i="0" u="none" strike="noStrike" cap="none" normalizeH="0" baseline="0" dirty="0">
                <a:ln>
                  <a:noFill/>
                </a:ln>
                <a:effectLst/>
                <a:ea typeface="Calibri" pitchFamily="34" charset="0"/>
                <a:cs typeface="Times New Roman" pitchFamily="18" charset="0"/>
              </a:rPr>
              <a:t> </a:t>
            </a:r>
            <a:r>
              <a:rPr kumimoji="0" lang="en-US" b="0" i="0" u="none" strike="noStrike" cap="none" normalizeH="0" baseline="0" dirty="0" err="1">
                <a:ln>
                  <a:noFill/>
                </a:ln>
                <a:effectLst/>
                <a:ea typeface="Calibri" pitchFamily="34" charset="0"/>
                <a:cs typeface="Times New Roman" pitchFamily="18" charset="0"/>
              </a:rPr>
              <a:t>economice</a:t>
            </a:r>
            <a:r>
              <a:rPr kumimoji="0" lang="en-US" b="0" i="0" u="none" strike="noStrike" cap="none" normalizeH="0" baseline="0" dirty="0">
                <a:ln>
                  <a:noFill/>
                </a:ln>
                <a:effectLst/>
                <a:ea typeface="Calibri" pitchFamily="34" charset="0"/>
                <a:cs typeface="Times New Roman" pitchFamily="18" charset="0"/>
              </a:rPr>
              <a:t> </a:t>
            </a:r>
            <a:r>
              <a:rPr kumimoji="0" lang="en-US" b="0" i="0" u="none" strike="noStrike" cap="none" normalizeH="0" baseline="0" dirty="0" err="1">
                <a:ln>
                  <a:noFill/>
                </a:ln>
                <a:effectLst/>
                <a:ea typeface="Calibri" pitchFamily="34" charset="0"/>
                <a:cs typeface="Times New Roman" pitchFamily="18" charset="0"/>
              </a:rPr>
              <a:t>dintre</a:t>
            </a:r>
            <a:r>
              <a:rPr kumimoji="0" lang="en-US" b="0" i="0" u="none" strike="noStrike" cap="none" normalizeH="0" baseline="0" dirty="0">
                <a:ln>
                  <a:noFill/>
                </a:ln>
                <a:effectLst/>
                <a:ea typeface="Calibri" pitchFamily="34" charset="0"/>
                <a:cs typeface="Times New Roman" pitchFamily="18" charset="0"/>
              </a:rPr>
              <a:t> </a:t>
            </a:r>
            <a:r>
              <a:rPr kumimoji="0" lang="en-US" b="0" i="0" u="none" strike="noStrike" cap="none" normalizeH="0" baseline="0" dirty="0" err="1">
                <a:ln>
                  <a:noFill/>
                </a:ln>
                <a:effectLst/>
                <a:ea typeface="Calibri" pitchFamily="34" charset="0"/>
                <a:cs typeface="Times New Roman" pitchFamily="18" charset="0"/>
              </a:rPr>
              <a:t>regiuni</a:t>
            </a:r>
            <a:r>
              <a:rPr kumimoji="0" lang="en-US" b="0" i="0" u="none" strike="noStrike" cap="none" normalizeH="0" baseline="0" dirty="0">
                <a:ln>
                  <a:noFill/>
                </a:ln>
                <a:effectLst/>
                <a:ea typeface="Calibri" pitchFamily="34" charset="0"/>
                <a:cs typeface="Times New Roman" pitchFamily="18" charset="0"/>
              </a:rPr>
              <a:t>,</a:t>
            </a:r>
          </a:p>
          <a:p>
            <a:pPr marL="723900" lvl="1" indent="-266700" eaLnBrk="0" fontAlgn="base" hangingPunct="0">
              <a:spcBef>
                <a:spcPct val="0"/>
              </a:spcBef>
              <a:spcAft>
                <a:spcPts val="1200"/>
              </a:spcAft>
              <a:buFont typeface="Arial" pitchFamily="34" charset="0"/>
              <a:buChar char="•"/>
            </a:pPr>
            <a:r>
              <a:rPr lang="ro-RO" dirty="0" err="1">
                <a:cs typeface="Times New Roman" pitchFamily="18" charset="0"/>
              </a:rPr>
              <a:t>r</a:t>
            </a:r>
            <a:r>
              <a:rPr lang="en-US" dirty="0" err="1" smtClean="0">
                <a:cs typeface="Times New Roman" pitchFamily="18" charset="0"/>
              </a:rPr>
              <a:t>ealizarea</a:t>
            </a:r>
            <a:r>
              <a:rPr lang="en-US" dirty="0" smtClean="0">
                <a:cs typeface="Times New Roman" pitchFamily="18" charset="0"/>
              </a:rPr>
              <a:t> </a:t>
            </a:r>
            <a:r>
              <a:rPr lang="en-US" dirty="0" err="1">
                <a:cs typeface="Times New Roman" pitchFamily="18" charset="0"/>
              </a:rPr>
              <a:t>unui</a:t>
            </a:r>
            <a:r>
              <a:rPr lang="en-US" dirty="0">
                <a:cs typeface="Times New Roman" pitchFamily="18" charset="0"/>
              </a:rPr>
              <a:t> </a:t>
            </a:r>
            <a:r>
              <a:rPr lang="en-US" dirty="0" err="1">
                <a:cs typeface="Times New Roman" pitchFamily="18" charset="0"/>
              </a:rPr>
              <a:t>schimb</a:t>
            </a:r>
            <a:r>
              <a:rPr lang="en-US" dirty="0">
                <a:cs typeface="Times New Roman" pitchFamily="18" charset="0"/>
              </a:rPr>
              <a:t> de know how,</a:t>
            </a:r>
            <a:endParaRPr kumimoji="0" lang="en-US" b="0" i="0" u="none" strike="noStrike" cap="none" normalizeH="0" baseline="0" dirty="0">
              <a:ln>
                <a:noFill/>
              </a:ln>
              <a:effectLst/>
              <a:cs typeface="Arial" pitchFamily="34" charset="0"/>
            </a:endParaRPr>
          </a:p>
          <a:p>
            <a:pPr marL="723900" lvl="1" indent="-266700" eaLnBrk="0" fontAlgn="base" hangingPunct="0">
              <a:spcBef>
                <a:spcPct val="0"/>
              </a:spcBef>
              <a:spcAft>
                <a:spcPts val="1200"/>
              </a:spcAft>
              <a:buFont typeface="Arial" pitchFamily="34" charset="0"/>
              <a:buChar char="•"/>
            </a:pPr>
            <a:r>
              <a:rPr kumimoji="0" lang="fr-FR" b="0" i="0" u="none" strike="noStrike" cap="none" normalizeH="0" baseline="0" dirty="0" err="1">
                <a:ln>
                  <a:noFill/>
                </a:ln>
                <a:effectLst/>
                <a:ea typeface="Calibri" pitchFamily="34" charset="0"/>
                <a:cs typeface="Times New Roman" pitchFamily="18" charset="0"/>
              </a:rPr>
              <a:t>asigurarea</a:t>
            </a:r>
            <a:r>
              <a:rPr kumimoji="0" lang="fr-FR" b="0" i="0" u="none" strike="noStrike" cap="none" normalizeH="0" baseline="0" dirty="0">
                <a:ln>
                  <a:noFill/>
                </a:ln>
                <a:effectLst/>
                <a:ea typeface="Calibri" pitchFamily="34" charset="0"/>
                <a:cs typeface="Times New Roman" pitchFamily="18" charset="0"/>
              </a:rPr>
              <a:t> forț</a:t>
            </a:r>
            <a:r>
              <a:rPr kumimoji="0" lang="fr-FR" b="0" i="0" u="none" strike="noStrike" cap="none" normalizeH="0" baseline="0" dirty="0" err="1">
                <a:ln>
                  <a:noFill/>
                </a:ln>
                <a:effectLst/>
                <a:ea typeface="Calibri" pitchFamily="34" charset="0"/>
                <a:cs typeface="Times New Roman" pitchFamily="18" charset="0"/>
              </a:rPr>
              <a:t>ei</a:t>
            </a:r>
            <a:r>
              <a:rPr kumimoji="0" lang="fr-FR" b="0" i="0" u="none" strike="noStrike" cap="none" normalizeH="0" baseline="0" dirty="0">
                <a:ln>
                  <a:noFill/>
                </a:ln>
                <a:effectLst/>
                <a:ea typeface="Calibri" pitchFamily="34" charset="0"/>
                <a:cs typeface="Times New Roman" pitchFamily="18" charset="0"/>
              </a:rPr>
              <a:t> de </a:t>
            </a:r>
            <a:r>
              <a:rPr kumimoji="0" lang="fr-FR" b="0" i="0" u="none" strike="noStrike" cap="none" normalizeH="0" baseline="0" dirty="0" err="1">
                <a:ln>
                  <a:noFill/>
                </a:ln>
                <a:effectLst/>
                <a:ea typeface="Calibri" pitchFamily="34" charset="0"/>
                <a:cs typeface="Times New Roman" pitchFamily="18" charset="0"/>
              </a:rPr>
              <a:t>muncă</a:t>
            </a:r>
            <a:r>
              <a:rPr kumimoji="0" lang="fr-FR" b="0" i="0" u="none" strike="noStrike" cap="none" normalizeH="0" baseline="0" dirty="0">
                <a:ln>
                  <a:noFill/>
                </a:ln>
                <a:effectLst/>
                <a:ea typeface="Calibri" pitchFamily="34" charset="0"/>
                <a:cs typeface="Times New Roman" pitchFamily="18" charset="0"/>
              </a:rPr>
              <a:t> </a:t>
            </a:r>
            <a:r>
              <a:rPr kumimoji="0" lang="fr-FR" b="0" i="0" u="none" strike="noStrike" cap="none" normalizeH="0" baseline="0" dirty="0" err="1">
                <a:ln>
                  <a:noFill/>
                </a:ln>
                <a:effectLst/>
                <a:ea typeface="Calibri" pitchFamily="34" charset="0"/>
                <a:cs typeface="Times New Roman" pitchFamily="18" charset="0"/>
              </a:rPr>
              <a:t>acolo</a:t>
            </a:r>
            <a:r>
              <a:rPr kumimoji="0" lang="fr-FR" b="0" i="0" u="none" strike="noStrike" cap="none" normalizeH="0" baseline="0" dirty="0">
                <a:ln>
                  <a:noFill/>
                </a:ln>
                <a:effectLst/>
                <a:ea typeface="Calibri" pitchFamily="34" charset="0"/>
                <a:cs typeface="Times New Roman" pitchFamily="18" charset="0"/>
              </a:rPr>
              <a:t> </a:t>
            </a:r>
            <a:r>
              <a:rPr kumimoji="0" lang="fr-FR" b="0" i="0" u="none" strike="noStrike" cap="none" normalizeH="0" baseline="0" dirty="0" err="1">
                <a:ln>
                  <a:noFill/>
                </a:ln>
                <a:effectLst/>
                <a:ea typeface="Calibri" pitchFamily="34" charset="0"/>
                <a:cs typeface="Times New Roman" pitchFamily="18" charset="0"/>
              </a:rPr>
              <a:t>unde</a:t>
            </a:r>
            <a:r>
              <a:rPr kumimoji="0" lang="fr-FR" b="0" i="0" u="none" strike="noStrike" cap="none" normalizeH="0" baseline="0" dirty="0">
                <a:ln>
                  <a:noFill/>
                </a:ln>
                <a:effectLst/>
                <a:ea typeface="Calibri" pitchFamily="34" charset="0"/>
                <a:cs typeface="Times New Roman" pitchFamily="18" charset="0"/>
              </a:rPr>
              <a:t> </a:t>
            </a:r>
            <a:r>
              <a:rPr kumimoji="0" lang="ro-RO" b="0" i="0" u="none" strike="noStrike" cap="none" normalizeH="0" baseline="0" dirty="0">
                <a:ln>
                  <a:noFill/>
                </a:ln>
                <a:effectLst/>
                <a:ea typeface="Calibri" pitchFamily="34" charset="0"/>
                <a:cs typeface="Times New Roman" pitchFamily="18" charset="0"/>
              </a:rPr>
              <a:t>aceasta este deficitară</a:t>
            </a:r>
            <a:r>
              <a:rPr kumimoji="0" lang="fr-FR" b="0" i="0" u="none" strike="noStrike" cap="none" normalizeH="0" baseline="0" dirty="0">
                <a:ln>
                  <a:noFill/>
                </a:ln>
                <a:effectLst/>
                <a:ea typeface="Calibri" pitchFamily="34" charset="0"/>
                <a:cs typeface="Times New Roman" pitchFamily="18" charset="0"/>
              </a:rPr>
              <a:t>.</a:t>
            </a:r>
            <a:endParaRPr kumimoji="0" lang="fr-FR" b="0" i="0" u="none" strike="noStrike" cap="none" normalizeH="0" baseline="0" dirty="0">
              <a:ln>
                <a:noFill/>
              </a:ln>
              <a:effectLst/>
              <a:cs typeface="Arial" pitchFamily="34" charset="0"/>
            </a:endParaRPr>
          </a:p>
        </p:txBody>
      </p:sp>
      <p:pic>
        <p:nvPicPr>
          <p:cNvPr id="17"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Logo-ROGov_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3" descr="Logo UE R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20"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1"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60466" y="5304955"/>
            <a:ext cx="2397667" cy="110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8224" y="55863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3946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6" name="Rectangle 9"/>
          <p:cNvSpPr>
            <a:spLocks noChangeArrowheads="1"/>
          </p:cNvSpPr>
          <p:nvPr/>
        </p:nvSpPr>
        <p:spPr bwMode="auto">
          <a:xfrm>
            <a:off x="5299674" y="6431790"/>
            <a:ext cx="146386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000" b="0" i="0" u="none" strike="noStrike" cap="none" normalizeH="0" baseline="0" dirty="0">
                <a:ln>
                  <a:noFill/>
                </a:ln>
                <a:effectLst/>
                <a:latin typeface="Trebuchet MS" panose="020B0603020202020204" pitchFamily="34" charset="0"/>
                <a:ea typeface="Times New Roman" panose="02020603050405020304" pitchFamily="18" charset="0"/>
                <a:hlinkClick r:id="rId2"/>
              </a:rPr>
              <a:t>ww</a:t>
            </a:r>
            <a:r>
              <a:rPr lang="en-US" sz="1000" dirty="0">
                <a:latin typeface="Trebuchet MS" panose="020B0603020202020204" pitchFamily="34" charset="0"/>
                <a:ea typeface="Times New Roman" panose="02020603050405020304" pitchFamily="18" charset="0"/>
                <a:hlinkClick r:id="rId2"/>
              </a:rPr>
              <a:t>w.interregrobg.eu</a:t>
            </a:r>
            <a:r>
              <a:rPr lang="ro-RO" sz="1000" dirty="0">
                <a:latin typeface="Trebuchet MS" panose="020B0603020202020204" pitchFamily="34" charset="0"/>
                <a:ea typeface="Times New Roman" panose="02020603050405020304" pitchFamily="18" charset="0"/>
              </a:rPr>
              <a:t> </a:t>
            </a:r>
            <a:endParaRPr kumimoji="0" lang="en-US" sz="1800" b="0" i="0" u="none" strike="noStrike" cap="none" normalizeH="0" baseline="0" dirty="0">
              <a:ln>
                <a:noFill/>
              </a:ln>
              <a:effectLst/>
            </a:endParaRPr>
          </a:p>
        </p:txBody>
      </p:sp>
      <p:sp>
        <p:nvSpPr>
          <p:cNvPr id="4098" name="Rectangle 2"/>
          <p:cNvSpPr>
            <a:spLocks noChangeArrowheads="1"/>
          </p:cNvSpPr>
          <p:nvPr/>
        </p:nvSpPr>
        <p:spPr bwMode="auto">
          <a:xfrm>
            <a:off x="846474" y="1425443"/>
            <a:ext cx="10465960" cy="47628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Aft>
                <a:spcPts val="1200"/>
              </a:spcAft>
            </a:pPr>
            <a:r>
              <a:rPr lang="ro-RO" b="1" dirty="0" smtClean="0">
                <a:solidFill>
                  <a:schemeClr val="accent1">
                    <a:lumMod val="75000"/>
                  </a:schemeClr>
                </a:solidFill>
              </a:rPr>
              <a:t>1.</a:t>
            </a:r>
            <a:r>
              <a:rPr lang="en-US" b="1" dirty="0" smtClean="0">
                <a:solidFill>
                  <a:schemeClr val="accent1">
                    <a:lumMod val="75000"/>
                  </a:schemeClr>
                </a:solidFill>
              </a:rPr>
              <a:t> CAZUL UNUI </a:t>
            </a:r>
            <a:r>
              <a:rPr lang="ro-RO" b="1" dirty="0" smtClean="0">
                <a:solidFill>
                  <a:schemeClr val="accent1">
                    <a:lumMod val="75000"/>
                  </a:schemeClr>
                </a:solidFill>
              </a:rPr>
              <a:t>CETĂŢEAN ROMÂN CARE CAUTĂ UN LOC DE MUNCĂ ÎN BULGARIA</a:t>
            </a:r>
            <a:endParaRPr lang="en-US" b="1" dirty="0" smtClean="0">
              <a:solidFill>
                <a:schemeClr val="accent1">
                  <a:lumMod val="75000"/>
                </a:schemeClr>
              </a:solidFill>
            </a:endParaRPr>
          </a:p>
          <a:p>
            <a:pPr marL="342900" indent="-342900">
              <a:spcBef>
                <a:spcPts val="600"/>
              </a:spcBef>
              <a:spcAft>
                <a:spcPts val="600"/>
              </a:spcAft>
              <a:buFont typeface="Wingdings" pitchFamily="2" charset="2"/>
              <a:buChar char="Ø"/>
            </a:pPr>
            <a:r>
              <a:rPr lang="ro-RO" b="1" spc="-30" dirty="0" smtClean="0"/>
              <a:t>Anterior sosirii în Bulgaria: </a:t>
            </a:r>
            <a:r>
              <a:rPr lang="ro-RO" spc="-30" dirty="0" smtClean="0"/>
              <a:t>cetățeanul român poate solicita servicii de informare și consiliere cu privire la prevederile legislative în domeniul muncii, i</a:t>
            </a:r>
            <a:r>
              <a:rPr lang="en-US" spc="-30" dirty="0" err="1" smtClean="0"/>
              <a:t>nstitu</a:t>
            </a:r>
            <a:r>
              <a:rPr lang="ro-RO" spc="-30" dirty="0" err="1" smtClean="0"/>
              <a:t>țiile</a:t>
            </a:r>
            <a:r>
              <a:rPr lang="ro-RO" spc="-30" dirty="0" smtClean="0"/>
              <a:t>/organismele responsabile, aspectele practice legate de nivelul de trai, recunoașterea diplomelor și a calificărilor profesionale, opțiunile de transport transfrontalier etc. </a:t>
            </a:r>
          </a:p>
          <a:p>
            <a:pPr algn="just">
              <a:spcBef>
                <a:spcPts val="600"/>
              </a:spcBef>
              <a:spcAft>
                <a:spcPts val="300"/>
              </a:spcAft>
            </a:pPr>
            <a:r>
              <a:rPr lang="ro-RO" sz="1700" b="1" dirty="0" smtClean="0"/>
              <a:t>În ceea ce privește informarea și consilierea profesională: </a:t>
            </a:r>
            <a:r>
              <a:rPr lang="ro-RO" sz="1700" dirty="0" smtClean="0"/>
              <a:t>serviciile sunt acordate în mod gratuit, de către instituțiile/organismele competente (</a:t>
            </a:r>
            <a:r>
              <a:rPr lang="ro-RO" sz="1700" b="1" dirty="0" smtClean="0"/>
              <a:t>Agenția pentru Ocuparea Forţei de Muncă (AOFM) </a:t>
            </a:r>
            <a:r>
              <a:rPr lang="ro-RO" sz="1700" dirty="0" smtClean="0"/>
              <a:t>prin Birourile pentru forța de muncă și de către </a:t>
            </a:r>
            <a:r>
              <a:rPr lang="ro-RO" sz="1700" b="1" dirty="0" smtClean="0"/>
              <a:t>EURES </a:t>
            </a:r>
            <a:r>
              <a:rPr lang="ro-RO" sz="1700" dirty="0" smtClean="0"/>
              <a:t>prin birourile teritoriale aflate la nivelul fiecărui district), persoanelor în căutarea unui loc de muncă, în mod direct sau prin intermediul informațiilor publicate pe site-ul web oficial. Acestea se referă la: </a:t>
            </a:r>
          </a:p>
          <a:p>
            <a:pPr lvl="1" algn="just"/>
            <a:r>
              <a:rPr lang="ro-RO" sz="1700" dirty="0" smtClean="0"/>
              <a:t>a) aspectele practice privind piaţa muncii şi evoluţia ocupaţiilor;</a:t>
            </a:r>
            <a:endParaRPr lang="en-US" sz="1700" dirty="0" smtClean="0"/>
          </a:p>
          <a:p>
            <a:pPr lvl="1" algn="just"/>
            <a:r>
              <a:rPr lang="ro-RO" sz="1700" dirty="0" smtClean="0"/>
              <a:t>b) profilarea şi încadrarea în gradul de ocupabilitate: uşor, mediu, greu şi foarte greu ocupabil;</a:t>
            </a:r>
            <a:endParaRPr lang="en-US" sz="1700" dirty="0" smtClean="0"/>
          </a:p>
          <a:p>
            <a:pPr lvl="1" algn="just"/>
            <a:r>
              <a:rPr lang="ro-RO" sz="1700" dirty="0" smtClean="0"/>
              <a:t>c) dezvoltarea abilităţii şi încrederii în sine, în vederea luării deciziei privind propria carieră;</a:t>
            </a:r>
            <a:endParaRPr lang="en-US" sz="1700" dirty="0" smtClean="0"/>
          </a:p>
          <a:p>
            <a:pPr lvl="1" algn="just"/>
            <a:r>
              <a:rPr lang="ro-RO" sz="1700" dirty="0" smtClean="0"/>
              <a:t>d) instruirea în metode şi tehnici de căutare a unui loc de muncă</a:t>
            </a:r>
            <a:endParaRPr lang="en-US" sz="1700" dirty="0" smtClean="0"/>
          </a:p>
          <a:p>
            <a:pPr lvl="1" algn="just"/>
            <a:r>
              <a:rPr lang="ro-RO" sz="1700" dirty="0" smtClean="0"/>
              <a:t>e) îndrumarea pe parcursul procesului de integrare socioprofesională la noul loc de muncă.</a:t>
            </a:r>
            <a:endParaRPr lang="en-US" sz="1700" dirty="0" smtClean="0"/>
          </a:p>
          <a:p>
            <a:pPr algn="just">
              <a:spcBef>
                <a:spcPts val="600"/>
              </a:spcBef>
              <a:spcAft>
                <a:spcPts val="600"/>
              </a:spcAft>
            </a:pPr>
            <a:endParaRPr lang="en-US" dirty="0" smtClean="0"/>
          </a:p>
          <a:p>
            <a:pPr marL="342900" indent="-342900">
              <a:spcBef>
                <a:spcPts val="600"/>
              </a:spcBef>
              <a:spcAft>
                <a:spcPts val="600"/>
              </a:spcAft>
            </a:pPr>
            <a:endParaRPr lang="en-US" dirty="0" smtClean="0"/>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60466" y="5304955"/>
            <a:ext cx="2397667" cy="110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8224" y="55863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039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6" name="Rectangle 9"/>
          <p:cNvSpPr>
            <a:spLocks noChangeArrowheads="1"/>
          </p:cNvSpPr>
          <p:nvPr/>
        </p:nvSpPr>
        <p:spPr bwMode="auto">
          <a:xfrm>
            <a:off x="5299674" y="6431790"/>
            <a:ext cx="146386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000" b="0" i="0" u="none" strike="noStrike" cap="none" normalizeH="0" baseline="0" dirty="0">
                <a:ln>
                  <a:noFill/>
                </a:ln>
                <a:effectLst/>
                <a:latin typeface="Trebuchet MS" panose="020B0603020202020204" pitchFamily="34" charset="0"/>
                <a:ea typeface="Times New Roman" panose="02020603050405020304" pitchFamily="18" charset="0"/>
                <a:hlinkClick r:id="rId2"/>
              </a:rPr>
              <a:t>ww</a:t>
            </a:r>
            <a:r>
              <a:rPr lang="en-US" sz="1000" dirty="0">
                <a:latin typeface="Trebuchet MS" panose="020B0603020202020204" pitchFamily="34" charset="0"/>
                <a:ea typeface="Times New Roman" panose="02020603050405020304" pitchFamily="18" charset="0"/>
                <a:hlinkClick r:id="rId2"/>
              </a:rPr>
              <a:t>w.interregrobg.eu</a:t>
            </a:r>
            <a:r>
              <a:rPr lang="ro-RO" sz="1000" dirty="0">
                <a:latin typeface="Trebuchet MS" panose="020B0603020202020204" pitchFamily="34" charset="0"/>
                <a:ea typeface="Times New Roman" panose="02020603050405020304" pitchFamily="18" charset="0"/>
              </a:rPr>
              <a:t> </a:t>
            </a:r>
            <a:endParaRPr kumimoji="0" lang="en-US" sz="1800" b="0" i="0" u="none" strike="noStrike" cap="none" normalizeH="0" baseline="0" dirty="0">
              <a:ln>
                <a:noFill/>
              </a:ln>
              <a:effectLst/>
            </a:endParaRPr>
          </a:p>
        </p:txBody>
      </p:sp>
      <p:sp>
        <p:nvSpPr>
          <p:cNvPr id="4098" name="Rectangle 2"/>
          <p:cNvSpPr>
            <a:spLocks noChangeArrowheads="1"/>
          </p:cNvSpPr>
          <p:nvPr/>
        </p:nvSpPr>
        <p:spPr bwMode="auto">
          <a:xfrm>
            <a:off x="1118181" y="1731968"/>
            <a:ext cx="10053176" cy="39549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Aft>
                <a:spcPts val="1200"/>
              </a:spcAft>
            </a:pPr>
            <a:r>
              <a:rPr lang="en-US" b="1" dirty="0" smtClean="0">
                <a:solidFill>
                  <a:schemeClr val="accent1">
                    <a:lumMod val="75000"/>
                  </a:schemeClr>
                </a:solidFill>
              </a:rPr>
              <a:t>I. CAZUL UNUI </a:t>
            </a:r>
            <a:r>
              <a:rPr lang="ro-RO" b="1" dirty="0" smtClean="0">
                <a:solidFill>
                  <a:schemeClr val="accent1">
                    <a:lumMod val="75000"/>
                  </a:schemeClr>
                </a:solidFill>
              </a:rPr>
              <a:t>CETĂŢEAN ROMÂN CARE CAUTĂ UN LOC DE MUNCĂ ÎN BULGARIA</a:t>
            </a:r>
            <a:endParaRPr lang="en-US" b="1" dirty="0" smtClean="0">
              <a:solidFill>
                <a:schemeClr val="accent1">
                  <a:lumMod val="75000"/>
                </a:schemeClr>
              </a:solidFill>
            </a:endParaRPr>
          </a:p>
          <a:p>
            <a:pPr marL="360363" indent="-360363">
              <a:spcAft>
                <a:spcPts val="600"/>
              </a:spcAft>
              <a:buFont typeface="Wingdings" pitchFamily="2" charset="2"/>
              <a:buChar char="Ø"/>
            </a:pPr>
            <a:r>
              <a:rPr lang="ro-RO" b="1" dirty="0" smtClean="0"/>
              <a:t>Recunoaşterea calificărilor şi a diplomelor</a:t>
            </a:r>
            <a:endParaRPr lang="en-US" dirty="0" smtClean="0"/>
          </a:p>
          <a:p>
            <a:pPr marL="817563" lvl="1" indent="-360363" algn="just">
              <a:spcAft>
                <a:spcPts val="600"/>
              </a:spcAft>
              <a:buFont typeface="Wingdings" pitchFamily="2" charset="2"/>
              <a:buChar char="§"/>
            </a:pPr>
            <a:r>
              <a:rPr lang="ro-RO" dirty="0" smtClean="0"/>
              <a:t>există două tipuri de recunoaştere: în scopuri academice şi în scopuri profesionale. </a:t>
            </a:r>
          </a:p>
          <a:p>
            <a:pPr marL="817563" lvl="1" indent="-360363" algn="just">
              <a:spcAft>
                <a:spcPts val="600"/>
              </a:spcAft>
              <a:buFont typeface="Wingdings" pitchFamily="2" charset="2"/>
              <a:buChar char="§"/>
            </a:pPr>
            <a:r>
              <a:rPr lang="ro-RO" dirty="0" smtClean="0"/>
              <a:t>Titularii de calificări profesionale străine în profesii nereglementate în Bulgaria au acces direct pe piaţa muncii. Recunoaşterea acestor calificări profesionale este responsabilitatea angajatorilor. </a:t>
            </a:r>
          </a:p>
          <a:p>
            <a:pPr marL="817563" lvl="1" indent="-360363" algn="just">
              <a:spcAft>
                <a:spcPts val="600"/>
              </a:spcAft>
              <a:buFont typeface="Wingdings" pitchFamily="2" charset="2"/>
              <a:buChar char="§"/>
            </a:pPr>
            <a:r>
              <a:rPr lang="ro-RO" dirty="0" smtClean="0"/>
              <a:t>Pentru exercitarea profesiilor reglementate în Bulgaria, se aplică dispoziţiile Directivei 2005/36 /CE. O listă a profesiilor reglementate în Republica Bulgaria, precum şi alte informaţii utile se găsesc la adresele Centrului Naţional de Informare şi Documentare (CNID).</a:t>
            </a:r>
          </a:p>
          <a:p>
            <a:pPr marL="817563" lvl="1" indent="-360363" algn="just">
              <a:spcAft>
                <a:spcPts val="600"/>
              </a:spcAft>
              <a:buFont typeface="Wingdings" pitchFamily="2" charset="2"/>
              <a:buChar char="§"/>
            </a:pPr>
            <a:r>
              <a:rPr lang="ro-RO" dirty="0" smtClean="0"/>
              <a:t>Sistemul Europass simplifică interpretarea abilităţilor şi calificărilor la nivelul UE. În fiecare ţară din UE, centrele Naţionale Europass reprezintă punctele de informare principale asupra sistemului Europass.</a:t>
            </a:r>
            <a:endParaRPr lang="en-US" dirty="0" smtClean="0"/>
          </a:p>
          <a:p>
            <a:pPr marL="817563" lvl="1" indent="-360363" algn="just">
              <a:spcAft>
                <a:spcPts val="600"/>
              </a:spcAft>
              <a:buFont typeface="Wingdings" pitchFamily="2" charset="2"/>
              <a:buChar char="§"/>
            </a:pPr>
            <a:endParaRPr lang="en-US" dirty="0"/>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60466" y="5304955"/>
            <a:ext cx="2397667" cy="110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8224" y="55863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3217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6" name="Rectangle 9"/>
          <p:cNvSpPr>
            <a:spLocks noChangeArrowheads="1"/>
          </p:cNvSpPr>
          <p:nvPr/>
        </p:nvSpPr>
        <p:spPr bwMode="auto">
          <a:xfrm>
            <a:off x="5299674" y="6431790"/>
            <a:ext cx="146386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000" b="0" i="0" u="none" strike="noStrike" cap="none" normalizeH="0" baseline="0" dirty="0">
                <a:ln>
                  <a:noFill/>
                </a:ln>
                <a:effectLst/>
                <a:latin typeface="Trebuchet MS" panose="020B0603020202020204" pitchFamily="34" charset="0"/>
                <a:ea typeface="Times New Roman" panose="02020603050405020304" pitchFamily="18" charset="0"/>
                <a:hlinkClick r:id="rId2"/>
              </a:rPr>
              <a:t>ww</a:t>
            </a:r>
            <a:r>
              <a:rPr lang="en-US" sz="1000" dirty="0">
                <a:latin typeface="Trebuchet MS" panose="020B0603020202020204" pitchFamily="34" charset="0"/>
                <a:ea typeface="Times New Roman" panose="02020603050405020304" pitchFamily="18" charset="0"/>
                <a:hlinkClick r:id="rId2"/>
              </a:rPr>
              <a:t>w.interregrobg.eu</a:t>
            </a:r>
            <a:r>
              <a:rPr lang="ro-RO" sz="1000" dirty="0">
                <a:latin typeface="Trebuchet MS" panose="020B0603020202020204" pitchFamily="34" charset="0"/>
                <a:ea typeface="Times New Roman" panose="02020603050405020304" pitchFamily="18" charset="0"/>
              </a:rPr>
              <a:t> </a:t>
            </a:r>
            <a:endParaRPr kumimoji="0" lang="en-US" sz="1800" b="0" i="0" u="none" strike="noStrike" cap="none" normalizeH="0" baseline="0" dirty="0">
              <a:ln>
                <a:noFill/>
              </a:ln>
              <a:effectLst/>
            </a:endParaRPr>
          </a:p>
        </p:txBody>
      </p:sp>
      <p:sp>
        <p:nvSpPr>
          <p:cNvPr id="4098" name="Rectangle 2"/>
          <p:cNvSpPr>
            <a:spLocks noChangeArrowheads="1"/>
          </p:cNvSpPr>
          <p:nvPr/>
        </p:nvSpPr>
        <p:spPr bwMode="auto">
          <a:xfrm>
            <a:off x="1003227" y="1898665"/>
            <a:ext cx="9865070" cy="33393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Aft>
                <a:spcPts val="1800"/>
              </a:spcAft>
            </a:pPr>
            <a:r>
              <a:rPr lang="en-US" b="1" dirty="0" smtClean="0">
                <a:solidFill>
                  <a:schemeClr val="accent1">
                    <a:lumMod val="75000"/>
                  </a:schemeClr>
                </a:solidFill>
              </a:rPr>
              <a:t>I. CAZUL UNUI </a:t>
            </a:r>
            <a:r>
              <a:rPr lang="ro-RO" b="1" dirty="0" smtClean="0">
                <a:solidFill>
                  <a:schemeClr val="accent1">
                    <a:lumMod val="75000"/>
                  </a:schemeClr>
                </a:solidFill>
              </a:rPr>
              <a:t>CETĂŢEAN ROMÂN CARE CAUTĂ UN LOC DE MUNCĂ ÎN BULGARIA</a:t>
            </a:r>
            <a:endParaRPr lang="en-US" b="1" dirty="0" smtClean="0">
              <a:solidFill>
                <a:schemeClr val="accent1">
                  <a:lumMod val="75000"/>
                </a:schemeClr>
              </a:solidFill>
            </a:endParaRPr>
          </a:p>
          <a:p>
            <a:pPr marL="342900" indent="-342900" algn="just">
              <a:spcBef>
                <a:spcPts val="600"/>
              </a:spcBef>
              <a:spcAft>
                <a:spcPts val="600"/>
              </a:spcAft>
              <a:buFont typeface="Wingdings" pitchFamily="2" charset="2"/>
              <a:buChar char="Ø"/>
            </a:pPr>
            <a:r>
              <a:rPr lang="ro-RO" sz="1700" b="1" spc="-30" dirty="0" smtClean="0"/>
              <a:t>Ulterior sosirii în Bulgaria: </a:t>
            </a:r>
            <a:r>
              <a:rPr lang="ro-RO" sz="1700" spc="-30" dirty="0" smtClean="0"/>
              <a:t>există</a:t>
            </a:r>
            <a:r>
              <a:rPr lang="ro-RO" sz="1700" b="1" spc="-30" dirty="0" smtClean="0"/>
              <a:t> </a:t>
            </a:r>
            <a:r>
              <a:rPr lang="ro-RO" sz="1700" spc="-30" dirty="0" smtClean="0"/>
              <a:t>posibilitatea </a:t>
            </a:r>
            <a:r>
              <a:rPr lang="ro-RO" sz="1700" dirty="0" smtClean="0"/>
              <a:t>înregistrării şi căutării unu loc de muncă prin intermediul Birourilor pentru forța de muncă (BFM).</a:t>
            </a:r>
          </a:p>
          <a:p>
            <a:pPr marL="800100" lvl="1" indent="-342900" algn="just">
              <a:spcBef>
                <a:spcPts val="600"/>
              </a:spcBef>
              <a:spcAft>
                <a:spcPts val="600"/>
              </a:spcAft>
              <a:buFont typeface="Wingdings" pitchFamily="2" charset="2"/>
              <a:buChar char="§"/>
            </a:pPr>
            <a:r>
              <a:rPr lang="ro-RO" sz="1700" dirty="0" smtClean="0"/>
              <a:t>Următoarele documente trebuie depuse pentru înregistrare la BFM: document de identitate (C.I./paşaport); documente ce atestă experienţa generală şi/sau profesională şi/sau vechimea în muncă – doc. legalizat; certificat de competenţă (dacă este disponibil) – doc. legalizat.</a:t>
            </a:r>
            <a:endParaRPr lang="en-US" sz="1700" dirty="0" smtClean="0"/>
          </a:p>
          <a:p>
            <a:pPr marL="800100" lvl="1" indent="-342900" algn="just">
              <a:spcBef>
                <a:spcPts val="600"/>
              </a:spcBef>
              <a:spcAft>
                <a:spcPts val="600"/>
              </a:spcAft>
              <a:buFont typeface="Wingdings" pitchFamily="2" charset="2"/>
              <a:buChar char="§"/>
            </a:pPr>
            <a:r>
              <a:rPr lang="ro-RO" sz="1700" dirty="0" smtClean="0"/>
              <a:t>Fiecare persoană înscrisă la BFM va primi informaţii, consultaţii şi mediere. Informaţii privind societățile care oferă locuri de muncă sunt publicate în rubrica "Intermediatori privaţi", în limba bulgară. Prin intermediul consilierilor bulgari EURES, aceleaşi informaţii pot fi obţinute în engleză, germană sau franceză. </a:t>
            </a:r>
            <a:endParaRPr lang="en-US" sz="1700" dirty="0"/>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60466" y="5304955"/>
            <a:ext cx="2397667" cy="110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8224" y="55863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6228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6" name="Rectangle 9"/>
          <p:cNvSpPr>
            <a:spLocks noChangeArrowheads="1"/>
          </p:cNvSpPr>
          <p:nvPr/>
        </p:nvSpPr>
        <p:spPr bwMode="auto">
          <a:xfrm>
            <a:off x="5299674" y="6431790"/>
            <a:ext cx="146386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000" b="0" i="0" u="none" strike="noStrike" cap="none" normalizeH="0" baseline="0" dirty="0">
                <a:ln>
                  <a:noFill/>
                </a:ln>
                <a:effectLst/>
                <a:latin typeface="Trebuchet MS" panose="020B0603020202020204" pitchFamily="34" charset="0"/>
                <a:ea typeface="Times New Roman" panose="02020603050405020304" pitchFamily="18" charset="0"/>
                <a:hlinkClick r:id="rId2"/>
              </a:rPr>
              <a:t>ww</a:t>
            </a:r>
            <a:r>
              <a:rPr lang="en-US" sz="1000" dirty="0">
                <a:latin typeface="Trebuchet MS" panose="020B0603020202020204" pitchFamily="34" charset="0"/>
                <a:ea typeface="Times New Roman" panose="02020603050405020304" pitchFamily="18" charset="0"/>
                <a:hlinkClick r:id="rId2"/>
              </a:rPr>
              <a:t>w.interregrobg.eu</a:t>
            </a:r>
            <a:r>
              <a:rPr lang="ro-RO" sz="1000" dirty="0">
                <a:latin typeface="Trebuchet MS" panose="020B0603020202020204" pitchFamily="34" charset="0"/>
                <a:ea typeface="Times New Roman" panose="02020603050405020304" pitchFamily="18" charset="0"/>
              </a:rPr>
              <a:t> </a:t>
            </a:r>
            <a:endParaRPr kumimoji="0" lang="en-US" sz="1800" b="0" i="0" u="none" strike="noStrike" cap="none" normalizeH="0" baseline="0" dirty="0">
              <a:ln>
                <a:noFill/>
              </a:ln>
              <a:effectLst/>
            </a:endParaRPr>
          </a:p>
        </p:txBody>
      </p:sp>
      <p:sp>
        <p:nvSpPr>
          <p:cNvPr id="4098" name="Rectangle 2"/>
          <p:cNvSpPr>
            <a:spLocks noChangeArrowheads="1"/>
          </p:cNvSpPr>
          <p:nvPr/>
        </p:nvSpPr>
        <p:spPr bwMode="auto">
          <a:xfrm>
            <a:off x="977103" y="1763031"/>
            <a:ext cx="10053176" cy="39241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Aft>
                <a:spcPts val="1200"/>
              </a:spcAft>
            </a:pPr>
            <a:r>
              <a:rPr lang="en-US" b="1" dirty="0" smtClean="0">
                <a:solidFill>
                  <a:schemeClr val="accent1">
                    <a:lumMod val="75000"/>
                  </a:schemeClr>
                </a:solidFill>
              </a:rPr>
              <a:t>I. CAZUL UNUI </a:t>
            </a:r>
            <a:r>
              <a:rPr lang="ro-RO" b="1" dirty="0" smtClean="0">
                <a:solidFill>
                  <a:schemeClr val="accent1">
                    <a:lumMod val="75000"/>
                  </a:schemeClr>
                </a:solidFill>
              </a:rPr>
              <a:t>CETĂŢEAN ROMÂN CARE CAUTĂ UN LOC DE MUNCĂ ÎN BULGARIA</a:t>
            </a:r>
            <a:endParaRPr lang="en-US" b="1" dirty="0" smtClean="0">
              <a:solidFill>
                <a:schemeClr val="accent1">
                  <a:lumMod val="75000"/>
                </a:schemeClr>
              </a:solidFill>
            </a:endParaRPr>
          </a:p>
          <a:p>
            <a:pPr marL="266700" indent="-266700" algn="just">
              <a:buFont typeface="Wingdings" pitchFamily="2" charset="2"/>
              <a:buChar char="§"/>
            </a:pPr>
            <a:r>
              <a:rPr lang="ro-RO" sz="1700" b="1" dirty="0" smtClean="0"/>
              <a:t>Începerea activităţii în muncă: </a:t>
            </a:r>
            <a:r>
              <a:rPr lang="ro-RO" sz="1700" dirty="0" smtClean="0"/>
              <a:t>Relaţiile de muncă dintre muncitor şi angajator în Bulgaria sunt reglementate obligatoriu prin încheierea unui contract de muncă, în scris. Documentele necesare încheierii unui contract de muncă sunt: document de identitate; document care atestă studiile finalizate, specializarea, calificarea; dovada experienţei de muncă în specialitate, în situaţia în care funcția la care aplică persoana în cauză, necesită o astfel de experienţă; document medical de examinare la angajare şi după încetarea raporturilor de muncă, pentru o perioadă de peste 3 luni; certificat de cazier judiciar; aviz emis de către Inspectoratul Muncii pentru persoana care nu a împlinit 16 ani sau are vârsta între 16 şi 18 ani.</a:t>
            </a:r>
            <a:endParaRPr lang="en-US" sz="1700" dirty="0" smtClean="0"/>
          </a:p>
          <a:p>
            <a:pPr lvl="1" algn="just">
              <a:buFont typeface="Arial" charset="0"/>
              <a:buChar char="•"/>
            </a:pPr>
            <a:r>
              <a:rPr lang="ro-RO" sz="1700" i="1" dirty="0" smtClean="0"/>
              <a:t>În anumite situaţii angajatorul poate solicita prezentarea unor documente suplimentare, cum ar fi un card de sănătate pentru persoana asigurată, pentru muncă într-o unitate de catering sau o copie a permisului de conducere, în cazul în care ocupația este de şofer.</a:t>
            </a:r>
          </a:p>
          <a:p>
            <a:pPr lvl="1" algn="just">
              <a:buFont typeface="Arial" charset="0"/>
              <a:buChar char="•"/>
            </a:pPr>
            <a:endParaRPr lang="en-US" sz="1700" i="1" dirty="0" smtClean="0"/>
          </a:p>
          <a:p>
            <a:pPr marL="266700" indent="-266700" algn="just">
              <a:buFont typeface="Wingdings" pitchFamily="2" charset="2"/>
              <a:buChar char="§"/>
            </a:pPr>
            <a:r>
              <a:rPr lang="ro-RO" sz="1700" dirty="0" smtClean="0"/>
              <a:t>În termen de 3 zile de la încheierea contractului, angajatorul este obligat să trimită o notificare privind înregistrarea contractului de muncă la divizia teritorială a Agenţiei Naţionale de Venituri /ANV/.</a:t>
            </a:r>
            <a:endParaRPr lang="en-US" sz="1700" dirty="0" smtClean="0"/>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60466" y="5304955"/>
            <a:ext cx="2397667" cy="110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8224" y="55863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114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6" name="Rectangle 9"/>
          <p:cNvSpPr>
            <a:spLocks noChangeArrowheads="1"/>
          </p:cNvSpPr>
          <p:nvPr/>
        </p:nvSpPr>
        <p:spPr bwMode="auto">
          <a:xfrm>
            <a:off x="5299674" y="6431790"/>
            <a:ext cx="146386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000" b="0" i="0" u="none" strike="noStrike" cap="none" normalizeH="0" baseline="0" dirty="0">
                <a:ln>
                  <a:noFill/>
                </a:ln>
                <a:effectLst/>
                <a:latin typeface="Trebuchet MS" panose="020B0603020202020204" pitchFamily="34" charset="0"/>
                <a:ea typeface="Times New Roman" panose="02020603050405020304" pitchFamily="18" charset="0"/>
                <a:hlinkClick r:id="rId2"/>
              </a:rPr>
              <a:t>ww</a:t>
            </a:r>
            <a:r>
              <a:rPr lang="en-US" sz="1000" dirty="0">
                <a:latin typeface="Trebuchet MS" panose="020B0603020202020204" pitchFamily="34" charset="0"/>
                <a:ea typeface="Times New Roman" panose="02020603050405020304" pitchFamily="18" charset="0"/>
                <a:hlinkClick r:id="rId2"/>
              </a:rPr>
              <a:t>w.interregrobg.eu</a:t>
            </a:r>
            <a:r>
              <a:rPr lang="ro-RO" sz="1000" dirty="0">
                <a:latin typeface="Trebuchet MS" panose="020B0603020202020204" pitchFamily="34" charset="0"/>
                <a:ea typeface="Times New Roman" panose="02020603050405020304" pitchFamily="18" charset="0"/>
              </a:rPr>
              <a:t> </a:t>
            </a:r>
            <a:endParaRPr kumimoji="0" lang="en-US" sz="1800" b="0" i="0" u="none" strike="noStrike" cap="none" normalizeH="0" baseline="0" dirty="0">
              <a:ln>
                <a:noFill/>
              </a:ln>
              <a:effectLst/>
            </a:endParaRPr>
          </a:p>
        </p:txBody>
      </p:sp>
      <p:sp>
        <p:nvSpPr>
          <p:cNvPr id="4098" name="Rectangle 2"/>
          <p:cNvSpPr>
            <a:spLocks noChangeArrowheads="1"/>
          </p:cNvSpPr>
          <p:nvPr/>
        </p:nvSpPr>
        <p:spPr bwMode="auto">
          <a:xfrm>
            <a:off x="945751" y="1672894"/>
            <a:ext cx="10053176"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Aft>
                <a:spcPts val="1200"/>
              </a:spcAft>
            </a:pPr>
            <a:r>
              <a:rPr lang="en-US" b="1" dirty="0" smtClean="0">
                <a:solidFill>
                  <a:schemeClr val="accent1">
                    <a:lumMod val="75000"/>
                  </a:schemeClr>
                </a:solidFill>
              </a:rPr>
              <a:t>I. CAZUL UNUI </a:t>
            </a:r>
            <a:r>
              <a:rPr lang="ro-RO" b="1" dirty="0" smtClean="0">
                <a:solidFill>
                  <a:schemeClr val="accent1">
                    <a:lumMod val="75000"/>
                  </a:schemeClr>
                </a:solidFill>
              </a:rPr>
              <a:t>CETĂŢEAN ROMÂN CARE CAUTĂ UN LOC DE MUNCĂ ÎN BULGARIA</a:t>
            </a:r>
            <a:endParaRPr lang="en-US" b="1" dirty="0" smtClean="0">
              <a:solidFill>
                <a:schemeClr val="accent1">
                  <a:lumMod val="75000"/>
                </a:schemeClr>
              </a:solidFill>
            </a:endParaRPr>
          </a:p>
          <a:p>
            <a:pPr marL="266700" indent="-266700" algn="just">
              <a:spcAft>
                <a:spcPts val="600"/>
              </a:spcAft>
              <a:buFont typeface="Wingdings" pitchFamily="2" charset="2"/>
              <a:buChar char="§"/>
            </a:pPr>
            <a:r>
              <a:rPr lang="ro-RO" sz="1700" b="1" dirty="0" smtClean="0"/>
              <a:t>Tipurile de contracte de muncă:</a:t>
            </a:r>
            <a:r>
              <a:rPr lang="ro-RO" sz="1700" dirty="0" smtClean="0"/>
              <a:t> regim normal de muncă; munca la domiciliu; munca la distanţă; munca suplimentară la un alt angajator; munca printr-o societate care asigură angajare temporară.</a:t>
            </a:r>
          </a:p>
          <a:p>
            <a:pPr marL="266700" indent="-266700" algn="just">
              <a:spcAft>
                <a:spcPts val="600"/>
              </a:spcAft>
              <a:buFont typeface="Wingdings" pitchFamily="2" charset="2"/>
              <a:buChar char="§"/>
            </a:pPr>
            <a:r>
              <a:rPr lang="ro-RO" sz="1700" b="1" dirty="0" smtClean="0"/>
              <a:t>Durata perioadei de probă: </a:t>
            </a:r>
            <a:r>
              <a:rPr lang="ro-RO" sz="1700" dirty="0" smtClean="0"/>
              <a:t>este de până la 6 luni şi include numai timpul real lucrat. Perioada de timp în care lucrătorul/angajatul este în concediu de odihnă, concediu medical sau lipseşte din alte motive, implică prelungirea perioadei de probă.</a:t>
            </a:r>
          </a:p>
          <a:p>
            <a:pPr marL="266700" indent="-266700" algn="just">
              <a:spcAft>
                <a:spcPts val="600"/>
              </a:spcAft>
              <a:buFont typeface="Wingdings" pitchFamily="2" charset="2"/>
              <a:buChar char="§"/>
            </a:pPr>
            <a:r>
              <a:rPr lang="ro-RO" sz="1600" b="1" dirty="0" smtClean="0"/>
              <a:t>Rezilierea contractului de muncă de către angajator </a:t>
            </a:r>
            <a:r>
              <a:rPr lang="ro-RO" sz="1600" dirty="0" smtClean="0"/>
              <a:t>se poate face cu preaviz sau fără notificare. Motivele de reziliere sunt legate de persoana şi comportamentul angajatului. Angajatorul este obligat să indice temeiul juridic specific pentru reziliere. Orice contract de muncă poate fi reziliat, indiferent dacă este încheiat ca un contract pe durată nedeterminată sau pe durată determinată.</a:t>
            </a:r>
          </a:p>
          <a:p>
            <a:pPr marL="266700" indent="-266700" algn="just">
              <a:buFont typeface="Wingdings" pitchFamily="2" charset="2"/>
              <a:buChar char="§"/>
            </a:pPr>
            <a:r>
              <a:rPr lang="ro-RO" sz="1600" b="1" dirty="0" smtClean="0"/>
              <a:t>Programul de lucru: </a:t>
            </a:r>
            <a:r>
              <a:rPr lang="ro-RO" sz="1600" dirty="0" smtClean="0"/>
              <a:t>Sunt definite diferite </a:t>
            </a:r>
            <a:r>
              <a:rPr lang="ro-RO" sz="1600" b="1" dirty="0" smtClean="0"/>
              <a:t>tipuri </a:t>
            </a:r>
            <a:r>
              <a:rPr lang="ro-RO" sz="1600" dirty="0" smtClean="0"/>
              <a:t>în funcţie de durata zilei de lucru - program normal de muncă, program redus de muncă, part-time, program prelungit, program de muncă în limite variabile; în funcţie de timpul zilei - program de muncă ziua, munca de noapte, munca în schimburi; </a:t>
            </a:r>
          </a:p>
          <a:p>
            <a:pPr marL="266700" lvl="1" algn="just">
              <a:spcAft>
                <a:spcPts val="600"/>
              </a:spcAft>
            </a:pPr>
            <a:r>
              <a:rPr lang="ro-RO" sz="1600" dirty="0" smtClean="0"/>
              <a:t>Săptămâna de lucru este de cinci zile, cu program de muncă săptămânal normal de până la 40 de ore (8h/zi). Durata zilei de muncă cu program prelungit nu poate depăşi 10 ore.</a:t>
            </a:r>
            <a:endParaRPr lang="en-US" sz="1600" dirty="0" smtClean="0"/>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60466" y="5304955"/>
            <a:ext cx="2397667" cy="110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8224" y="55863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4227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6" name="Rectangle 9"/>
          <p:cNvSpPr>
            <a:spLocks noChangeArrowheads="1"/>
          </p:cNvSpPr>
          <p:nvPr/>
        </p:nvSpPr>
        <p:spPr bwMode="auto">
          <a:xfrm>
            <a:off x="5299674" y="6431790"/>
            <a:ext cx="146386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000" b="0" i="0" u="none" strike="noStrike" cap="none" normalizeH="0" baseline="0" dirty="0">
                <a:ln>
                  <a:noFill/>
                </a:ln>
                <a:effectLst/>
                <a:latin typeface="Trebuchet MS" panose="020B0603020202020204" pitchFamily="34" charset="0"/>
                <a:ea typeface="Times New Roman" panose="02020603050405020304" pitchFamily="18" charset="0"/>
                <a:hlinkClick r:id="rId2"/>
              </a:rPr>
              <a:t>ww</a:t>
            </a:r>
            <a:r>
              <a:rPr lang="en-US" sz="1000" dirty="0">
                <a:latin typeface="Trebuchet MS" panose="020B0603020202020204" pitchFamily="34" charset="0"/>
                <a:ea typeface="Times New Roman" panose="02020603050405020304" pitchFamily="18" charset="0"/>
                <a:hlinkClick r:id="rId2"/>
              </a:rPr>
              <a:t>w.interregrobg.eu</a:t>
            </a:r>
            <a:r>
              <a:rPr lang="ro-RO" sz="1000" dirty="0">
                <a:latin typeface="Trebuchet MS" panose="020B0603020202020204" pitchFamily="34" charset="0"/>
                <a:ea typeface="Times New Roman" panose="02020603050405020304" pitchFamily="18" charset="0"/>
              </a:rPr>
              <a:t> </a:t>
            </a:r>
            <a:endParaRPr kumimoji="0" lang="en-US" sz="1800" b="0" i="0" u="none" strike="noStrike" cap="none" normalizeH="0" baseline="0" dirty="0">
              <a:ln>
                <a:noFill/>
              </a:ln>
              <a:effectLst/>
            </a:endParaRPr>
          </a:p>
        </p:txBody>
      </p:sp>
      <p:sp>
        <p:nvSpPr>
          <p:cNvPr id="4098" name="Rectangle 2"/>
          <p:cNvSpPr>
            <a:spLocks noChangeArrowheads="1"/>
          </p:cNvSpPr>
          <p:nvPr/>
        </p:nvSpPr>
        <p:spPr bwMode="auto">
          <a:xfrm>
            <a:off x="1024129" y="1665366"/>
            <a:ext cx="10053176"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00050" indent="-400050">
              <a:spcAft>
                <a:spcPts val="1200"/>
              </a:spcAft>
              <a:buAutoNum type="romanUcPeriod"/>
            </a:pPr>
            <a:r>
              <a:rPr lang="en-US" b="1" dirty="0" smtClean="0">
                <a:solidFill>
                  <a:schemeClr val="accent1">
                    <a:lumMod val="75000"/>
                  </a:schemeClr>
                </a:solidFill>
              </a:rPr>
              <a:t>CAZUL UNUI </a:t>
            </a:r>
            <a:r>
              <a:rPr lang="ro-RO" b="1" dirty="0" smtClean="0">
                <a:solidFill>
                  <a:schemeClr val="accent1">
                    <a:lumMod val="75000"/>
                  </a:schemeClr>
                </a:solidFill>
              </a:rPr>
              <a:t>CETĂŢEAN ROMÂN CARE CAUTĂ UN LOC DE MUNCĂ ÎN BULGARIA</a:t>
            </a:r>
            <a:endParaRPr lang="en-US" b="1" dirty="0" smtClean="0">
              <a:solidFill>
                <a:schemeClr val="accent1">
                  <a:lumMod val="75000"/>
                </a:schemeClr>
              </a:solidFill>
            </a:endParaRPr>
          </a:p>
          <a:p>
            <a:pPr marL="400050" indent="-400050" algn="just">
              <a:spcAft>
                <a:spcPts val="600"/>
              </a:spcAft>
              <a:buFont typeface="Wingdings" pitchFamily="2" charset="2"/>
              <a:buChar char="§"/>
            </a:pPr>
            <a:r>
              <a:rPr lang="ro-RO" sz="1700" b="1" dirty="0" smtClean="0"/>
              <a:t>Tipurile de concedii: </a:t>
            </a:r>
            <a:r>
              <a:rPr lang="ro-RO" sz="1600" dirty="0" smtClean="0"/>
              <a:t>concediul anual de bază şi suplimentar cu plată, concediul fără plată, concediul de studii, sarcină, naştere şi maternitate, incapacitate temporară de muncă etc.</a:t>
            </a:r>
          </a:p>
          <a:p>
            <a:pPr marL="449263" lvl="1" indent="7938" algn="just">
              <a:spcAft>
                <a:spcPts val="600"/>
              </a:spcAft>
              <a:tabLst>
                <a:tab pos="449263" algn="l"/>
              </a:tabLst>
            </a:pPr>
            <a:r>
              <a:rPr lang="ro-RO" sz="1600" i="1" dirty="0" smtClean="0"/>
              <a:t>Dacă salariatul / angajatul ocupă pentru prima oară locul de muncă respectiv, acesta poate folosi concediul anual plătit, după ce a dobândit cel puţin 8 luni de experienţă profesională.</a:t>
            </a:r>
            <a:endParaRPr lang="en-US" sz="1600" i="1" dirty="0" smtClean="0"/>
          </a:p>
          <a:p>
            <a:pPr marL="400050" indent="-400050" algn="just">
              <a:spcAft>
                <a:spcPts val="600"/>
              </a:spcAft>
              <a:buFont typeface="Wingdings" pitchFamily="2" charset="2"/>
              <a:buChar char="§"/>
            </a:pPr>
            <a:r>
              <a:rPr lang="ro-RO" sz="1600" b="1" dirty="0" smtClean="0"/>
              <a:t>fiecare angajat / salariat are dreptul la un concediu anual plătit de 20 de zile lucrătoare</a:t>
            </a:r>
            <a:r>
              <a:rPr lang="ro-RO" sz="1600" dirty="0" smtClean="0"/>
              <a:t>. Anumite categorii de salariaţi, în funcţie de natura specifică a muncii, au dreptul la concediu anual plătit prelungi.</a:t>
            </a:r>
          </a:p>
          <a:p>
            <a:pPr marL="400050" indent="-400050" algn="just">
              <a:spcAft>
                <a:spcPts val="600"/>
              </a:spcAft>
              <a:buFont typeface="Wingdings" pitchFamily="2" charset="2"/>
              <a:buChar char="§"/>
            </a:pPr>
            <a:endParaRPr lang="ro-RO" sz="1600" dirty="0" smtClean="0"/>
          </a:p>
          <a:p>
            <a:pPr marL="266700" indent="-266700" algn="just">
              <a:spcAft>
                <a:spcPts val="600"/>
              </a:spcAft>
              <a:buFont typeface="Wingdings" pitchFamily="2" charset="2"/>
              <a:buChar char="§"/>
            </a:pPr>
            <a:endParaRPr lang="en-US" sz="1600" dirty="0" smtClean="0"/>
          </a:p>
          <a:p>
            <a:pPr marL="266700" indent="-266700" algn="just">
              <a:spcAft>
                <a:spcPts val="600"/>
              </a:spcAft>
            </a:pPr>
            <a:endParaRPr lang="en-US" sz="1600" dirty="0" smtClean="0"/>
          </a:p>
          <a:p>
            <a:pPr marL="266700" indent="-266700" algn="just">
              <a:spcAft>
                <a:spcPts val="600"/>
              </a:spcAft>
              <a:buFont typeface="Wingdings" pitchFamily="2" charset="2"/>
              <a:buChar char="§"/>
            </a:pPr>
            <a:endParaRPr lang="en-US" sz="1700" dirty="0" smtClean="0"/>
          </a:p>
          <a:p>
            <a:pPr marL="266700" indent="-266700" algn="just">
              <a:buFont typeface="Wingdings" pitchFamily="2" charset="2"/>
              <a:buChar char="§"/>
            </a:pPr>
            <a:endParaRPr lang="en-US" sz="1700" dirty="0" smtClean="0"/>
          </a:p>
        </p:txBody>
      </p:sp>
      <p:graphicFrame>
        <p:nvGraphicFramePr>
          <p:cNvPr id="11" name="Table 10"/>
          <p:cNvGraphicFramePr>
            <a:graphicFrameLocks noGrp="1"/>
          </p:cNvGraphicFramePr>
          <p:nvPr>
            <p:extLst>
              <p:ext uri="{D42A27DB-BD31-4B8C-83A1-F6EECF244321}">
                <p14:modId xmlns:p14="http://schemas.microsoft.com/office/powerpoint/2010/main" val="3756397932"/>
              </p:ext>
            </p:extLst>
          </p:nvPr>
        </p:nvGraphicFramePr>
        <p:xfrm>
          <a:off x="1598315" y="4011505"/>
          <a:ext cx="9390162" cy="1432560"/>
        </p:xfrm>
        <a:graphic>
          <a:graphicData uri="http://schemas.openxmlformats.org/drawingml/2006/table">
            <a:tbl>
              <a:tblPr firstRow="1" bandRow="1">
                <a:tableStyleId>{5C22544A-7EE6-4342-B048-85BDC9FD1C3A}</a:tableStyleId>
              </a:tblPr>
              <a:tblGrid>
                <a:gridCol w="4494202"/>
                <a:gridCol w="2497619"/>
                <a:gridCol w="2398341"/>
              </a:tblGrid>
              <a:tr h="290838">
                <a:tc>
                  <a:txBody>
                    <a:bodyPr/>
                    <a:lstStyle/>
                    <a:p>
                      <a:r>
                        <a:rPr lang="ro-RO" sz="1400" dirty="0" smtClean="0"/>
                        <a:t>Tipurile de concedii și zilele libere</a:t>
                      </a:r>
                      <a:endParaRPr lang="en-US" sz="1400" dirty="0"/>
                    </a:p>
                  </a:txBody>
                  <a:tcPr/>
                </a:tc>
                <a:tc>
                  <a:txBody>
                    <a:bodyPr/>
                    <a:lstStyle/>
                    <a:p>
                      <a:r>
                        <a:rPr lang="ro-RO" sz="1400" dirty="0" smtClean="0"/>
                        <a:t>Bulgaria</a:t>
                      </a:r>
                      <a:endParaRPr lang="en-US" sz="1400" dirty="0"/>
                    </a:p>
                  </a:txBody>
                  <a:tcPr/>
                </a:tc>
                <a:tc>
                  <a:txBody>
                    <a:bodyPr/>
                    <a:lstStyle/>
                    <a:p>
                      <a:r>
                        <a:rPr lang="ro-RO" sz="1400" dirty="0" smtClean="0"/>
                        <a:t>România</a:t>
                      </a:r>
                      <a:endParaRPr lang="en-US" sz="1400" dirty="0"/>
                    </a:p>
                  </a:txBody>
                  <a:tcPr/>
                </a:tc>
              </a:tr>
              <a:tr h="290838">
                <a:tc>
                  <a:txBody>
                    <a:bodyPr/>
                    <a:lstStyle/>
                    <a:p>
                      <a:r>
                        <a:rPr lang="ro-RO" sz="1400" kern="1200" dirty="0" smtClean="0">
                          <a:solidFill>
                            <a:schemeClr val="dk1"/>
                          </a:solidFill>
                          <a:latin typeface="+mn-lt"/>
                          <a:ea typeface="+mn-ea"/>
                          <a:cs typeface="+mn-cs"/>
                        </a:rPr>
                        <a:t>căsătorie </a:t>
                      </a:r>
                      <a:endParaRPr lang="en-US" sz="1400" kern="1200" dirty="0" smtClean="0">
                        <a:solidFill>
                          <a:schemeClr val="dk1"/>
                        </a:solidFill>
                        <a:latin typeface="+mn-lt"/>
                        <a:ea typeface="+mn-ea"/>
                        <a:cs typeface="+mn-cs"/>
                      </a:endParaRPr>
                    </a:p>
                  </a:txBody>
                  <a:tcPr/>
                </a:tc>
                <a:tc>
                  <a:txBody>
                    <a:bodyPr/>
                    <a:lstStyle/>
                    <a:p>
                      <a:r>
                        <a:rPr lang="ro-RO" sz="1400" kern="1200" dirty="0" smtClean="0">
                          <a:solidFill>
                            <a:schemeClr val="dk1"/>
                          </a:solidFill>
                          <a:latin typeface="+mn-lt"/>
                          <a:ea typeface="+mn-ea"/>
                          <a:cs typeface="+mn-cs"/>
                        </a:rPr>
                        <a:t>2 zile lucrătoare</a:t>
                      </a:r>
                      <a:endParaRPr lang="en-US" sz="1400" kern="120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400" kern="1200" dirty="0" smtClean="0">
                          <a:solidFill>
                            <a:schemeClr val="dk1"/>
                          </a:solidFill>
                          <a:latin typeface="+mn-lt"/>
                          <a:ea typeface="+mn-ea"/>
                          <a:cs typeface="+mn-cs"/>
                        </a:rPr>
                        <a:t>5 zile lucrătoare</a:t>
                      </a:r>
                      <a:endParaRPr lang="en-US" sz="1400" kern="1200" dirty="0" smtClean="0">
                        <a:solidFill>
                          <a:schemeClr val="dk1"/>
                        </a:solidFill>
                        <a:latin typeface="+mn-lt"/>
                        <a:ea typeface="+mn-ea"/>
                        <a:cs typeface="+mn-cs"/>
                      </a:endParaRPr>
                    </a:p>
                  </a:txBody>
                  <a:tcPr/>
                </a:tc>
              </a:tr>
              <a:tr h="290838">
                <a:tc>
                  <a:txBody>
                    <a:bodyPr/>
                    <a:lstStyle/>
                    <a:p>
                      <a:r>
                        <a:rPr lang="ro-RO" sz="1400" kern="1200" dirty="0" smtClean="0">
                          <a:solidFill>
                            <a:schemeClr val="dk1"/>
                          </a:solidFill>
                          <a:latin typeface="+mn-lt"/>
                          <a:ea typeface="+mn-ea"/>
                          <a:cs typeface="+mn-cs"/>
                        </a:rPr>
                        <a:t>nașterea unui copil</a:t>
                      </a:r>
                      <a:endParaRPr lang="en-US" sz="1400" kern="1200" dirty="0" smtClean="0">
                        <a:solidFill>
                          <a:schemeClr val="dk1"/>
                        </a:solidFill>
                        <a:latin typeface="+mn-lt"/>
                        <a:ea typeface="+mn-ea"/>
                        <a:cs typeface="+mn-cs"/>
                      </a:endParaRPr>
                    </a:p>
                  </a:txBody>
                  <a:tcPr/>
                </a:tc>
                <a:tc>
                  <a:txBody>
                    <a:bodyPr/>
                    <a:lstStyle/>
                    <a:p>
                      <a:endParaRPr lang="en-US" sz="14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400" kern="1200" dirty="0" smtClean="0">
                          <a:solidFill>
                            <a:schemeClr val="dk1"/>
                          </a:solidFill>
                          <a:latin typeface="+mn-lt"/>
                          <a:ea typeface="+mn-ea"/>
                          <a:cs typeface="+mn-cs"/>
                        </a:rPr>
                        <a:t>5 zile lucrătoare</a:t>
                      </a:r>
                      <a:endParaRPr lang="en-US" sz="1400" kern="1200" dirty="0" smtClean="0">
                        <a:solidFill>
                          <a:schemeClr val="dk1"/>
                        </a:solidFill>
                        <a:latin typeface="+mn-lt"/>
                        <a:ea typeface="+mn-ea"/>
                        <a:cs typeface="+mn-cs"/>
                      </a:endParaRPr>
                    </a:p>
                  </a:txBody>
                  <a:tcPr/>
                </a:tc>
              </a:tr>
              <a:tr h="4944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400" dirty="0" smtClean="0"/>
                        <a:t>moartea unui părinte, copil, soț, frate și mamă a soțului sau a altor rude în linie dreaptă </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400" dirty="0" smtClean="0"/>
                        <a:t>2 zile lucrătoare</a:t>
                      </a:r>
                      <a:endParaRPr lang="en-US" sz="1400" dirty="0" smtClean="0"/>
                    </a:p>
                    <a:p>
                      <a:endParaRPr lang="en-US" sz="1400" dirty="0"/>
                    </a:p>
                  </a:txBody>
                  <a:tcPr/>
                </a:tc>
                <a:tc>
                  <a:txBody>
                    <a:bodyPr/>
                    <a:lstStyle/>
                    <a:p>
                      <a:r>
                        <a:rPr lang="ro-RO" sz="1400" dirty="0" smtClean="0"/>
                        <a:t>3 zile lucrătoare sau </a:t>
                      </a:r>
                    </a:p>
                    <a:p>
                      <a:r>
                        <a:rPr lang="ro-RO" sz="1400" dirty="0" smtClean="0"/>
                        <a:t>2 zile (bunici/frați)</a:t>
                      </a:r>
                      <a:endParaRPr lang="en-US" sz="1400" dirty="0"/>
                    </a:p>
                  </a:txBody>
                  <a:tcPr/>
                </a:tc>
              </a:tr>
            </a:tbl>
          </a:graphicData>
        </a:graphic>
      </p:graphicFrame>
      <p:pic>
        <p:nvPicPr>
          <p:cNvPr id="17"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Logo-ROGov_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3" descr="Logo UE R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20"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1"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60466" y="5304955"/>
            <a:ext cx="2397667" cy="110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8224" y="55863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32241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965</TotalTime>
  <Words>2820</Words>
  <Application>Microsoft Office PowerPoint</Application>
  <PresentationFormat>Custom</PresentationFormat>
  <Paragraphs>212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AVE</dc:creator>
  <cp:lastModifiedBy>Irina</cp:lastModifiedBy>
  <cp:revision>90</cp:revision>
  <cp:lastPrinted>2017-11-13T09:37:54Z</cp:lastPrinted>
  <dcterms:created xsi:type="dcterms:W3CDTF">2016-07-01T07:21:20Z</dcterms:created>
  <dcterms:modified xsi:type="dcterms:W3CDTF">2019-02-25T12:48:57Z</dcterms:modified>
</cp:coreProperties>
</file>