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8" r:id="rId3"/>
    <p:sldId id="299" r:id="rId4"/>
    <p:sldId id="324" r:id="rId5"/>
    <p:sldId id="325" r:id="rId6"/>
    <p:sldId id="301" r:id="rId7"/>
    <p:sldId id="302" r:id="rId8"/>
    <p:sldId id="326" r:id="rId9"/>
    <p:sldId id="303" r:id="rId10"/>
    <p:sldId id="364" r:id="rId11"/>
    <p:sldId id="365" r:id="rId12"/>
    <p:sldId id="366" r:id="rId13"/>
    <p:sldId id="367" r:id="rId14"/>
    <p:sldId id="368" r:id="rId15"/>
    <p:sldId id="369" r:id="rId16"/>
    <p:sldId id="370" r:id="rId17"/>
    <p:sldId id="371" r:id="rId18"/>
    <p:sldId id="372" r:id="rId19"/>
    <p:sldId id="373" r:id="rId20"/>
    <p:sldId id="374" r:id="rId21"/>
    <p:sldId id="375" r:id="rId22"/>
    <p:sldId id="376" r:id="rId23"/>
    <p:sldId id="377" r:id="rId24"/>
    <p:sldId id="378" r:id="rId25"/>
    <p:sldId id="379" r:id="rId26"/>
    <p:sldId id="380" r:id="rId27"/>
    <p:sldId id="327" r:id="rId28"/>
    <p:sldId id="328" r:id="rId29"/>
    <p:sldId id="329" r:id="rId30"/>
    <p:sldId id="330" r:id="rId31"/>
    <p:sldId id="331" r:id="rId32"/>
    <p:sldId id="332" r:id="rId33"/>
    <p:sldId id="333" r:id="rId34"/>
    <p:sldId id="334" r:id="rId35"/>
    <p:sldId id="335" r:id="rId36"/>
    <p:sldId id="336" r:id="rId37"/>
    <p:sldId id="337" r:id="rId38"/>
    <p:sldId id="338" r:id="rId39"/>
    <p:sldId id="339" r:id="rId40"/>
    <p:sldId id="340" r:id="rId41"/>
    <p:sldId id="341" r:id="rId42"/>
    <p:sldId id="342" r:id="rId43"/>
    <p:sldId id="343" r:id="rId44"/>
    <p:sldId id="344" r:id="rId45"/>
    <p:sldId id="345" r:id="rId46"/>
    <p:sldId id="346" r:id="rId47"/>
    <p:sldId id="347" r:id="rId48"/>
    <p:sldId id="348" r:id="rId49"/>
    <p:sldId id="349" r:id="rId50"/>
    <p:sldId id="350" r:id="rId51"/>
    <p:sldId id="351" r:id="rId52"/>
    <p:sldId id="352" r:id="rId53"/>
    <p:sldId id="353" r:id="rId54"/>
    <p:sldId id="354" r:id="rId55"/>
    <p:sldId id="355" r:id="rId56"/>
    <p:sldId id="356" r:id="rId57"/>
    <p:sldId id="357" r:id="rId58"/>
    <p:sldId id="358" r:id="rId59"/>
    <p:sldId id="359" r:id="rId60"/>
    <p:sldId id="360" r:id="rId61"/>
    <p:sldId id="361" r:id="rId62"/>
    <p:sldId id="362" r:id="rId63"/>
    <p:sldId id="363" r:id="rId64"/>
    <p:sldId id="304" r:id="rId65"/>
    <p:sldId id="306" r:id="rId66"/>
    <p:sldId id="307" r:id="rId67"/>
    <p:sldId id="308" r:id="rId68"/>
    <p:sldId id="309" r:id="rId69"/>
    <p:sldId id="310" r:id="rId70"/>
    <p:sldId id="311" r:id="rId71"/>
    <p:sldId id="312" r:id="rId72"/>
    <p:sldId id="313" r:id="rId73"/>
    <p:sldId id="314" r:id="rId74"/>
    <p:sldId id="315" r:id="rId75"/>
    <p:sldId id="316" r:id="rId76"/>
    <p:sldId id="317" r:id="rId77"/>
    <p:sldId id="318" r:id="rId78"/>
    <p:sldId id="319" r:id="rId79"/>
    <p:sldId id="320" r:id="rId80"/>
    <p:sldId id="322" r:id="rId8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68" autoAdjust="0"/>
    <p:restoredTop sz="94660"/>
  </p:normalViewPr>
  <p:slideViewPr>
    <p:cSldViewPr snapToGrid="0">
      <p:cViewPr varScale="1">
        <p:scale>
          <a:sx n="76" d="100"/>
          <a:sy n="76" d="100"/>
        </p:scale>
        <p:origin x="522"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63FA38-5A0D-44FE-B4DC-9560C7087A8B}" type="datetimeFigureOut">
              <a:rPr lang="en-US" smtClean="0"/>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F664DA-7093-4FE9-8789-B9004EA9BE0F}" type="slidenum">
              <a:rPr lang="en-US" smtClean="0"/>
              <a:t>‹#›</a:t>
            </a:fld>
            <a:endParaRPr lang="en-US"/>
          </a:p>
        </p:txBody>
      </p:sp>
    </p:spTree>
    <p:extLst>
      <p:ext uri="{BB962C8B-B14F-4D97-AF65-F5344CB8AC3E}">
        <p14:creationId xmlns:p14="http://schemas.microsoft.com/office/powerpoint/2010/main" val="675789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63FA38-5A0D-44FE-B4DC-9560C7087A8B}" type="datetimeFigureOut">
              <a:rPr lang="en-US" smtClean="0"/>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F664DA-7093-4FE9-8789-B9004EA9BE0F}" type="slidenum">
              <a:rPr lang="en-US" smtClean="0"/>
              <a:t>‹#›</a:t>
            </a:fld>
            <a:endParaRPr lang="en-US"/>
          </a:p>
        </p:txBody>
      </p:sp>
    </p:spTree>
    <p:extLst>
      <p:ext uri="{BB962C8B-B14F-4D97-AF65-F5344CB8AC3E}">
        <p14:creationId xmlns:p14="http://schemas.microsoft.com/office/powerpoint/2010/main" val="1955799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63FA38-5A0D-44FE-B4DC-9560C7087A8B}" type="datetimeFigureOut">
              <a:rPr lang="en-US" smtClean="0"/>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F664DA-7093-4FE9-8789-B9004EA9BE0F}" type="slidenum">
              <a:rPr lang="en-US" smtClean="0"/>
              <a:t>‹#›</a:t>
            </a:fld>
            <a:endParaRPr lang="en-US"/>
          </a:p>
        </p:txBody>
      </p:sp>
    </p:spTree>
    <p:extLst>
      <p:ext uri="{BB962C8B-B14F-4D97-AF65-F5344CB8AC3E}">
        <p14:creationId xmlns:p14="http://schemas.microsoft.com/office/powerpoint/2010/main" val="1364023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63FA38-5A0D-44FE-B4DC-9560C7087A8B}" type="datetimeFigureOut">
              <a:rPr lang="en-US" smtClean="0"/>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F664DA-7093-4FE9-8789-B9004EA9BE0F}" type="slidenum">
              <a:rPr lang="en-US" smtClean="0"/>
              <a:t>‹#›</a:t>
            </a:fld>
            <a:endParaRPr lang="en-US"/>
          </a:p>
        </p:txBody>
      </p:sp>
    </p:spTree>
    <p:extLst>
      <p:ext uri="{BB962C8B-B14F-4D97-AF65-F5344CB8AC3E}">
        <p14:creationId xmlns:p14="http://schemas.microsoft.com/office/powerpoint/2010/main" val="1371940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63FA38-5A0D-44FE-B4DC-9560C7087A8B}" type="datetimeFigureOut">
              <a:rPr lang="en-US" smtClean="0"/>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F664DA-7093-4FE9-8789-B9004EA9BE0F}" type="slidenum">
              <a:rPr lang="en-US" smtClean="0"/>
              <a:t>‹#›</a:t>
            </a:fld>
            <a:endParaRPr lang="en-US"/>
          </a:p>
        </p:txBody>
      </p:sp>
    </p:spTree>
    <p:extLst>
      <p:ext uri="{BB962C8B-B14F-4D97-AF65-F5344CB8AC3E}">
        <p14:creationId xmlns:p14="http://schemas.microsoft.com/office/powerpoint/2010/main" val="3771712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63FA38-5A0D-44FE-B4DC-9560C7087A8B}" type="datetimeFigureOut">
              <a:rPr lang="en-US" smtClean="0"/>
              <a:t>9/21/2018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F664DA-7093-4FE9-8789-B9004EA9BE0F}" type="slidenum">
              <a:rPr lang="en-US" smtClean="0"/>
              <a:t>‹#›</a:t>
            </a:fld>
            <a:endParaRPr lang="en-US"/>
          </a:p>
        </p:txBody>
      </p:sp>
    </p:spTree>
    <p:extLst>
      <p:ext uri="{BB962C8B-B14F-4D97-AF65-F5344CB8AC3E}">
        <p14:creationId xmlns:p14="http://schemas.microsoft.com/office/powerpoint/2010/main" val="2363241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63FA38-5A0D-44FE-B4DC-9560C7087A8B}" type="datetimeFigureOut">
              <a:rPr lang="en-US" smtClean="0"/>
              <a:t>9/21/2018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F664DA-7093-4FE9-8789-B9004EA9BE0F}" type="slidenum">
              <a:rPr lang="en-US" smtClean="0"/>
              <a:t>‹#›</a:t>
            </a:fld>
            <a:endParaRPr lang="en-US"/>
          </a:p>
        </p:txBody>
      </p:sp>
    </p:spTree>
    <p:extLst>
      <p:ext uri="{BB962C8B-B14F-4D97-AF65-F5344CB8AC3E}">
        <p14:creationId xmlns:p14="http://schemas.microsoft.com/office/powerpoint/2010/main" val="2184947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63FA38-5A0D-44FE-B4DC-9560C7087A8B}" type="datetimeFigureOut">
              <a:rPr lang="en-US" smtClean="0"/>
              <a:t>9/21/2018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F664DA-7093-4FE9-8789-B9004EA9BE0F}" type="slidenum">
              <a:rPr lang="en-US" smtClean="0"/>
              <a:t>‹#›</a:t>
            </a:fld>
            <a:endParaRPr lang="en-US"/>
          </a:p>
        </p:txBody>
      </p:sp>
    </p:spTree>
    <p:extLst>
      <p:ext uri="{BB962C8B-B14F-4D97-AF65-F5344CB8AC3E}">
        <p14:creationId xmlns:p14="http://schemas.microsoft.com/office/powerpoint/2010/main" val="182758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63FA38-5A0D-44FE-B4DC-9560C7087A8B}" type="datetimeFigureOut">
              <a:rPr lang="en-US" smtClean="0"/>
              <a:t>9/21/2018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F664DA-7093-4FE9-8789-B9004EA9BE0F}" type="slidenum">
              <a:rPr lang="en-US" smtClean="0"/>
              <a:t>‹#›</a:t>
            </a:fld>
            <a:endParaRPr lang="en-US"/>
          </a:p>
        </p:txBody>
      </p:sp>
    </p:spTree>
    <p:extLst>
      <p:ext uri="{BB962C8B-B14F-4D97-AF65-F5344CB8AC3E}">
        <p14:creationId xmlns:p14="http://schemas.microsoft.com/office/powerpoint/2010/main" val="4265545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63FA38-5A0D-44FE-B4DC-9560C7087A8B}" type="datetimeFigureOut">
              <a:rPr lang="en-US" smtClean="0"/>
              <a:t>9/21/2018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F664DA-7093-4FE9-8789-B9004EA9BE0F}" type="slidenum">
              <a:rPr lang="en-US" smtClean="0"/>
              <a:t>‹#›</a:t>
            </a:fld>
            <a:endParaRPr lang="en-US"/>
          </a:p>
        </p:txBody>
      </p:sp>
    </p:spTree>
    <p:extLst>
      <p:ext uri="{BB962C8B-B14F-4D97-AF65-F5344CB8AC3E}">
        <p14:creationId xmlns:p14="http://schemas.microsoft.com/office/powerpoint/2010/main" val="275820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63FA38-5A0D-44FE-B4DC-9560C7087A8B}" type="datetimeFigureOut">
              <a:rPr lang="en-US" smtClean="0"/>
              <a:t>9/21/2018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F664DA-7093-4FE9-8789-B9004EA9BE0F}" type="slidenum">
              <a:rPr lang="en-US" smtClean="0"/>
              <a:t>‹#›</a:t>
            </a:fld>
            <a:endParaRPr lang="en-US"/>
          </a:p>
        </p:txBody>
      </p:sp>
    </p:spTree>
    <p:extLst>
      <p:ext uri="{BB962C8B-B14F-4D97-AF65-F5344CB8AC3E}">
        <p14:creationId xmlns:p14="http://schemas.microsoft.com/office/powerpoint/2010/main" val="474153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63FA38-5A0D-44FE-B4DC-9560C7087A8B}" type="datetimeFigureOut">
              <a:rPr lang="en-US" smtClean="0"/>
              <a:t>9/21/2018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F664DA-7093-4FE9-8789-B9004EA9BE0F}" type="slidenum">
              <a:rPr lang="en-US" smtClean="0"/>
              <a:t>‹#›</a:t>
            </a:fld>
            <a:endParaRPr lang="en-US"/>
          </a:p>
        </p:txBody>
      </p:sp>
    </p:spTree>
    <p:extLst>
      <p:ext uri="{BB962C8B-B14F-4D97-AF65-F5344CB8AC3E}">
        <p14:creationId xmlns:p14="http://schemas.microsoft.com/office/powerpoint/2010/main" val="2448861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hyperlink" Target="http://www.interregrobg.eu/"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hyperlink" Target="http://www.interregrobg.eu/" TargetMode="Externa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4.jpe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hyperlink" Target="http://www.interregrobg.eu/" TargetMode="Externa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4.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hyperlink" Target="http://www.interregrobg.eu/" TargetMode="Externa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4.jpe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hyperlink" Target="http://www.interregrobg.eu/" TargetMode="Externa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4.jpe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hyperlink" Target="http://www.interregrobg.eu/" TargetMode="Externa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4.jpe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hyperlink" Target="http://www.interregrobg.eu/" TargetMode="Externa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4.jpe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hyperlink" Target="http://www.interregrobg.eu/" TargetMode="Externa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4.jpe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hyperlink" Target="http://www.interregrobg.eu/" TargetMode="Externa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4.jpe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hyperlink" Target="http://www.interregrobg.eu/" TargetMode="Externa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4.jpe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hyperlink" Target="http://www.interregrobg.eu/" TargetMode="Externa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hyperlink" Target="http://www.interregrobg.eu/"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hyperlink" Target="http://www.interregrobg.eu/" TargetMode="Externa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4.jpe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hyperlink" Target="http://www.interregrobg.eu/" TargetMode="Externa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4.jpe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hyperlink" Target="http://www.interregrobg.eu/" TargetMode="Externa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4.jpe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hyperlink" Target="http://www.interregrobg.eu/" TargetMode="Externa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4.jpe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hyperlink" Target="http://www.interregrobg.eu/" TargetMode="Externa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4.jpeg"/><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hyperlink" Target="http://www.interregrobg.eu/" TargetMode="Externa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4.jpeg"/><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hyperlink" Target="http://www.interregrobg.eu/" TargetMode="Externa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4.jpeg"/><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hyperlink" Target="http://www.interregrobg.eu/"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hyperlink" Target="http://www.interregrobg.eu/"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hyperlink" Target="http://www.interregrobg.eu/"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6.jpeg"/><Relationship Id="rId2" Type="http://schemas.openxmlformats.org/officeDocument/2006/relationships/hyperlink" Target="http://www.interregrobg.eu/"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hyperlink" Target="http://www.interregrobg.eu/"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hyperlink" Target="http://www.interregrobg.eu/"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hyperlink" Target="http://www.interregrobg.eu/"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hyperlink" Target="http://www.interregrobg.eu/"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hyperlink" Target="http://www.interregrobg.eu/"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hyperlink" Target="http://www.interregrobg.eu/"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hyperlink" Target="http://www.interregrobg.eu/"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hyperlink" Target="http://www.interregrobg.eu/"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hyperlink" Target="http://www.interregrobg.eu/"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hyperlink" Target="http://www.interregrobg.eu/"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6.jpeg"/><Relationship Id="rId2" Type="http://schemas.openxmlformats.org/officeDocument/2006/relationships/hyperlink" Target="http://www.interregrobg.eu/"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hyperlink" Target="http://www.interregrobg.eu/"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hyperlink" Target="http://www.interregrobg.eu/"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hyperlink" Target="http://www.interregrobg.eu/"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hyperlink" Target="http://www.interregrobg.eu/"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hyperlink" Target="http://www.interregrobg.eu/"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hyperlink" Target="http://www.interregrobg.eu/"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hyperlink" Target="http://www.interregrobg.eu/"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hyperlink" Target="http://www.interregrobg.eu/"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hyperlink" Target="http://www.interregrobg.eu/"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hyperlink" Target="http://www.interregrobg.eu/"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hyperlink" Target="http://www.interregrobg.eu/"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hyperlink" Target="http://www.interregrobg.eu/"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hyperlink" Target="http://www.interregrobg.eu/"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hyperlink" Target="http://www.interregrobg.eu/"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hyperlink" Target="http://www.interregrobg.eu/"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hyperlink" Target="http://www.interregrobg.eu/"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hyperlink" Target="http://www.interregrobg.eu/"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hyperlink" Target="http://www.interregrobg.eu/"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hyperlink" Target="http://www.interregrobg.eu/"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hyperlink" Target="http://www.interregrobg.eu/"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hyperlink" Target="http://www.interregrobg.eu/"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hyperlink" Target="http://www.interregrobg.eu/"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hyperlink" Target="http://www.interregrobg.eu/"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hyperlink" Target="http://www.interregrobg.eu/"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hyperlink" Target="http://www.interregrobg.eu/"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hyperlink" Target="http://www.interregrobg.eu/"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hyperlink" Target="http://www.interregrobg.eu/"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6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hyperlink" Target="http://www.interregrobg.eu/"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6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hyperlink" Target="http://www.interregrobg.eu/"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6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hyperlink" Target="http://www.interregrobg.eu/"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6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hyperlink" Target="http://www.interregrobg.eu/"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6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hyperlink" Target="http://www.interregrobg.eu/"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hyperlink" Target="http://www.interregrobg.eu/"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hyperlink" Target="http://www.interregrobg.eu/"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7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hyperlink" Target="http://www.interregrobg.eu/"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7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hyperlink" Target="http://www.interregrobg.eu/"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7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hyperlink" Target="http://www.interregrobg.eu/"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7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hyperlink" Target="http://www.interregrobg.eu/"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7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hyperlink" Target="http://www.interregrobg.eu/"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7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hyperlink" Target="http://www.interregrobg.eu/"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7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hyperlink" Target="http://www.interregrobg.eu/"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7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hyperlink" Target="http://www.interregrobg.eu/"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7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hyperlink" Target="http://www.interregrobg.eu/"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hyperlink" Target="http://www.interregrobg.eu/"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hyperlink" Target="https://bgromobility.eu/ro/" TargetMode="External"/></Relationships>
</file>

<file path=ppt/slides/_rels/slide8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hyperlink" Target="http://www.interregrobg.eu/"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hyperlink" Target="mailto:ngo.ebsc@gmail.com" TargetMode="External"/><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hyperlink" Target="http://www.interregrobg.eu/" TargetMode="Externa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0.png"/><Relationship Id="rId5" Type="http://schemas.openxmlformats.org/officeDocument/2006/relationships/image" Target="../media/image3.jpeg"/><Relationship Id="rId10" Type="http://schemas.openxmlformats.org/officeDocument/2006/relationships/hyperlink" Target="mailto:bgro.mobility@gmail.com" TargetMode="External"/><Relationship Id="rId4" Type="http://schemas.openxmlformats.org/officeDocument/2006/relationships/image" Target="../media/image2.png"/><Relationship Id="rId9" Type="http://schemas.openxmlformats.org/officeDocument/2006/relationships/hyperlink" Target="mailto:office.ave.2016@gmail.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93240" y="2059777"/>
            <a:ext cx="9144000" cy="3439390"/>
          </a:xfrm>
        </p:spPr>
        <p:txBody>
          <a:bodyPr/>
          <a:lstStyle/>
          <a:p>
            <a:endParaRPr lang="en-US" sz="2200" dirty="0" smtClean="0">
              <a:latin typeface="Trebuchet MS" panose="020B0603020202020204" pitchFamily="34" charset="0"/>
            </a:endParaRPr>
          </a:p>
          <a:p>
            <a:r>
              <a:rPr lang="en-US" dirty="0" smtClean="0"/>
              <a:t> </a:t>
            </a:r>
            <a:endParaRPr lang="en-US" dirty="0"/>
          </a:p>
        </p:txBody>
      </p:sp>
      <p:sp>
        <p:nvSpPr>
          <p:cNvPr id="5" name="Rectangle 8"/>
          <p:cNvSpPr>
            <a:spLocks noChangeArrowheads="1"/>
          </p:cNvSpPr>
          <p:nvPr/>
        </p:nvSpPr>
        <p:spPr bwMode="auto">
          <a:xfrm>
            <a:off x="0" y="3265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5364069" y="6444669"/>
            <a:ext cx="14638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lvl="0" algn="ctr"/>
            <a:r>
              <a:rPr lang="en-US" sz="1000" u="sng" dirty="0">
                <a:solidFill>
                  <a:srgbClr val="0000FF"/>
                </a:solidFill>
                <a:latin typeface="Trebuchet MS"/>
                <a:ea typeface="Calibri"/>
                <a:cs typeface="Times New Roman"/>
                <a:hlinkClick r:id="rId2"/>
              </a:rPr>
              <a:t>www.interregrobg.eu</a:t>
            </a:r>
            <a:r>
              <a:rPr lang="en-US" sz="1000" dirty="0" smtClean="0">
                <a:latin typeface="Trebuchet MS" panose="020B0603020202020204" pitchFamily="34" charset="0"/>
                <a:ea typeface="Times New Roman" panose="02020603050405020304" pitchFamily="18" charset="0"/>
              </a:rPr>
              <a:t> </a:t>
            </a:r>
            <a:endParaRPr kumimoji="0" lang="en-US" sz="1800" b="0" i="0" u="none" strike="noStrike" cap="none" normalizeH="0" baseline="0" dirty="0" smtClean="0">
              <a:ln>
                <a:noFill/>
              </a:ln>
              <a:effectLst/>
            </a:endParaRPr>
          </a:p>
        </p:txBody>
      </p:sp>
      <p:pic>
        <p:nvPicPr>
          <p:cNvPr id="1034"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0466" y="5304955"/>
            <a:ext cx="2397667" cy="1102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275127" y="2442466"/>
            <a:ext cx="9362113" cy="2646878"/>
          </a:xfrm>
          <a:prstGeom prst="rect">
            <a:avLst/>
          </a:prstGeom>
        </p:spPr>
        <p:txBody>
          <a:bodyPr wrap="square">
            <a:spAutoFit/>
          </a:bodyPr>
          <a:lstStyle/>
          <a:p>
            <a:pPr lvl="0" algn="ctr"/>
            <a:r>
              <a:rPr lang="ro-RO" sz="3600" b="1" dirty="0" smtClean="0">
                <a:solidFill>
                  <a:prstClr val="black"/>
                </a:solidFill>
                <a:latin typeface="Trebuchet MS" pitchFamily="34" charset="0"/>
              </a:rPr>
              <a:t>„BG RO Mobility”</a:t>
            </a:r>
            <a:r>
              <a:rPr lang="ru-RU" sz="2400" b="1" dirty="0" smtClean="0">
                <a:solidFill>
                  <a:prstClr val="black"/>
                </a:solidFill>
                <a:latin typeface="Trebuchet MS" pitchFamily="34" charset="0"/>
              </a:rPr>
              <a:t> </a:t>
            </a:r>
            <a:endParaRPr lang="en-US" sz="2400" b="1" dirty="0">
              <a:solidFill>
                <a:prstClr val="black"/>
              </a:solidFill>
              <a:latin typeface="Trebuchet MS" pitchFamily="34" charset="0"/>
            </a:endParaRPr>
          </a:p>
          <a:p>
            <a:pPr algn="ctr"/>
            <a:r>
              <a:rPr lang="ro-RO" sz="2400" b="1" i="1" dirty="0" smtClean="0">
                <a:latin typeface="Trebuchet MS" panose="020B0603020202020204" pitchFamily="34" charset="0"/>
              </a:rPr>
              <a:t>cod proiect 16.4.2.113, </a:t>
            </a:r>
            <a:r>
              <a:rPr lang="ro-RO" sz="2400" b="1" i="1" dirty="0" err="1" smtClean="0">
                <a:latin typeface="Trebuchet MS" panose="020B0603020202020204" pitchFamily="34" charset="0"/>
              </a:rPr>
              <a:t>еMS</a:t>
            </a:r>
            <a:r>
              <a:rPr lang="ro-RO" sz="2400" b="1" i="1" dirty="0" smtClean="0">
                <a:latin typeface="Trebuchet MS" panose="020B0603020202020204" pitchFamily="34" charset="0"/>
              </a:rPr>
              <a:t> ROBG – 155</a:t>
            </a:r>
          </a:p>
          <a:p>
            <a:pPr algn="ctr"/>
            <a:r>
              <a:rPr lang="ro-RO" sz="1200" dirty="0"/>
              <a:t>Proiectul "BG RO </a:t>
            </a:r>
            <a:r>
              <a:rPr lang="ro-RO" sz="1200" dirty="0" err="1"/>
              <a:t>Mobility</a:t>
            </a:r>
            <a:r>
              <a:rPr lang="ro-RO" sz="1200" dirty="0"/>
              <a:t>" este </a:t>
            </a:r>
            <a:r>
              <a:rPr lang="ro-RO" sz="1200" dirty="0" err="1"/>
              <a:t>cofinanţat</a:t>
            </a:r>
            <a:r>
              <a:rPr lang="ro-RO" sz="1200" dirty="0"/>
              <a:t> de Uniunea Europeană prin Fondul European pentru Dezvoltare Regională în cadrul Programului </a:t>
            </a:r>
            <a:r>
              <a:rPr lang="ro-RO" sz="1200" dirty="0" err="1"/>
              <a:t>Interreg</a:t>
            </a:r>
            <a:r>
              <a:rPr lang="ro-RO" sz="1200" dirty="0"/>
              <a:t> V-A România – Bulgaria prin intermediul programului INTERREG VA România-Bulgaria</a:t>
            </a:r>
            <a:endParaRPr lang="en-US" sz="1200" dirty="0"/>
          </a:p>
          <a:p>
            <a:pPr algn="ctr"/>
            <a:r>
              <a:rPr lang="ro-RO" sz="1200" dirty="0" smtClean="0">
                <a:latin typeface="Trebuchet MS" panose="020B0603020202020204" pitchFamily="34" charset="0"/>
              </a:rPr>
              <a:t>Axa </a:t>
            </a:r>
            <a:r>
              <a:rPr lang="ro-RO" sz="1200" dirty="0">
                <a:latin typeface="Trebuchet MS" panose="020B0603020202020204" pitchFamily="34" charset="0"/>
              </a:rPr>
              <a:t>prioritară "O regiune calificată și favorabilă incluziunii</a:t>
            </a:r>
            <a:r>
              <a:rPr lang="ro-RO" sz="1200" dirty="0" smtClean="0">
                <a:latin typeface="Trebuchet MS" panose="020B0603020202020204" pitchFamily="34" charset="0"/>
              </a:rPr>
              <a:t>" </a:t>
            </a:r>
          </a:p>
          <a:p>
            <a:pPr algn="ctr"/>
            <a:r>
              <a:rPr lang="ro-RO" sz="1100" dirty="0" smtClean="0">
                <a:latin typeface="Trebuchet MS" panose="020B0603020202020204" pitchFamily="34" charset="0"/>
              </a:rPr>
              <a:t>Obiectivul </a:t>
            </a:r>
            <a:r>
              <a:rPr lang="ro-RO" sz="1100" dirty="0">
                <a:latin typeface="Trebuchet MS" panose="020B0603020202020204" pitchFamily="34" charset="0"/>
              </a:rPr>
              <a:t>specific "Încurajarea integrării zonei transfrontaliere în ceea ce privește ocuparea forței de muncă și mobilitatea forței de </a:t>
            </a:r>
            <a:r>
              <a:rPr lang="ro-RO" sz="1100" dirty="0" smtClean="0">
                <a:latin typeface="Trebuchet MS" panose="020B0603020202020204" pitchFamily="34" charset="0"/>
              </a:rPr>
              <a:t>muncă”</a:t>
            </a:r>
          </a:p>
          <a:p>
            <a:pPr algn="ctr"/>
            <a:endParaRPr lang="ro-RO" sz="1100" dirty="0">
              <a:latin typeface="Trebuchet MS" panose="020B0603020202020204" pitchFamily="34" charset="0"/>
            </a:endParaRPr>
          </a:p>
          <a:p>
            <a:pPr lvl="0" algn="ctr"/>
            <a:r>
              <a:rPr lang="ro-RO" sz="2800" b="1" i="1" dirty="0" smtClean="0">
                <a:solidFill>
                  <a:prstClr val="black"/>
                </a:solidFill>
                <a:latin typeface="Trebuchet MS" pitchFamily="34" charset="0"/>
              </a:rPr>
              <a:t>Sesiune informare</a:t>
            </a:r>
          </a:p>
          <a:p>
            <a:pPr lvl="0" algn="ctr"/>
            <a:endParaRPr lang="en-US" sz="2000" b="1" i="1" dirty="0">
              <a:solidFill>
                <a:prstClr val="black"/>
              </a:solidFill>
              <a:latin typeface="Trebuchet MS" pitchFamily="34" charset="0"/>
            </a:endParaRPr>
          </a:p>
        </p:txBody>
      </p:sp>
      <p:pic>
        <p:nvPicPr>
          <p:cNvPr id="205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31666">
            <a:off x="8941381" y="348008"/>
            <a:ext cx="739005" cy="96918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4" descr="Logo-ROGov_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3897" y="431074"/>
            <a:ext cx="1193692" cy="1044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Logo UE R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0784" y="492377"/>
            <a:ext cx="4346570" cy="950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11"/>
          <p:cNvSpPr txBox="1">
            <a:spLocks noChangeArrowheads="1"/>
          </p:cNvSpPr>
          <p:nvPr/>
        </p:nvSpPr>
        <p:spPr bwMode="auto">
          <a:xfrm>
            <a:off x="8891505" y="1337978"/>
            <a:ext cx="1104900" cy="4218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СНЦ</a:t>
            </a:r>
            <a:r>
              <a:rPr kumimoji="0" lang="en-US"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t>
            </a: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ЕЦПБ“</a:t>
            </a:r>
            <a:endParaRPr kumimoji="0" lang="bg-BG"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 name="Rectangle 5"/>
          <p:cNvSpPr>
            <a:spLocks noChangeArrowheads="1"/>
          </p:cNvSpPr>
          <p:nvPr/>
        </p:nvSpPr>
        <p:spPr bwMode="auto">
          <a:xfrm>
            <a:off x="-24708" y="546499"/>
            <a:ext cx="12216708" cy="1062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224" y="5586307"/>
            <a:ext cx="1350375" cy="82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5572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0" y="4765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5299674" y="6431790"/>
            <a:ext cx="14638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a:ln>
                  <a:noFill/>
                </a:ln>
                <a:effectLst/>
                <a:latin typeface="Trebuchet MS" panose="020B0603020202020204" pitchFamily="34" charset="0"/>
                <a:ea typeface="Times New Roman" panose="02020603050405020304" pitchFamily="18" charset="0"/>
                <a:hlinkClick r:id="rId2"/>
              </a:rPr>
              <a:t>ww</a:t>
            </a:r>
            <a:r>
              <a:rPr lang="en-US" sz="1000" dirty="0">
                <a:latin typeface="Trebuchet MS" panose="020B0603020202020204" pitchFamily="34" charset="0"/>
                <a:ea typeface="Times New Roman" panose="02020603050405020304" pitchFamily="18" charset="0"/>
                <a:hlinkClick r:id="rId2"/>
              </a:rPr>
              <a:t>w.interregrobg.eu</a:t>
            </a:r>
            <a:r>
              <a:rPr lang="ro-RO" sz="1000" dirty="0">
                <a:latin typeface="Trebuchet MS" panose="020B0603020202020204" pitchFamily="34" charset="0"/>
                <a:ea typeface="Times New Roman" panose="02020603050405020304" pitchFamily="18" charset="0"/>
              </a:rPr>
              <a:t> </a:t>
            </a:r>
            <a:endParaRPr kumimoji="0" lang="en-US" sz="1800" b="0" i="0" u="none" strike="noStrike" cap="none" normalizeH="0" baseline="0" dirty="0">
              <a:ln>
                <a:noFill/>
              </a:ln>
              <a:effectLst/>
            </a:endParaRPr>
          </a:p>
        </p:txBody>
      </p:sp>
      <p:sp>
        <p:nvSpPr>
          <p:cNvPr id="4098" name="Rectangle 2"/>
          <p:cNvSpPr>
            <a:spLocks noChangeArrowheads="1"/>
          </p:cNvSpPr>
          <p:nvPr/>
        </p:nvSpPr>
        <p:spPr bwMode="auto">
          <a:xfrm>
            <a:off x="940524" y="2142702"/>
            <a:ext cx="9932998" cy="2893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200"/>
              </a:spcAft>
              <a:buClrTx/>
              <a:buSzTx/>
              <a:buFontTx/>
              <a:buNone/>
              <a:tabLst/>
            </a:pPr>
            <a:r>
              <a:rPr kumimoji="0" lang="ro-RO" sz="2000" b="1" i="0" u="none" strike="noStrike" cap="none" normalizeH="0" baseline="0" dirty="0" smtClean="0">
                <a:ln>
                  <a:noFill/>
                </a:ln>
                <a:effectLst/>
                <a:ea typeface="Calibri" pitchFamily="34" charset="0"/>
                <a:cs typeface="Times New Roman" pitchFamily="18" charset="0"/>
              </a:rPr>
              <a:t>Ce este m</a:t>
            </a:r>
            <a:r>
              <a:rPr kumimoji="0" lang="en-US" sz="2000" b="1" i="0" u="none" strike="noStrike" cap="none" normalizeH="0" baseline="0" dirty="0" err="1" smtClean="0">
                <a:ln>
                  <a:noFill/>
                </a:ln>
                <a:effectLst/>
                <a:ea typeface="Calibri" pitchFamily="34" charset="0"/>
                <a:cs typeface="Times New Roman" pitchFamily="18" charset="0"/>
              </a:rPr>
              <a:t>obilitatea</a:t>
            </a:r>
            <a:r>
              <a:rPr kumimoji="0" lang="en-US" sz="2000" b="1" i="0" u="none" strike="noStrike" cap="none" normalizeH="0" baseline="0" dirty="0" smtClean="0">
                <a:ln>
                  <a:noFill/>
                </a:ln>
                <a:effectLst/>
                <a:ea typeface="Calibri" pitchFamily="34" charset="0"/>
                <a:cs typeface="Times New Roman" pitchFamily="18" charset="0"/>
              </a:rPr>
              <a:t> </a:t>
            </a:r>
            <a:r>
              <a:rPr kumimoji="0" lang="en-US" sz="2000" b="1" i="0" u="none" strike="noStrike" cap="none" normalizeH="0" baseline="0" dirty="0" err="1">
                <a:ln>
                  <a:noFill/>
                </a:ln>
                <a:effectLst/>
                <a:ea typeface="Calibri" pitchFamily="34" charset="0"/>
                <a:cs typeface="Times New Roman" pitchFamily="18" charset="0"/>
              </a:rPr>
              <a:t>transfrontalieră</a:t>
            </a:r>
            <a:r>
              <a:rPr kumimoji="0" lang="en-US" sz="2000" b="1" i="0" u="none" strike="noStrike" cap="none" normalizeH="0" baseline="0" dirty="0">
                <a:ln>
                  <a:noFill/>
                </a:ln>
                <a:effectLst/>
                <a:ea typeface="Calibri" pitchFamily="34" charset="0"/>
                <a:cs typeface="Times New Roman" pitchFamily="18" charset="0"/>
              </a:rPr>
              <a:t> a for</a:t>
            </a:r>
            <a:r>
              <a:rPr kumimoji="0" lang="ro-RO" sz="2000" b="1" i="0" u="none" strike="noStrike" cap="none" normalizeH="0" baseline="0" dirty="0">
                <a:ln>
                  <a:noFill/>
                </a:ln>
                <a:effectLst/>
                <a:ea typeface="Calibri" pitchFamily="34" charset="0"/>
                <a:cs typeface="Times New Roman" pitchFamily="18" charset="0"/>
              </a:rPr>
              <a:t>ței de </a:t>
            </a:r>
            <a:r>
              <a:rPr kumimoji="0" lang="ro-RO" sz="2000" b="1" i="0" u="none" strike="noStrike" cap="none" normalizeH="0" baseline="0" dirty="0" smtClean="0">
                <a:ln>
                  <a:noFill/>
                </a:ln>
                <a:effectLst/>
                <a:ea typeface="Calibri" pitchFamily="34" charset="0"/>
                <a:cs typeface="Times New Roman" pitchFamily="18" charset="0"/>
              </a:rPr>
              <a:t>muncă? </a:t>
            </a:r>
            <a:endParaRPr kumimoji="0" lang="ro-RO" sz="2000" b="1" i="0" u="none" strike="noStrike" cap="none" normalizeH="0" baseline="0" dirty="0">
              <a:ln>
                <a:noFill/>
              </a:ln>
              <a:effectLst/>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o-RO" sz="1400" b="1" dirty="0">
              <a:ea typeface="Calibri" pitchFamily="34" charset="0"/>
              <a:cs typeface="Times New Roman" pitchFamily="18" charset="0"/>
            </a:endParaRPr>
          </a:p>
          <a:p>
            <a:pPr marL="266700" marR="0" lvl="0" indent="-266700" algn="l" defTabSz="914400" rtl="0" eaLnBrk="1" fontAlgn="base" latinLnBrk="0" hangingPunct="1">
              <a:lnSpc>
                <a:spcPct val="100000"/>
              </a:lnSpc>
              <a:spcBef>
                <a:spcPct val="0"/>
              </a:spcBef>
              <a:spcAft>
                <a:spcPts val="1800"/>
              </a:spcAft>
              <a:buClrTx/>
              <a:buSzTx/>
              <a:buFont typeface="Wingdings" pitchFamily="2" charset="2"/>
              <a:buChar char="Ø"/>
              <a:tabLst/>
            </a:pPr>
            <a:r>
              <a:rPr lang="ro-RO" b="1" dirty="0" smtClean="0">
                <a:ea typeface="Calibri" pitchFamily="34" charset="0"/>
                <a:cs typeface="Times New Roman" pitchFamily="18" charset="0"/>
              </a:rPr>
              <a:t>lucrător</a:t>
            </a:r>
            <a:r>
              <a:rPr lang="en-US" b="1" dirty="0" err="1" smtClean="0">
                <a:ea typeface="Calibri" pitchFamily="34" charset="0"/>
                <a:cs typeface="Times New Roman" pitchFamily="18" charset="0"/>
              </a:rPr>
              <a:t>ul</a:t>
            </a:r>
            <a:r>
              <a:rPr lang="ro-RO" b="1" dirty="0" smtClean="0">
                <a:ea typeface="Calibri" pitchFamily="34" charset="0"/>
                <a:cs typeface="Times New Roman" pitchFamily="18" charset="0"/>
              </a:rPr>
              <a:t> transfrontalier </a:t>
            </a:r>
            <a:r>
              <a:rPr lang="ro-RO" dirty="0" smtClean="0">
                <a:ea typeface="Calibri" pitchFamily="34" charset="0"/>
                <a:cs typeface="Times New Roman" pitchFamily="18" charset="0"/>
              </a:rPr>
              <a:t>(cross-border worker) este persoan</a:t>
            </a:r>
            <a:r>
              <a:rPr lang="en-US" dirty="0" smtClean="0">
                <a:ea typeface="Calibri" pitchFamily="34" charset="0"/>
                <a:cs typeface="Times New Roman" pitchFamily="18" charset="0"/>
              </a:rPr>
              <a:t>a</a:t>
            </a:r>
            <a:r>
              <a:rPr lang="ro-RO" dirty="0" smtClean="0">
                <a:ea typeface="Calibri" pitchFamily="34" charset="0"/>
                <a:cs typeface="Times New Roman" pitchFamily="18" charset="0"/>
              </a:rPr>
              <a:t> care lucrează într-un stat membru (ţara de angajare) şi locuieşte într-un alt stat </a:t>
            </a:r>
            <a:r>
              <a:rPr lang="en-US" dirty="0" err="1" smtClean="0">
                <a:ea typeface="Calibri" pitchFamily="34" charset="0"/>
                <a:cs typeface="Times New Roman" pitchFamily="18" charset="0"/>
              </a:rPr>
              <a:t>membru</a:t>
            </a:r>
            <a:r>
              <a:rPr lang="ro-RO" dirty="0" smtClean="0">
                <a:ea typeface="Calibri" pitchFamily="34" charset="0"/>
                <a:cs typeface="Times New Roman" pitchFamily="18" charset="0"/>
              </a:rPr>
              <a:t> (ţara de reşedinţă). </a:t>
            </a:r>
            <a:r>
              <a:rPr lang="en-US" dirty="0" err="1" smtClean="0">
                <a:ea typeface="Calibri" pitchFamily="34" charset="0"/>
                <a:cs typeface="Times New Roman" pitchFamily="18" charset="0"/>
              </a:rPr>
              <a:t>Acesta</a:t>
            </a:r>
            <a:r>
              <a:rPr lang="en-US" dirty="0" smtClean="0">
                <a:ea typeface="Calibri" pitchFamily="34" charset="0"/>
                <a:cs typeface="Times New Roman" pitchFamily="18" charset="0"/>
              </a:rPr>
              <a:t> </a:t>
            </a:r>
            <a:r>
              <a:rPr lang="ro-RO" dirty="0" smtClean="0">
                <a:ea typeface="Calibri" pitchFamily="34" charset="0"/>
                <a:cs typeface="Times New Roman" pitchFamily="18" charset="0"/>
              </a:rPr>
              <a:t>îşi păstrează locul de reşedinţă în afara ţării </a:t>
            </a:r>
            <a:r>
              <a:rPr lang="en-US" dirty="0" err="1" smtClean="0">
                <a:ea typeface="Calibri" pitchFamily="34" charset="0"/>
                <a:cs typeface="Times New Roman" pitchFamily="18" charset="0"/>
              </a:rPr>
              <a:t>unde</a:t>
            </a:r>
            <a:r>
              <a:rPr lang="en-US" dirty="0" smtClean="0">
                <a:ea typeface="Calibri" pitchFamily="34" charset="0"/>
                <a:cs typeface="Times New Roman" pitchFamily="18" charset="0"/>
              </a:rPr>
              <a:t> </a:t>
            </a:r>
            <a:r>
              <a:rPr lang="en-US" dirty="0" err="1" smtClean="0">
                <a:ea typeface="Calibri" pitchFamily="34" charset="0"/>
                <a:cs typeface="Times New Roman" pitchFamily="18" charset="0"/>
              </a:rPr>
              <a:t>presteaz</a:t>
            </a:r>
            <a:r>
              <a:rPr lang="ro-RO" dirty="0" smtClean="0">
                <a:ea typeface="Calibri" pitchFamily="34" charset="0"/>
                <a:cs typeface="Times New Roman" pitchFamily="18" charset="0"/>
              </a:rPr>
              <a:t>ă activitatea remunerată. </a:t>
            </a:r>
          </a:p>
          <a:p>
            <a:pPr marL="723900" lvl="1" indent="-266700" fontAlgn="base">
              <a:spcBef>
                <a:spcPct val="0"/>
              </a:spcBef>
              <a:spcAft>
                <a:spcPts val="1800"/>
              </a:spcAft>
              <a:buFont typeface="Wingdings" pitchFamily="2" charset="2"/>
              <a:buChar char="v"/>
            </a:pPr>
            <a:r>
              <a:rPr lang="ro-RO" dirty="0" smtClean="0">
                <a:ea typeface="Calibri" pitchFamily="34" charset="0"/>
                <a:cs typeface="Times New Roman" pitchFamily="18" charset="0"/>
              </a:rPr>
              <a:t>Dacă un lucrător transfrontalier se mută în ţara de angajare, el devine un lucrător migrant.</a:t>
            </a:r>
          </a:p>
          <a:p>
            <a:pPr marL="266700" indent="-266700" fontAlgn="base">
              <a:spcBef>
                <a:spcPct val="0"/>
              </a:spcBef>
              <a:spcAft>
                <a:spcPts val="1800"/>
              </a:spcAft>
              <a:buFont typeface="Wingdings" pitchFamily="2" charset="2"/>
              <a:buChar char="Ø"/>
            </a:pPr>
            <a:r>
              <a:rPr lang="ro-RO" b="1" dirty="0" smtClean="0">
                <a:ea typeface="Calibri" pitchFamily="34" charset="0"/>
                <a:cs typeface="Times New Roman" pitchFamily="18" charset="0"/>
              </a:rPr>
              <a:t>mobilitatea transfrontalieră </a:t>
            </a:r>
            <a:r>
              <a:rPr lang="en-US" dirty="0" err="1" smtClean="0">
                <a:ea typeface="Calibri" pitchFamily="34" charset="0"/>
                <a:cs typeface="Times New Roman" pitchFamily="18" charset="0"/>
              </a:rPr>
              <a:t>reprezintă</a:t>
            </a:r>
            <a:r>
              <a:rPr lang="en-US" b="1" dirty="0" smtClean="0">
                <a:ea typeface="Calibri" pitchFamily="34" charset="0"/>
                <a:cs typeface="Times New Roman" pitchFamily="18" charset="0"/>
              </a:rPr>
              <a:t> </a:t>
            </a:r>
            <a:r>
              <a:rPr lang="en-US" dirty="0" err="1" smtClean="0">
                <a:ea typeface="Calibri" pitchFamily="34" charset="0"/>
                <a:cs typeface="Times New Roman" pitchFamily="18" charset="0"/>
              </a:rPr>
              <a:t>călătoria</a:t>
            </a:r>
            <a:r>
              <a:rPr lang="en-US" dirty="0" smtClean="0">
                <a:ea typeface="Calibri" pitchFamily="34" charset="0"/>
                <a:cs typeface="Times New Roman" pitchFamily="18" charset="0"/>
              </a:rPr>
              <a:t> </a:t>
            </a:r>
            <a:r>
              <a:rPr lang="ro-RO" dirty="0" smtClean="0">
                <a:ea typeface="Calibri" pitchFamily="34" charset="0"/>
                <a:cs typeface="Times New Roman" pitchFamily="18" charset="0"/>
              </a:rPr>
              <a:t>(săptămânală) </a:t>
            </a:r>
            <a:r>
              <a:rPr lang="en-US" dirty="0" err="1" smtClean="0">
                <a:ea typeface="Calibri" pitchFamily="34" charset="0"/>
                <a:cs typeface="Times New Roman" pitchFamily="18" charset="0"/>
              </a:rPr>
              <a:t>persoanei</a:t>
            </a:r>
            <a:r>
              <a:rPr lang="en-US" dirty="0" smtClean="0">
                <a:ea typeface="Calibri" pitchFamily="34" charset="0"/>
                <a:cs typeface="Times New Roman" pitchFamily="18" charset="0"/>
              </a:rPr>
              <a:t> </a:t>
            </a:r>
            <a:r>
              <a:rPr lang="ro-RO" dirty="0" smtClean="0">
                <a:ea typeface="Calibri" pitchFamily="34" charset="0"/>
                <a:cs typeface="Times New Roman" pitchFamily="18" charset="0"/>
              </a:rPr>
              <a:t>la/de la </a:t>
            </a:r>
            <a:r>
              <a:rPr lang="en-US" dirty="0" err="1" smtClean="0">
                <a:ea typeface="Calibri" pitchFamily="34" charset="0"/>
                <a:cs typeface="Times New Roman" pitchFamily="18" charset="0"/>
              </a:rPr>
              <a:t>locul</a:t>
            </a:r>
            <a:r>
              <a:rPr lang="en-US" dirty="0" smtClean="0">
                <a:ea typeface="Calibri" pitchFamily="34" charset="0"/>
                <a:cs typeface="Times New Roman" pitchFamily="18" charset="0"/>
              </a:rPr>
              <a:t> </a:t>
            </a:r>
            <a:r>
              <a:rPr lang="en-US" dirty="0" err="1" smtClean="0">
                <a:ea typeface="Calibri" pitchFamily="34" charset="0"/>
                <a:cs typeface="Times New Roman" pitchFamily="18" charset="0"/>
              </a:rPr>
              <a:t>său</a:t>
            </a:r>
            <a:r>
              <a:rPr lang="en-US" dirty="0" smtClean="0">
                <a:ea typeface="Calibri" pitchFamily="34" charset="0"/>
                <a:cs typeface="Times New Roman" pitchFamily="18" charset="0"/>
              </a:rPr>
              <a:t> de </a:t>
            </a:r>
            <a:r>
              <a:rPr lang="en-US" dirty="0" err="1" smtClean="0">
                <a:ea typeface="Calibri" pitchFamily="34" charset="0"/>
                <a:cs typeface="Times New Roman" pitchFamily="18" charset="0"/>
              </a:rPr>
              <a:t>muncă</a:t>
            </a:r>
            <a:r>
              <a:rPr lang="en-US" dirty="0" smtClean="0">
                <a:ea typeface="Calibri" pitchFamily="34" charset="0"/>
                <a:cs typeface="Times New Roman" pitchFamily="18" charset="0"/>
              </a:rPr>
              <a:t> </a:t>
            </a:r>
            <a:r>
              <a:rPr lang="en-US" dirty="0" err="1" smtClean="0">
                <a:ea typeface="Calibri" pitchFamily="34" charset="0"/>
                <a:cs typeface="Times New Roman" pitchFamily="18" charset="0"/>
              </a:rPr>
              <a:t>afl</a:t>
            </a:r>
            <a:r>
              <a:rPr lang="ro-RO" dirty="0" smtClean="0">
                <a:ea typeface="Calibri" pitchFamily="34" charset="0"/>
                <a:cs typeface="Times New Roman" pitchFamily="18" charset="0"/>
              </a:rPr>
              <a:t>a</a:t>
            </a:r>
            <a:r>
              <a:rPr lang="en-US" dirty="0" smtClean="0">
                <a:ea typeface="Calibri" pitchFamily="34" charset="0"/>
                <a:cs typeface="Times New Roman" pitchFamily="18" charset="0"/>
              </a:rPr>
              <a:t>t </a:t>
            </a:r>
            <a:r>
              <a:rPr lang="en-US" dirty="0" err="1" smtClean="0">
                <a:ea typeface="Calibri" pitchFamily="34" charset="0"/>
                <a:cs typeface="Times New Roman" pitchFamily="18" charset="0"/>
              </a:rPr>
              <a:t>într</a:t>
            </a:r>
            <a:r>
              <a:rPr lang="en-US" dirty="0" smtClean="0">
                <a:ea typeface="Calibri" pitchFamily="34" charset="0"/>
                <a:cs typeface="Times New Roman" pitchFamily="18" charset="0"/>
              </a:rPr>
              <a:t>-o </a:t>
            </a:r>
            <a:r>
              <a:rPr lang="en-US" dirty="0" err="1" smtClean="0">
                <a:ea typeface="Calibri" pitchFamily="34" charset="0"/>
                <a:cs typeface="Times New Roman" pitchFamily="18" charset="0"/>
              </a:rPr>
              <a:t>altă</a:t>
            </a:r>
            <a:r>
              <a:rPr lang="en-US" dirty="0" smtClean="0">
                <a:ea typeface="Calibri" pitchFamily="34" charset="0"/>
                <a:cs typeface="Times New Roman" pitchFamily="18" charset="0"/>
              </a:rPr>
              <a:t> </a:t>
            </a:r>
            <a:r>
              <a:rPr lang="en-US" dirty="0" err="1" smtClean="0">
                <a:ea typeface="Calibri" pitchFamily="34" charset="0"/>
                <a:cs typeface="Times New Roman" pitchFamily="18" charset="0"/>
              </a:rPr>
              <a:t>țară</a:t>
            </a:r>
            <a:r>
              <a:rPr lang="en-US" dirty="0" smtClean="0">
                <a:ea typeface="Calibri" pitchFamily="34" charset="0"/>
                <a:cs typeface="Times New Roman" pitchFamily="18" charset="0"/>
              </a:rPr>
              <a:t> </a:t>
            </a:r>
            <a:r>
              <a:rPr lang="en-US" dirty="0" err="1" smtClean="0">
                <a:ea typeface="Calibri" pitchFamily="34" charset="0"/>
                <a:cs typeface="Times New Roman" pitchFamily="18" charset="0"/>
              </a:rPr>
              <a:t>fără</a:t>
            </a:r>
            <a:r>
              <a:rPr lang="en-US" dirty="0" smtClean="0">
                <a:ea typeface="Calibri" pitchFamily="34" charset="0"/>
                <a:cs typeface="Times New Roman" pitchFamily="18" charset="0"/>
              </a:rPr>
              <a:t> a-</a:t>
            </a:r>
            <a:r>
              <a:rPr lang="en-US" dirty="0" err="1" smtClean="0">
                <a:ea typeface="Calibri" pitchFamily="34" charset="0"/>
                <a:cs typeface="Times New Roman" pitchFamily="18" charset="0"/>
              </a:rPr>
              <a:t>și</a:t>
            </a:r>
            <a:r>
              <a:rPr lang="en-US" dirty="0" smtClean="0">
                <a:ea typeface="Calibri" pitchFamily="34" charset="0"/>
                <a:cs typeface="Times New Roman" pitchFamily="18" charset="0"/>
              </a:rPr>
              <a:t> </a:t>
            </a:r>
            <a:r>
              <a:rPr lang="en-US" dirty="0" err="1" smtClean="0">
                <a:ea typeface="Calibri" pitchFamily="34" charset="0"/>
                <a:cs typeface="Times New Roman" pitchFamily="18" charset="0"/>
              </a:rPr>
              <a:t>schimba</a:t>
            </a:r>
            <a:r>
              <a:rPr lang="en-US" dirty="0" smtClean="0">
                <a:ea typeface="Calibri" pitchFamily="34" charset="0"/>
                <a:cs typeface="Times New Roman" pitchFamily="18" charset="0"/>
              </a:rPr>
              <a:t> </a:t>
            </a:r>
            <a:r>
              <a:rPr lang="en-US" dirty="0" err="1" smtClean="0">
                <a:ea typeface="Calibri" pitchFamily="34" charset="0"/>
                <a:cs typeface="Times New Roman" pitchFamily="18" charset="0"/>
              </a:rPr>
              <a:t>domiciliul</a:t>
            </a:r>
            <a:r>
              <a:rPr lang="en-US" dirty="0" smtClean="0">
                <a:ea typeface="Calibri" pitchFamily="34" charset="0"/>
                <a:cs typeface="Times New Roman" pitchFamily="18" charset="0"/>
              </a:rPr>
              <a:t>.</a:t>
            </a:r>
            <a:endParaRPr lang="en-US" dirty="0" smtClean="0">
              <a:cs typeface="Arial" pitchFamily="34" charset="0"/>
            </a:endParaRPr>
          </a:p>
        </p:txBody>
      </p:sp>
      <p:pic>
        <p:nvPicPr>
          <p:cNvPr id="1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31666">
            <a:off x="9030281" y="348008"/>
            <a:ext cx="739005" cy="9691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Logo-ROGov_r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2797" y="431074"/>
            <a:ext cx="1193692" cy="1044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Logo UE 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19684" y="492377"/>
            <a:ext cx="4346570" cy="9504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 Box 11"/>
          <p:cNvSpPr txBox="1">
            <a:spLocks noChangeArrowheads="1"/>
          </p:cNvSpPr>
          <p:nvPr/>
        </p:nvSpPr>
        <p:spPr bwMode="auto">
          <a:xfrm>
            <a:off x="8980405" y="1337978"/>
            <a:ext cx="1104900" cy="4218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СНЦ</a:t>
            </a:r>
            <a:r>
              <a:rPr kumimoji="0" lang="en-US"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t>
            </a: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ЕЦПБ“</a:t>
            </a:r>
            <a:endParaRPr kumimoji="0" lang="bg-BG"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0" name="Picture 1" descr="C:\Users\barothi\AppData\Local\Temp\Rar$DIa0.990\Interreg_r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60466" y="5304955"/>
            <a:ext cx="2397667" cy="1102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224" y="5586307"/>
            <a:ext cx="1350375" cy="82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15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8035" y="1905779"/>
            <a:ext cx="11217498" cy="4005621"/>
          </a:xfrm>
        </p:spPr>
        <p:txBody>
          <a:bodyPr>
            <a:normAutofit/>
          </a:bodyPr>
          <a:lstStyle/>
          <a:p>
            <a:endParaRPr lang="en-US" sz="1600" b="1" dirty="0">
              <a:solidFill>
                <a:srgbClr val="00B050"/>
              </a:solidFill>
              <a:effectLst>
                <a:outerShdw blurRad="38100" dist="38100" dir="2700000" algn="tl">
                  <a:srgbClr val="000000">
                    <a:alpha val="43137"/>
                  </a:srgbClr>
                </a:outerShdw>
              </a:effectLst>
              <a:latin typeface="Trebuchet MS" pitchFamily="34" charset="0"/>
            </a:endParaRPr>
          </a:p>
          <a:p>
            <a:pPr fontAlgn="ctr"/>
            <a:endParaRPr lang="en-US" sz="1000" dirty="0"/>
          </a:p>
          <a:p>
            <a:pPr fontAlgn="ctr"/>
            <a:endParaRPr lang="en-US" sz="1000" dirty="0"/>
          </a:p>
        </p:txBody>
      </p:sp>
      <p:sp>
        <p:nvSpPr>
          <p:cNvPr id="5" name="Rectangle 8"/>
          <p:cNvSpPr>
            <a:spLocks noChangeArrowheads="1"/>
          </p:cNvSpPr>
          <p:nvPr/>
        </p:nvSpPr>
        <p:spPr bwMode="auto">
          <a:xfrm>
            <a:off x="0" y="4765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5299674" y="6431790"/>
            <a:ext cx="14638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a:ln>
                  <a:noFill/>
                </a:ln>
                <a:effectLst/>
                <a:latin typeface="Trebuchet MS" panose="020B0603020202020204" pitchFamily="34" charset="0"/>
                <a:ea typeface="Times New Roman" panose="02020603050405020304" pitchFamily="18" charset="0"/>
                <a:hlinkClick r:id="rId2"/>
              </a:rPr>
              <a:t>ww</a:t>
            </a:r>
            <a:r>
              <a:rPr lang="en-US" sz="1000" dirty="0">
                <a:latin typeface="Trebuchet MS" panose="020B0603020202020204" pitchFamily="34" charset="0"/>
                <a:ea typeface="Times New Roman" panose="02020603050405020304" pitchFamily="18" charset="0"/>
                <a:hlinkClick r:id="rId2"/>
              </a:rPr>
              <a:t>w.interregrobg.eu</a:t>
            </a:r>
            <a:r>
              <a:rPr lang="ro-RO" sz="1000" dirty="0">
                <a:latin typeface="Trebuchet MS" panose="020B0603020202020204" pitchFamily="34" charset="0"/>
                <a:ea typeface="Times New Roman" panose="02020603050405020304" pitchFamily="18" charset="0"/>
              </a:rPr>
              <a:t> </a:t>
            </a:r>
            <a:endParaRPr kumimoji="0" lang="en-US" sz="1800" b="0" i="0" u="none" strike="noStrike" cap="none" normalizeH="0" baseline="0" dirty="0">
              <a:ln>
                <a:noFill/>
              </a:ln>
              <a:effectLst/>
            </a:endParaRPr>
          </a:p>
        </p:txBody>
      </p:sp>
      <p:sp>
        <p:nvSpPr>
          <p:cNvPr id="4098" name="Rectangle 2"/>
          <p:cNvSpPr>
            <a:spLocks noChangeArrowheads="1"/>
          </p:cNvSpPr>
          <p:nvPr/>
        </p:nvSpPr>
        <p:spPr bwMode="auto">
          <a:xfrm>
            <a:off x="1055478" y="1837394"/>
            <a:ext cx="9932998" cy="34932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800"/>
              </a:spcAft>
              <a:buClrTx/>
              <a:buSzTx/>
              <a:buFontTx/>
              <a:buNone/>
              <a:tabLst/>
            </a:pPr>
            <a:r>
              <a:rPr kumimoji="0" lang="ro-RO" sz="2000" b="1" i="0" u="none" strike="noStrike" cap="none" normalizeH="0" baseline="0" dirty="0" smtClean="0">
                <a:ln>
                  <a:noFill/>
                </a:ln>
                <a:effectLst/>
                <a:ea typeface="Calibri" pitchFamily="34" charset="0"/>
                <a:cs typeface="Times New Roman" pitchFamily="18" charset="0"/>
              </a:rPr>
              <a:t>Avantajele m</a:t>
            </a:r>
            <a:r>
              <a:rPr kumimoji="0" lang="en-US" sz="2000" b="1" i="0" u="none" strike="noStrike" cap="none" normalizeH="0" baseline="0" dirty="0" err="1" smtClean="0">
                <a:ln>
                  <a:noFill/>
                </a:ln>
                <a:effectLst/>
                <a:ea typeface="Calibri" pitchFamily="34" charset="0"/>
                <a:cs typeface="Times New Roman" pitchFamily="18" charset="0"/>
              </a:rPr>
              <a:t>obilit</a:t>
            </a:r>
            <a:r>
              <a:rPr kumimoji="0" lang="ro-RO" sz="2000" b="1" i="0" u="none" strike="noStrike" cap="none" normalizeH="0" baseline="0" dirty="0" smtClean="0">
                <a:ln>
                  <a:noFill/>
                </a:ln>
                <a:effectLst/>
                <a:ea typeface="Calibri" pitchFamily="34" charset="0"/>
                <a:cs typeface="Times New Roman" pitchFamily="18" charset="0"/>
              </a:rPr>
              <a:t>ății</a:t>
            </a:r>
            <a:r>
              <a:rPr kumimoji="0" lang="en-US" sz="2000" b="1" i="0" u="none" strike="noStrike" cap="none" normalizeH="0" baseline="0" dirty="0" smtClean="0">
                <a:ln>
                  <a:noFill/>
                </a:ln>
                <a:effectLst/>
                <a:ea typeface="Calibri" pitchFamily="34" charset="0"/>
                <a:cs typeface="Times New Roman" pitchFamily="18" charset="0"/>
              </a:rPr>
              <a:t> </a:t>
            </a:r>
            <a:r>
              <a:rPr kumimoji="0" lang="en-US" sz="2000" b="1" i="0" u="none" strike="noStrike" cap="none" normalizeH="0" baseline="0" dirty="0" err="1" smtClean="0">
                <a:ln>
                  <a:noFill/>
                </a:ln>
                <a:effectLst/>
                <a:ea typeface="Calibri" pitchFamily="34" charset="0"/>
                <a:cs typeface="Times New Roman" pitchFamily="18" charset="0"/>
              </a:rPr>
              <a:t>transfrontalier</a:t>
            </a:r>
            <a:r>
              <a:rPr kumimoji="0" lang="ro-RO" sz="2000" b="1" i="0" u="none" strike="noStrike" cap="none" normalizeH="0" baseline="0" dirty="0" smtClean="0">
                <a:ln>
                  <a:noFill/>
                </a:ln>
                <a:effectLst/>
                <a:ea typeface="Calibri" pitchFamily="34" charset="0"/>
                <a:cs typeface="Times New Roman" pitchFamily="18" charset="0"/>
              </a:rPr>
              <a:t>e</a:t>
            </a:r>
            <a:r>
              <a:rPr kumimoji="0" lang="en-US" sz="2000" b="1" i="0" u="none" strike="noStrike" cap="none" normalizeH="0" baseline="0" dirty="0" smtClean="0">
                <a:ln>
                  <a:noFill/>
                </a:ln>
                <a:effectLst/>
                <a:ea typeface="Calibri" pitchFamily="34" charset="0"/>
                <a:cs typeface="Times New Roman" pitchFamily="18" charset="0"/>
              </a:rPr>
              <a:t> </a:t>
            </a:r>
            <a:r>
              <a:rPr kumimoji="0" lang="en-US" sz="2000" b="1" i="0" u="none" strike="noStrike" cap="none" normalizeH="0" baseline="0" dirty="0">
                <a:ln>
                  <a:noFill/>
                </a:ln>
                <a:effectLst/>
                <a:ea typeface="Calibri" pitchFamily="34" charset="0"/>
                <a:cs typeface="Times New Roman" pitchFamily="18" charset="0"/>
              </a:rPr>
              <a:t>a for</a:t>
            </a:r>
            <a:r>
              <a:rPr kumimoji="0" lang="ro-RO" sz="2000" b="1" i="0" u="none" strike="noStrike" cap="none" normalizeH="0" baseline="0" dirty="0">
                <a:ln>
                  <a:noFill/>
                </a:ln>
                <a:effectLst/>
                <a:ea typeface="Calibri" pitchFamily="34" charset="0"/>
                <a:cs typeface="Times New Roman" pitchFamily="18" charset="0"/>
              </a:rPr>
              <a:t>ței de </a:t>
            </a:r>
            <a:r>
              <a:rPr kumimoji="0" lang="ro-RO" sz="2000" b="1" i="0" u="none" strike="noStrike" cap="none" normalizeH="0" baseline="0" dirty="0" smtClean="0">
                <a:ln>
                  <a:noFill/>
                </a:ln>
                <a:effectLst/>
                <a:ea typeface="Calibri" pitchFamily="34" charset="0"/>
                <a:cs typeface="Times New Roman" pitchFamily="18" charset="0"/>
              </a:rPr>
              <a:t>muncă</a:t>
            </a:r>
            <a:endParaRPr lang="en-US" b="1" dirty="0">
              <a:ea typeface="Calibri" pitchFamily="34" charset="0"/>
              <a:cs typeface="Times New Roman" pitchFamily="18" charset="0"/>
            </a:endParaRPr>
          </a:p>
          <a:p>
            <a:pPr marL="723900" lvl="1" indent="-266700" eaLnBrk="0" fontAlgn="base" hangingPunct="0">
              <a:spcBef>
                <a:spcPct val="0"/>
              </a:spcBef>
              <a:spcAft>
                <a:spcPts val="1200"/>
              </a:spcAft>
              <a:buFont typeface="Arial" pitchFamily="34" charset="0"/>
              <a:buChar char="•"/>
            </a:pPr>
            <a:r>
              <a:rPr kumimoji="0" lang="ro-RO" b="0" i="0" u="none" strike="noStrike" cap="none" normalizeH="0" baseline="0" dirty="0">
                <a:ln>
                  <a:noFill/>
                </a:ln>
                <a:effectLst/>
                <a:ea typeface="Calibri" pitchFamily="34" charset="0"/>
                <a:cs typeface="Times New Roman" pitchFamily="18" charset="0"/>
              </a:rPr>
              <a:t>dobândirea </a:t>
            </a:r>
            <a:r>
              <a:rPr kumimoji="0" lang="en-US" b="0" i="0" u="none" strike="noStrike" cap="none" normalizeH="0" baseline="0" dirty="0" err="1">
                <a:ln>
                  <a:noFill/>
                </a:ln>
                <a:effectLst/>
                <a:ea typeface="Calibri" pitchFamily="34" charset="0"/>
                <a:cs typeface="Times New Roman" pitchFamily="18" charset="0"/>
              </a:rPr>
              <a:t>accelerată</a:t>
            </a:r>
            <a:r>
              <a:rPr kumimoji="0" lang="en-US" b="0" i="0" u="none" strike="noStrike" cap="none" normalizeH="0" baseline="0" dirty="0">
                <a:ln>
                  <a:noFill/>
                </a:ln>
                <a:effectLst/>
                <a:ea typeface="Calibri" pitchFamily="34" charset="0"/>
                <a:cs typeface="Times New Roman" pitchFamily="18" charset="0"/>
              </a:rPr>
              <a:t> a </a:t>
            </a:r>
            <a:r>
              <a:rPr kumimoji="0" lang="en-US" b="0" i="0" u="none" strike="noStrike" cap="none" normalizeH="0" baseline="0" dirty="0" err="1">
                <a:ln>
                  <a:noFill/>
                </a:ln>
                <a:effectLst/>
                <a:ea typeface="Calibri" pitchFamily="34" charset="0"/>
                <a:cs typeface="Times New Roman" pitchFamily="18" charset="0"/>
              </a:rPr>
              <a:t>deprinderilor</a:t>
            </a:r>
            <a:r>
              <a:rPr kumimoji="0" lang="en-US" b="0" i="0" u="none" strike="noStrike" cap="none" normalizeH="0" baseline="0" dirty="0">
                <a:ln>
                  <a:noFill/>
                </a:ln>
                <a:effectLst/>
                <a:ea typeface="Calibri" pitchFamily="34" charset="0"/>
                <a:cs typeface="Times New Roman" pitchFamily="18" charset="0"/>
              </a:rPr>
              <a:t> </a:t>
            </a:r>
            <a:r>
              <a:rPr kumimoji="0" lang="en-US" b="0" i="0" u="none" strike="noStrike" cap="none" normalizeH="0" baseline="0" dirty="0" err="1">
                <a:ln>
                  <a:noFill/>
                </a:ln>
                <a:effectLst/>
                <a:ea typeface="Calibri" pitchFamily="34" charset="0"/>
                <a:cs typeface="Times New Roman" pitchFamily="18" charset="0"/>
              </a:rPr>
              <a:t>pentru</a:t>
            </a:r>
            <a:r>
              <a:rPr kumimoji="0" lang="en-US" b="0" i="0" u="none" strike="noStrike" cap="none" normalizeH="0" baseline="0" dirty="0">
                <a:ln>
                  <a:noFill/>
                </a:ln>
                <a:effectLst/>
                <a:ea typeface="Calibri" pitchFamily="34" charset="0"/>
                <a:cs typeface="Times New Roman" pitchFamily="18" charset="0"/>
              </a:rPr>
              <a:t> </a:t>
            </a:r>
            <a:r>
              <a:rPr kumimoji="0" lang="en-US" b="0" i="0" u="none" strike="noStrike" cap="none" normalizeH="0" baseline="0" dirty="0" err="1">
                <a:ln>
                  <a:noFill/>
                </a:ln>
                <a:effectLst/>
                <a:ea typeface="Calibri" pitchFamily="34" charset="0"/>
                <a:cs typeface="Times New Roman" pitchFamily="18" charset="0"/>
              </a:rPr>
              <a:t>abordarea</a:t>
            </a:r>
            <a:r>
              <a:rPr kumimoji="0" lang="en-US" b="0" i="0" u="none" strike="noStrike" cap="none" normalizeH="0" baseline="0" dirty="0">
                <a:ln>
                  <a:noFill/>
                </a:ln>
                <a:effectLst/>
                <a:ea typeface="Calibri" pitchFamily="34" charset="0"/>
                <a:cs typeface="Times New Roman" pitchFamily="18" charset="0"/>
              </a:rPr>
              <a:t> </a:t>
            </a:r>
            <a:r>
              <a:rPr kumimoji="0" lang="en-US" b="0" i="0" u="none" strike="noStrike" cap="none" normalizeH="0" baseline="0" dirty="0" err="1">
                <a:ln>
                  <a:noFill/>
                </a:ln>
                <a:effectLst/>
                <a:ea typeface="Calibri" pitchFamily="34" charset="0"/>
                <a:cs typeface="Times New Roman" pitchFamily="18" charset="0"/>
              </a:rPr>
              <a:t>diferențelor</a:t>
            </a:r>
            <a:r>
              <a:rPr kumimoji="0" lang="en-US" b="0" i="0" u="none" strike="noStrike" cap="none" normalizeH="0" baseline="0" dirty="0">
                <a:ln>
                  <a:noFill/>
                </a:ln>
                <a:effectLst/>
                <a:ea typeface="Calibri" pitchFamily="34" charset="0"/>
                <a:cs typeface="Times New Roman" pitchFamily="18" charset="0"/>
              </a:rPr>
              <a:t> </a:t>
            </a:r>
            <a:r>
              <a:rPr kumimoji="0" lang="en-US" b="0" i="0" u="none" strike="noStrike" cap="none" normalizeH="0" baseline="0" dirty="0" err="1">
                <a:ln>
                  <a:noFill/>
                </a:ln>
                <a:effectLst/>
                <a:ea typeface="Calibri" pitchFamily="34" charset="0"/>
                <a:cs typeface="Times New Roman" pitchFamily="18" charset="0"/>
              </a:rPr>
              <a:t>interculturale</a:t>
            </a:r>
            <a:r>
              <a:rPr kumimoji="0" lang="en-US" b="0" i="0" u="none" strike="noStrike" cap="none" normalizeH="0" baseline="0" dirty="0">
                <a:ln>
                  <a:noFill/>
                </a:ln>
                <a:effectLst/>
                <a:ea typeface="Calibri" pitchFamily="34" charset="0"/>
                <a:cs typeface="Times New Roman" pitchFamily="18" charset="0"/>
              </a:rPr>
              <a:t>,</a:t>
            </a:r>
            <a:endParaRPr kumimoji="0" lang="en-US" b="0" i="0" u="none" strike="noStrike" cap="none" normalizeH="0" baseline="0" dirty="0">
              <a:ln>
                <a:noFill/>
              </a:ln>
              <a:effectLst/>
              <a:cs typeface="Arial" pitchFamily="34" charset="0"/>
            </a:endParaRPr>
          </a:p>
          <a:p>
            <a:pPr marL="723900" lvl="1" indent="-266700" eaLnBrk="0" fontAlgn="base" hangingPunct="0">
              <a:spcBef>
                <a:spcPct val="0"/>
              </a:spcBef>
              <a:spcAft>
                <a:spcPts val="1200"/>
              </a:spcAft>
              <a:buFont typeface="Arial" pitchFamily="34" charset="0"/>
              <a:buChar char="•"/>
            </a:pPr>
            <a:r>
              <a:rPr kumimoji="0" lang="fr-FR" b="0" i="0" u="none" strike="noStrike" cap="none" normalizeH="0" baseline="0" dirty="0" err="1">
                <a:ln>
                  <a:noFill/>
                </a:ln>
                <a:effectLst/>
                <a:ea typeface="Calibri" pitchFamily="34" charset="0"/>
                <a:cs typeface="Times New Roman" pitchFamily="18" charset="0"/>
              </a:rPr>
              <a:t>dobândirea</a:t>
            </a:r>
            <a:r>
              <a:rPr kumimoji="0" lang="fr-FR" b="0" i="0" u="none" strike="noStrike" cap="none" normalizeH="0" baseline="0" dirty="0">
                <a:ln>
                  <a:noFill/>
                </a:ln>
                <a:effectLst/>
                <a:ea typeface="Calibri" pitchFamily="34" charset="0"/>
                <a:cs typeface="Times New Roman" pitchFamily="18" charset="0"/>
              </a:rPr>
              <a:t> de </a:t>
            </a:r>
            <a:r>
              <a:rPr kumimoji="0" lang="fr-FR" b="0" i="0" u="none" strike="noStrike" cap="none" normalizeH="0" baseline="0" dirty="0" err="1">
                <a:ln>
                  <a:noFill/>
                </a:ln>
                <a:effectLst/>
                <a:ea typeface="Calibri" pitchFamily="34" charset="0"/>
                <a:cs typeface="Times New Roman" pitchFamily="18" charset="0"/>
              </a:rPr>
              <a:t>noi</a:t>
            </a:r>
            <a:r>
              <a:rPr kumimoji="0" lang="fr-FR" b="0" i="0" u="none" strike="noStrike" cap="none" normalizeH="0" baseline="0" dirty="0">
                <a:ln>
                  <a:noFill/>
                </a:ln>
                <a:effectLst/>
                <a:ea typeface="Calibri" pitchFamily="34" charset="0"/>
                <a:cs typeface="Times New Roman" pitchFamily="18" charset="0"/>
              </a:rPr>
              <a:t> </a:t>
            </a:r>
            <a:r>
              <a:rPr kumimoji="0" lang="fr-FR" b="0" i="0" u="none" strike="noStrike" cap="none" normalizeH="0" baseline="0" dirty="0" err="1">
                <a:ln>
                  <a:noFill/>
                </a:ln>
                <a:effectLst/>
                <a:ea typeface="Calibri" pitchFamily="34" charset="0"/>
                <a:cs typeface="Times New Roman" pitchFamily="18" charset="0"/>
              </a:rPr>
              <a:t>cuno</a:t>
            </a:r>
            <a:r>
              <a:rPr kumimoji="0" lang="fr-FR" b="0" i="0" u="none" strike="noStrike" cap="none" normalizeH="0" baseline="0" dirty="0">
                <a:ln>
                  <a:noFill/>
                </a:ln>
                <a:effectLst/>
                <a:ea typeface="Calibri" pitchFamily="34" charset="0"/>
                <a:cs typeface="Times New Roman" pitchFamily="18" charset="0"/>
              </a:rPr>
              <a:t>ștințe și </a:t>
            </a:r>
            <a:r>
              <a:rPr kumimoji="0" lang="fr-FR" b="0" i="0" u="none" strike="noStrike" cap="none" normalizeH="0" baseline="0" dirty="0" err="1">
                <a:ln>
                  <a:noFill/>
                </a:ln>
                <a:effectLst/>
                <a:ea typeface="Calibri" pitchFamily="34" charset="0"/>
                <a:cs typeface="Times New Roman" pitchFamily="18" charset="0"/>
              </a:rPr>
              <a:t>abilită</a:t>
            </a:r>
            <a:r>
              <a:rPr kumimoji="0" lang="fr-FR" b="0" i="0" u="none" strike="noStrike" cap="none" normalizeH="0" baseline="0" dirty="0">
                <a:ln>
                  <a:noFill/>
                </a:ln>
                <a:effectLst/>
                <a:ea typeface="Calibri" pitchFamily="34" charset="0"/>
                <a:cs typeface="Times New Roman" pitchFamily="18" charset="0"/>
              </a:rPr>
              <a:t>ți,</a:t>
            </a:r>
            <a:endParaRPr kumimoji="0" lang="en-US" b="0" i="0" u="none" strike="noStrike" cap="none" normalizeH="0" baseline="0" dirty="0">
              <a:ln>
                <a:noFill/>
              </a:ln>
              <a:effectLst/>
              <a:cs typeface="Arial" pitchFamily="34" charset="0"/>
            </a:endParaRPr>
          </a:p>
          <a:p>
            <a:pPr marL="723900" lvl="1" indent="-266700" eaLnBrk="0" fontAlgn="base" hangingPunct="0">
              <a:spcBef>
                <a:spcPct val="0"/>
              </a:spcBef>
              <a:spcAft>
                <a:spcPts val="1200"/>
              </a:spcAft>
              <a:buFont typeface="Arial" pitchFamily="34" charset="0"/>
              <a:buChar char="•"/>
            </a:pPr>
            <a:r>
              <a:rPr kumimoji="0" lang="fr-FR" b="0" i="0" u="none" strike="noStrike" cap="none" normalizeH="0" baseline="0" dirty="0" err="1">
                <a:ln>
                  <a:noFill/>
                </a:ln>
                <a:effectLst/>
                <a:ea typeface="Calibri" pitchFamily="34" charset="0"/>
                <a:cs typeface="Times New Roman" pitchFamily="18" charset="0"/>
              </a:rPr>
              <a:t>îmbunătățirea</a:t>
            </a:r>
            <a:r>
              <a:rPr kumimoji="0" lang="fr-FR" b="0" i="0" u="none" strike="noStrike" cap="none" normalizeH="0" baseline="0" dirty="0">
                <a:ln>
                  <a:noFill/>
                </a:ln>
                <a:effectLst/>
                <a:ea typeface="Calibri" pitchFamily="34" charset="0"/>
                <a:cs typeface="Times New Roman" pitchFamily="18" charset="0"/>
              </a:rPr>
              <a:t> </a:t>
            </a:r>
            <a:r>
              <a:rPr kumimoji="0" lang="fr-FR" b="0" i="0" u="none" strike="noStrike" cap="none" normalizeH="0" baseline="0" dirty="0" err="1">
                <a:ln>
                  <a:noFill/>
                </a:ln>
                <a:effectLst/>
                <a:ea typeface="Calibri" pitchFamily="34" charset="0"/>
                <a:cs typeface="Times New Roman" pitchFamily="18" charset="0"/>
              </a:rPr>
              <a:t>atitudinii</a:t>
            </a:r>
            <a:r>
              <a:rPr kumimoji="0" lang="fr-FR" b="0" i="0" u="none" strike="noStrike" cap="none" normalizeH="0" baseline="0" dirty="0">
                <a:ln>
                  <a:noFill/>
                </a:ln>
                <a:effectLst/>
                <a:ea typeface="Calibri" pitchFamily="34" charset="0"/>
                <a:cs typeface="Times New Roman" pitchFamily="18" charset="0"/>
              </a:rPr>
              <a:t> față de </a:t>
            </a:r>
            <a:r>
              <a:rPr kumimoji="0" lang="fr-FR" b="0" i="0" u="none" strike="noStrike" cap="none" normalizeH="0" baseline="0" dirty="0" err="1">
                <a:ln>
                  <a:noFill/>
                </a:ln>
                <a:effectLst/>
                <a:ea typeface="Calibri" pitchFamily="34" charset="0"/>
                <a:cs typeface="Times New Roman" pitchFamily="18" charset="0"/>
              </a:rPr>
              <a:t>procesul</a:t>
            </a:r>
            <a:r>
              <a:rPr kumimoji="0" lang="fr-FR" b="0" i="0" u="none" strike="noStrike" cap="none" normalizeH="0" baseline="0" dirty="0">
                <a:ln>
                  <a:noFill/>
                </a:ln>
                <a:effectLst/>
                <a:ea typeface="Calibri" pitchFamily="34" charset="0"/>
                <a:cs typeface="Times New Roman" pitchFamily="18" charset="0"/>
              </a:rPr>
              <a:t> de </a:t>
            </a:r>
            <a:r>
              <a:rPr kumimoji="0" lang="fr-FR" b="0" i="0" u="none" strike="noStrike" cap="none" normalizeH="0" baseline="0" dirty="0" err="1">
                <a:ln>
                  <a:noFill/>
                </a:ln>
                <a:effectLst/>
                <a:ea typeface="Calibri" pitchFamily="34" charset="0"/>
                <a:cs typeface="Times New Roman" pitchFamily="18" charset="0"/>
              </a:rPr>
              <a:t>învățare</a:t>
            </a:r>
            <a:r>
              <a:rPr kumimoji="0" lang="fr-FR" b="0" i="0" u="none" strike="noStrike" cap="none" normalizeH="0" baseline="0" dirty="0">
                <a:ln>
                  <a:noFill/>
                </a:ln>
                <a:effectLst/>
                <a:ea typeface="Calibri" pitchFamily="34" charset="0"/>
                <a:cs typeface="Times New Roman" pitchFamily="18" charset="0"/>
              </a:rPr>
              <a:t> </a:t>
            </a:r>
            <a:r>
              <a:rPr kumimoji="0" lang="fr-FR" b="0" i="0" u="none" strike="noStrike" cap="none" normalizeH="0" baseline="0" dirty="0" err="1">
                <a:ln>
                  <a:noFill/>
                </a:ln>
                <a:effectLst/>
                <a:ea typeface="Calibri" pitchFamily="34" charset="0"/>
                <a:cs typeface="Times New Roman" pitchFamily="18" charset="0"/>
              </a:rPr>
              <a:t>pe</a:t>
            </a:r>
            <a:r>
              <a:rPr kumimoji="0" lang="fr-FR" b="0" i="0" u="none" strike="noStrike" cap="none" normalizeH="0" baseline="0" dirty="0">
                <a:ln>
                  <a:noFill/>
                </a:ln>
                <a:effectLst/>
                <a:ea typeface="Calibri" pitchFamily="34" charset="0"/>
                <a:cs typeface="Times New Roman" pitchFamily="18" charset="0"/>
              </a:rPr>
              <a:t> </a:t>
            </a:r>
            <a:r>
              <a:rPr kumimoji="0" lang="fr-FR" b="0" i="0" u="none" strike="noStrike" cap="none" normalizeH="0" baseline="0" dirty="0" err="1">
                <a:ln>
                  <a:noFill/>
                </a:ln>
                <a:effectLst/>
                <a:ea typeface="Calibri" pitchFamily="34" charset="0"/>
                <a:cs typeface="Times New Roman" pitchFamily="18" charset="0"/>
              </a:rPr>
              <a:t>tot</a:t>
            </a:r>
            <a:r>
              <a:rPr kumimoji="0" lang="fr-FR" b="0" i="0" u="none" strike="noStrike" cap="none" normalizeH="0" baseline="0" dirty="0">
                <a:ln>
                  <a:noFill/>
                </a:ln>
                <a:effectLst/>
                <a:ea typeface="Calibri" pitchFamily="34" charset="0"/>
                <a:cs typeface="Times New Roman" pitchFamily="18" charset="0"/>
              </a:rPr>
              <a:t> </a:t>
            </a:r>
            <a:r>
              <a:rPr kumimoji="0" lang="fr-FR" b="0" i="0" u="none" strike="noStrike" cap="none" normalizeH="0" baseline="0" dirty="0" err="1">
                <a:ln>
                  <a:noFill/>
                </a:ln>
                <a:effectLst/>
                <a:ea typeface="Calibri" pitchFamily="34" charset="0"/>
                <a:cs typeface="Times New Roman" pitchFamily="18" charset="0"/>
              </a:rPr>
              <a:t>parcursul</a:t>
            </a:r>
            <a:r>
              <a:rPr kumimoji="0" lang="fr-FR" b="0" i="0" u="none" strike="noStrike" cap="none" normalizeH="0" baseline="0" dirty="0">
                <a:ln>
                  <a:noFill/>
                </a:ln>
                <a:effectLst/>
                <a:ea typeface="Calibri" pitchFamily="34" charset="0"/>
                <a:cs typeface="Times New Roman" pitchFamily="18" charset="0"/>
              </a:rPr>
              <a:t> vieții,</a:t>
            </a:r>
            <a:endParaRPr kumimoji="0" lang="en-US" b="0" i="0" u="none" strike="noStrike" cap="none" normalizeH="0" baseline="0" dirty="0">
              <a:ln>
                <a:noFill/>
              </a:ln>
              <a:effectLst/>
              <a:cs typeface="Arial" pitchFamily="34" charset="0"/>
            </a:endParaRPr>
          </a:p>
          <a:p>
            <a:pPr marL="723900" lvl="1" indent="-266700" eaLnBrk="0" fontAlgn="base" hangingPunct="0">
              <a:spcBef>
                <a:spcPct val="0"/>
              </a:spcBef>
              <a:spcAft>
                <a:spcPts val="1200"/>
              </a:spcAft>
              <a:buFont typeface="Arial" pitchFamily="34" charset="0"/>
              <a:buChar char="•"/>
            </a:pPr>
            <a:r>
              <a:rPr kumimoji="0" lang="en-US" b="0" i="0" u="none" strike="noStrike" cap="none" normalizeH="0" baseline="0" dirty="0" err="1">
                <a:ln>
                  <a:noFill/>
                </a:ln>
                <a:effectLst/>
                <a:ea typeface="Calibri" pitchFamily="34" charset="0"/>
                <a:cs typeface="Times New Roman" pitchFamily="18" charset="0"/>
              </a:rPr>
              <a:t>creșterea</a:t>
            </a:r>
            <a:r>
              <a:rPr kumimoji="0" lang="en-US" b="0" i="0" u="none" strike="noStrike" cap="none" normalizeH="0" baseline="0" dirty="0">
                <a:ln>
                  <a:noFill/>
                </a:ln>
                <a:effectLst/>
                <a:ea typeface="Calibri" pitchFamily="34" charset="0"/>
                <a:cs typeface="Times New Roman" pitchFamily="18" charset="0"/>
              </a:rPr>
              <a:t> </a:t>
            </a:r>
            <a:r>
              <a:rPr kumimoji="0" lang="en-US" b="0" i="0" u="none" strike="noStrike" cap="none" normalizeH="0" baseline="0" dirty="0" err="1">
                <a:ln>
                  <a:noFill/>
                </a:ln>
                <a:effectLst/>
                <a:ea typeface="Calibri" pitchFamily="34" charset="0"/>
                <a:cs typeface="Times New Roman" pitchFamily="18" charset="0"/>
              </a:rPr>
              <a:t>toleranței</a:t>
            </a:r>
            <a:r>
              <a:rPr kumimoji="0" lang="en-US" b="0" i="0" u="none" strike="noStrike" cap="none" normalizeH="0" baseline="0" dirty="0">
                <a:ln>
                  <a:noFill/>
                </a:ln>
                <a:effectLst/>
                <a:ea typeface="Calibri" pitchFamily="34" charset="0"/>
                <a:cs typeface="Times New Roman" pitchFamily="18" charset="0"/>
              </a:rPr>
              <a:t> </a:t>
            </a:r>
            <a:r>
              <a:rPr kumimoji="0" lang="en-US" b="0" i="0" u="none" strike="noStrike" cap="none" normalizeH="0" baseline="0" dirty="0" err="1">
                <a:ln>
                  <a:noFill/>
                </a:ln>
                <a:effectLst/>
                <a:ea typeface="Calibri" pitchFamily="34" charset="0"/>
                <a:cs typeface="Times New Roman" pitchFamily="18" charset="0"/>
              </a:rPr>
              <a:t>și</a:t>
            </a:r>
            <a:r>
              <a:rPr kumimoji="0" lang="en-US" b="0" i="0" u="none" strike="noStrike" cap="none" normalizeH="0" baseline="0" dirty="0">
                <a:ln>
                  <a:noFill/>
                </a:ln>
                <a:effectLst/>
                <a:ea typeface="Calibri" pitchFamily="34" charset="0"/>
                <a:cs typeface="Times New Roman" pitchFamily="18" charset="0"/>
              </a:rPr>
              <a:t> a </a:t>
            </a:r>
            <a:r>
              <a:rPr kumimoji="0" lang="en-US" b="0" i="0" u="none" strike="noStrike" cap="none" normalizeH="0" baseline="0" dirty="0" err="1">
                <a:ln>
                  <a:noFill/>
                </a:ln>
                <a:effectLst/>
                <a:ea typeface="Calibri" pitchFamily="34" charset="0"/>
                <a:cs typeface="Times New Roman" pitchFamily="18" charset="0"/>
              </a:rPr>
              <a:t>înțelegerii</a:t>
            </a:r>
            <a:r>
              <a:rPr kumimoji="0" lang="en-US" b="0" i="0" u="none" strike="noStrike" cap="none" normalizeH="0" baseline="0" dirty="0">
                <a:ln>
                  <a:noFill/>
                </a:ln>
                <a:effectLst/>
                <a:ea typeface="Calibri" pitchFamily="34" charset="0"/>
                <a:cs typeface="Times New Roman" pitchFamily="18" charset="0"/>
              </a:rPr>
              <a:t> </a:t>
            </a:r>
            <a:r>
              <a:rPr kumimoji="0" lang="en-US" b="0" i="0" u="none" strike="noStrike" cap="none" normalizeH="0" baseline="0" dirty="0" err="1">
                <a:ln>
                  <a:noFill/>
                </a:ln>
                <a:effectLst/>
                <a:ea typeface="Calibri" pitchFamily="34" charset="0"/>
                <a:cs typeface="Times New Roman" pitchFamily="18" charset="0"/>
              </a:rPr>
              <a:t>reciproce</a:t>
            </a:r>
            <a:r>
              <a:rPr kumimoji="0" lang="en-US" b="0" i="0" u="none" strike="noStrike" cap="none" normalizeH="0" baseline="0" dirty="0">
                <a:ln>
                  <a:noFill/>
                </a:ln>
                <a:effectLst/>
                <a:ea typeface="Calibri" pitchFamily="34" charset="0"/>
                <a:cs typeface="Times New Roman" pitchFamily="18" charset="0"/>
              </a:rPr>
              <a:t>,</a:t>
            </a:r>
            <a:endParaRPr kumimoji="0" lang="en-US" b="0" i="0" u="none" strike="noStrike" cap="none" normalizeH="0" baseline="0" dirty="0">
              <a:ln>
                <a:noFill/>
              </a:ln>
              <a:effectLst/>
              <a:cs typeface="Arial" pitchFamily="34" charset="0"/>
            </a:endParaRPr>
          </a:p>
          <a:p>
            <a:pPr marL="723900" lvl="1" indent="-266700" eaLnBrk="0" fontAlgn="base" hangingPunct="0">
              <a:spcBef>
                <a:spcPct val="0"/>
              </a:spcBef>
              <a:spcAft>
                <a:spcPts val="1200"/>
              </a:spcAft>
              <a:buFont typeface="Arial" pitchFamily="34" charset="0"/>
              <a:buChar char="•"/>
            </a:pPr>
            <a:r>
              <a:rPr kumimoji="0" lang="en-US" b="0" i="0" u="none" strike="noStrike" cap="none" normalizeH="0" baseline="0" dirty="0" err="1">
                <a:ln>
                  <a:noFill/>
                </a:ln>
                <a:effectLst/>
                <a:ea typeface="Calibri" pitchFamily="34" charset="0"/>
                <a:cs typeface="Times New Roman" pitchFamily="18" charset="0"/>
              </a:rPr>
              <a:t>reducerea</a:t>
            </a:r>
            <a:r>
              <a:rPr kumimoji="0" lang="en-US" b="0" i="0" u="none" strike="noStrike" cap="none" normalizeH="0" baseline="0" dirty="0">
                <a:ln>
                  <a:noFill/>
                </a:ln>
                <a:effectLst/>
                <a:ea typeface="Calibri" pitchFamily="34" charset="0"/>
                <a:cs typeface="Times New Roman" pitchFamily="18" charset="0"/>
              </a:rPr>
              <a:t> </a:t>
            </a:r>
            <a:r>
              <a:rPr kumimoji="0" lang="en-US" b="0" i="0" u="none" strike="noStrike" cap="none" normalizeH="0" baseline="0" dirty="0" err="1">
                <a:ln>
                  <a:noFill/>
                </a:ln>
                <a:effectLst/>
                <a:ea typeface="Calibri" pitchFamily="34" charset="0"/>
                <a:cs typeface="Times New Roman" pitchFamily="18" charset="0"/>
              </a:rPr>
              <a:t>disparităților</a:t>
            </a:r>
            <a:r>
              <a:rPr kumimoji="0" lang="en-US" b="0" i="0" u="none" strike="noStrike" cap="none" normalizeH="0" baseline="0" dirty="0">
                <a:ln>
                  <a:noFill/>
                </a:ln>
                <a:effectLst/>
                <a:ea typeface="Calibri" pitchFamily="34" charset="0"/>
                <a:cs typeface="Times New Roman" pitchFamily="18" charset="0"/>
              </a:rPr>
              <a:t> </a:t>
            </a:r>
            <a:r>
              <a:rPr kumimoji="0" lang="en-US" b="0" i="0" u="none" strike="noStrike" cap="none" normalizeH="0" baseline="0" dirty="0" err="1">
                <a:ln>
                  <a:noFill/>
                </a:ln>
                <a:effectLst/>
                <a:ea typeface="Calibri" pitchFamily="34" charset="0"/>
                <a:cs typeface="Times New Roman" pitchFamily="18" charset="0"/>
              </a:rPr>
              <a:t>economice</a:t>
            </a:r>
            <a:r>
              <a:rPr kumimoji="0" lang="en-US" b="0" i="0" u="none" strike="noStrike" cap="none" normalizeH="0" baseline="0" dirty="0">
                <a:ln>
                  <a:noFill/>
                </a:ln>
                <a:effectLst/>
                <a:ea typeface="Calibri" pitchFamily="34" charset="0"/>
                <a:cs typeface="Times New Roman" pitchFamily="18" charset="0"/>
              </a:rPr>
              <a:t> </a:t>
            </a:r>
            <a:r>
              <a:rPr kumimoji="0" lang="en-US" b="0" i="0" u="none" strike="noStrike" cap="none" normalizeH="0" baseline="0" dirty="0" err="1">
                <a:ln>
                  <a:noFill/>
                </a:ln>
                <a:effectLst/>
                <a:ea typeface="Calibri" pitchFamily="34" charset="0"/>
                <a:cs typeface="Times New Roman" pitchFamily="18" charset="0"/>
              </a:rPr>
              <a:t>dintre</a:t>
            </a:r>
            <a:r>
              <a:rPr kumimoji="0" lang="en-US" b="0" i="0" u="none" strike="noStrike" cap="none" normalizeH="0" baseline="0" dirty="0">
                <a:ln>
                  <a:noFill/>
                </a:ln>
                <a:effectLst/>
                <a:ea typeface="Calibri" pitchFamily="34" charset="0"/>
                <a:cs typeface="Times New Roman" pitchFamily="18" charset="0"/>
              </a:rPr>
              <a:t> </a:t>
            </a:r>
            <a:r>
              <a:rPr kumimoji="0" lang="en-US" b="0" i="0" u="none" strike="noStrike" cap="none" normalizeH="0" baseline="0" dirty="0" err="1">
                <a:ln>
                  <a:noFill/>
                </a:ln>
                <a:effectLst/>
                <a:ea typeface="Calibri" pitchFamily="34" charset="0"/>
                <a:cs typeface="Times New Roman" pitchFamily="18" charset="0"/>
              </a:rPr>
              <a:t>regiuni</a:t>
            </a:r>
            <a:r>
              <a:rPr kumimoji="0" lang="en-US" b="0" i="0" u="none" strike="noStrike" cap="none" normalizeH="0" baseline="0" dirty="0">
                <a:ln>
                  <a:noFill/>
                </a:ln>
                <a:effectLst/>
                <a:ea typeface="Calibri" pitchFamily="34" charset="0"/>
                <a:cs typeface="Times New Roman" pitchFamily="18" charset="0"/>
              </a:rPr>
              <a:t>,</a:t>
            </a:r>
          </a:p>
          <a:p>
            <a:pPr marL="723900" lvl="1" indent="-266700" eaLnBrk="0" fontAlgn="base" hangingPunct="0">
              <a:spcBef>
                <a:spcPct val="0"/>
              </a:spcBef>
              <a:spcAft>
                <a:spcPts val="1200"/>
              </a:spcAft>
              <a:buFont typeface="Arial" pitchFamily="34" charset="0"/>
              <a:buChar char="•"/>
            </a:pPr>
            <a:r>
              <a:rPr lang="ro-RO" dirty="0" err="1">
                <a:cs typeface="Times New Roman" pitchFamily="18" charset="0"/>
              </a:rPr>
              <a:t>r</a:t>
            </a:r>
            <a:r>
              <a:rPr lang="en-US" dirty="0" err="1" smtClean="0">
                <a:cs typeface="Times New Roman" pitchFamily="18" charset="0"/>
              </a:rPr>
              <a:t>ealizarea</a:t>
            </a:r>
            <a:r>
              <a:rPr lang="en-US" dirty="0" smtClean="0">
                <a:cs typeface="Times New Roman" pitchFamily="18" charset="0"/>
              </a:rPr>
              <a:t> </a:t>
            </a:r>
            <a:r>
              <a:rPr lang="en-US" dirty="0" err="1">
                <a:cs typeface="Times New Roman" pitchFamily="18" charset="0"/>
              </a:rPr>
              <a:t>unui</a:t>
            </a:r>
            <a:r>
              <a:rPr lang="en-US" dirty="0">
                <a:cs typeface="Times New Roman" pitchFamily="18" charset="0"/>
              </a:rPr>
              <a:t> </a:t>
            </a:r>
            <a:r>
              <a:rPr lang="en-US" dirty="0" err="1">
                <a:cs typeface="Times New Roman" pitchFamily="18" charset="0"/>
              </a:rPr>
              <a:t>schimb</a:t>
            </a:r>
            <a:r>
              <a:rPr lang="en-US" dirty="0">
                <a:cs typeface="Times New Roman" pitchFamily="18" charset="0"/>
              </a:rPr>
              <a:t> de know how,</a:t>
            </a:r>
            <a:endParaRPr kumimoji="0" lang="en-US" b="0" i="0" u="none" strike="noStrike" cap="none" normalizeH="0" baseline="0" dirty="0">
              <a:ln>
                <a:noFill/>
              </a:ln>
              <a:effectLst/>
              <a:cs typeface="Arial" pitchFamily="34" charset="0"/>
            </a:endParaRPr>
          </a:p>
          <a:p>
            <a:pPr marL="723900" lvl="1" indent="-266700" eaLnBrk="0" fontAlgn="base" hangingPunct="0">
              <a:spcBef>
                <a:spcPct val="0"/>
              </a:spcBef>
              <a:spcAft>
                <a:spcPts val="1200"/>
              </a:spcAft>
              <a:buFont typeface="Arial" pitchFamily="34" charset="0"/>
              <a:buChar char="•"/>
            </a:pPr>
            <a:r>
              <a:rPr kumimoji="0" lang="fr-FR" b="0" i="0" u="none" strike="noStrike" cap="none" normalizeH="0" baseline="0" dirty="0" err="1">
                <a:ln>
                  <a:noFill/>
                </a:ln>
                <a:effectLst/>
                <a:ea typeface="Calibri" pitchFamily="34" charset="0"/>
                <a:cs typeface="Times New Roman" pitchFamily="18" charset="0"/>
              </a:rPr>
              <a:t>asigurarea</a:t>
            </a:r>
            <a:r>
              <a:rPr kumimoji="0" lang="fr-FR" b="0" i="0" u="none" strike="noStrike" cap="none" normalizeH="0" baseline="0" dirty="0">
                <a:ln>
                  <a:noFill/>
                </a:ln>
                <a:effectLst/>
                <a:ea typeface="Calibri" pitchFamily="34" charset="0"/>
                <a:cs typeface="Times New Roman" pitchFamily="18" charset="0"/>
              </a:rPr>
              <a:t> forț</a:t>
            </a:r>
            <a:r>
              <a:rPr kumimoji="0" lang="fr-FR" b="0" i="0" u="none" strike="noStrike" cap="none" normalizeH="0" baseline="0" dirty="0" err="1">
                <a:ln>
                  <a:noFill/>
                </a:ln>
                <a:effectLst/>
                <a:ea typeface="Calibri" pitchFamily="34" charset="0"/>
                <a:cs typeface="Times New Roman" pitchFamily="18" charset="0"/>
              </a:rPr>
              <a:t>ei</a:t>
            </a:r>
            <a:r>
              <a:rPr kumimoji="0" lang="fr-FR" b="0" i="0" u="none" strike="noStrike" cap="none" normalizeH="0" baseline="0" dirty="0">
                <a:ln>
                  <a:noFill/>
                </a:ln>
                <a:effectLst/>
                <a:ea typeface="Calibri" pitchFamily="34" charset="0"/>
                <a:cs typeface="Times New Roman" pitchFamily="18" charset="0"/>
              </a:rPr>
              <a:t> de </a:t>
            </a:r>
            <a:r>
              <a:rPr kumimoji="0" lang="fr-FR" b="0" i="0" u="none" strike="noStrike" cap="none" normalizeH="0" baseline="0" dirty="0" err="1">
                <a:ln>
                  <a:noFill/>
                </a:ln>
                <a:effectLst/>
                <a:ea typeface="Calibri" pitchFamily="34" charset="0"/>
                <a:cs typeface="Times New Roman" pitchFamily="18" charset="0"/>
              </a:rPr>
              <a:t>muncă</a:t>
            </a:r>
            <a:r>
              <a:rPr kumimoji="0" lang="fr-FR" b="0" i="0" u="none" strike="noStrike" cap="none" normalizeH="0" baseline="0" dirty="0">
                <a:ln>
                  <a:noFill/>
                </a:ln>
                <a:effectLst/>
                <a:ea typeface="Calibri" pitchFamily="34" charset="0"/>
                <a:cs typeface="Times New Roman" pitchFamily="18" charset="0"/>
              </a:rPr>
              <a:t> </a:t>
            </a:r>
            <a:r>
              <a:rPr kumimoji="0" lang="fr-FR" b="0" i="0" u="none" strike="noStrike" cap="none" normalizeH="0" baseline="0" dirty="0" err="1">
                <a:ln>
                  <a:noFill/>
                </a:ln>
                <a:effectLst/>
                <a:ea typeface="Calibri" pitchFamily="34" charset="0"/>
                <a:cs typeface="Times New Roman" pitchFamily="18" charset="0"/>
              </a:rPr>
              <a:t>acolo</a:t>
            </a:r>
            <a:r>
              <a:rPr kumimoji="0" lang="fr-FR" b="0" i="0" u="none" strike="noStrike" cap="none" normalizeH="0" baseline="0" dirty="0">
                <a:ln>
                  <a:noFill/>
                </a:ln>
                <a:effectLst/>
                <a:ea typeface="Calibri" pitchFamily="34" charset="0"/>
                <a:cs typeface="Times New Roman" pitchFamily="18" charset="0"/>
              </a:rPr>
              <a:t> </a:t>
            </a:r>
            <a:r>
              <a:rPr kumimoji="0" lang="fr-FR" b="0" i="0" u="none" strike="noStrike" cap="none" normalizeH="0" baseline="0" dirty="0" err="1">
                <a:ln>
                  <a:noFill/>
                </a:ln>
                <a:effectLst/>
                <a:ea typeface="Calibri" pitchFamily="34" charset="0"/>
                <a:cs typeface="Times New Roman" pitchFamily="18" charset="0"/>
              </a:rPr>
              <a:t>unde</a:t>
            </a:r>
            <a:r>
              <a:rPr kumimoji="0" lang="fr-FR" b="0" i="0" u="none" strike="noStrike" cap="none" normalizeH="0" baseline="0" dirty="0">
                <a:ln>
                  <a:noFill/>
                </a:ln>
                <a:effectLst/>
                <a:ea typeface="Calibri" pitchFamily="34" charset="0"/>
                <a:cs typeface="Times New Roman" pitchFamily="18" charset="0"/>
              </a:rPr>
              <a:t> </a:t>
            </a:r>
            <a:r>
              <a:rPr kumimoji="0" lang="ro-RO" b="0" i="0" u="none" strike="noStrike" cap="none" normalizeH="0" baseline="0" dirty="0">
                <a:ln>
                  <a:noFill/>
                </a:ln>
                <a:effectLst/>
                <a:ea typeface="Calibri" pitchFamily="34" charset="0"/>
                <a:cs typeface="Times New Roman" pitchFamily="18" charset="0"/>
              </a:rPr>
              <a:t>aceasta este deficitară</a:t>
            </a:r>
            <a:r>
              <a:rPr kumimoji="0" lang="fr-FR" b="0" i="0" u="none" strike="noStrike" cap="none" normalizeH="0" baseline="0" dirty="0">
                <a:ln>
                  <a:noFill/>
                </a:ln>
                <a:effectLst/>
                <a:ea typeface="Calibri" pitchFamily="34" charset="0"/>
                <a:cs typeface="Times New Roman" pitchFamily="18" charset="0"/>
              </a:rPr>
              <a:t>.</a:t>
            </a:r>
            <a:endParaRPr kumimoji="0" lang="fr-FR" b="0" i="0" u="none" strike="noStrike" cap="none" normalizeH="0" baseline="0" dirty="0">
              <a:ln>
                <a:noFill/>
              </a:ln>
              <a:effectLst/>
              <a:cs typeface="Arial" pitchFamily="34" charset="0"/>
            </a:endParaRPr>
          </a:p>
        </p:txBody>
      </p:sp>
      <p:pic>
        <p:nvPicPr>
          <p:cNvPr id="17"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31666">
            <a:off x="9030281" y="348008"/>
            <a:ext cx="739005" cy="96918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Logo-ROGov_r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2797" y="431074"/>
            <a:ext cx="1193692" cy="1044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Logo UE 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19684" y="492377"/>
            <a:ext cx="4346570" cy="9504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11"/>
          <p:cNvSpPr txBox="1">
            <a:spLocks noChangeArrowheads="1"/>
          </p:cNvSpPr>
          <p:nvPr/>
        </p:nvSpPr>
        <p:spPr bwMode="auto">
          <a:xfrm>
            <a:off x="8980405" y="1337978"/>
            <a:ext cx="1104900" cy="4218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СНЦ</a:t>
            </a:r>
            <a:r>
              <a:rPr kumimoji="0" lang="en-US"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t>
            </a: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ЕЦПБ“</a:t>
            </a:r>
            <a:endParaRPr kumimoji="0" lang="bg-BG"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1" name="Picture 1" descr="C:\Users\barothi\AppData\Local\Temp\Rar$DIa0.990\Interreg_r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60466" y="5304955"/>
            <a:ext cx="2397667" cy="1102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224" y="5586307"/>
            <a:ext cx="1350375" cy="82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946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0" y="4765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5299674" y="6431790"/>
            <a:ext cx="14638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a:ln>
                  <a:noFill/>
                </a:ln>
                <a:effectLst/>
                <a:latin typeface="Trebuchet MS" panose="020B0603020202020204" pitchFamily="34" charset="0"/>
                <a:ea typeface="Times New Roman" panose="02020603050405020304" pitchFamily="18" charset="0"/>
                <a:hlinkClick r:id="rId2"/>
              </a:rPr>
              <a:t>ww</a:t>
            </a:r>
            <a:r>
              <a:rPr lang="en-US" sz="1000" dirty="0">
                <a:latin typeface="Trebuchet MS" panose="020B0603020202020204" pitchFamily="34" charset="0"/>
                <a:ea typeface="Times New Roman" panose="02020603050405020304" pitchFamily="18" charset="0"/>
                <a:hlinkClick r:id="rId2"/>
              </a:rPr>
              <a:t>w.interregrobg.eu</a:t>
            </a:r>
            <a:r>
              <a:rPr lang="ro-RO" sz="1000" dirty="0">
                <a:latin typeface="Trebuchet MS" panose="020B0603020202020204" pitchFamily="34" charset="0"/>
                <a:ea typeface="Times New Roman" panose="02020603050405020304" pitchFamily="18" charset="0"/>
              </a:rPr>
              <a:t> </a:t>
            </a:r>
            <a:endParaRPr kumimoji="0" lang="en-US" sz="1800" b="0" i="0" u="none" strike="noStrike" cap="none" normalizeH="0" baseline="0" dirty="0">
              <a:ln>
                <a:noFill/>
              </a:ln>
              <a:effectLst/>
            </a:endParaRPr>
          </a:p>
        </p:txBody>
      </p:sp>
      <p:sp>
        <p:nvSpPr>
          <p:cNvPr id="4098" name="Rectangle 2"/>
          <p:cNvSpPr>
            <a:spLocks noChangeArrowheads="1"/>
          </p:cNvSpPr>
          <p:nvPr/>
        </p:nvSpPr>
        <p:spPr bwMode="auto">
          <a:xfrm>
            <a:off x="846474" y="1425443"/>
            <a:ext cx="10465960" cy="47628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spcAft>
                <a:spcPts val="1200"/>
              </a:spcAft>
            </a:pPr>
            <a:r>
              <a:rPr lang="ro-RO" b="1" dirty="0" smtClean="0">
                <a:solidFill>
                  <a:schemeClr val="accent1">
                    <a:lumMod val="75000"/>
                  </a:schemeClr>
                </a:solidFill>
              </a:rPr>
              <a:t>1.</a:t>
            </a:r>
            <a:r>
              <a:rPr lang="en-US" b="1" dirty="0" smtClean="0">
                <a:solidFill>
                  <a:schemeClr val="accent1">
                    <a:lumMod val="75000"/>
                  </a:schemeClr>
                </a:solidFill>
              </a:rPr>
              <a:t> CAZUL UNUI </a:t>
            </a:r>
            <a:r>
              <a:rPr lang="ro-RO" b="1" dirty="0" smtClean="0">
                <a:solidFill>
                  <a:schemeClr val="accent1">
                    <a:lumMod val="75000"/>
                  </a:schemeClr>
                </a:solidFill>
              </a:rPr>
              <a:t>CETĂŢEAN ROMÂN CARE CAUTĂ UN LOC DE MUNCĂ ÎN BULGARIA</a:t>
            </a:r>
            <a:endParaRPr lang="en-US" b="1" dirty="0" smtClean="0">
              <a:solidFill>
                <a:schemeClr val="accent1">
                  <a:lumMod val="75000"/>
                </a:schemeClr>
              </a:solidFill>
            </a:endParaRPr>
          </a:p>
          <a:p>
            <a:pPr marL="342900" indent="-342900">
              <a:spcBef>
                <a:spcPts val="600"/>
              </a:spcBef>
              <a:spcAft>
                <a:spcPts val="600"/>
              </a:spcAft>
              <a:buFont typeface="Wingdings" pitchFamily="2" charset="2"/>
              <a:buChar char="Ø"/>
            </a:pPr>
            <a:r>
              <a:rPr lang="ro-RO" b="1" spc="-30" dirty="0" smtClean="0"/>
              <a:t>Anterior sosirii în Bulgaria: </a:t>
            </a:r>
            <a:r>
              <a:rPr lang="ro-RO" spc="-30" dirty="0" smtClean="0"/>
              <a:t>cetățeanul român poate solicita servicii de informare și consiliere cu privire la prevederile legislative în domeniul muncii, i</a:t>
            </a:r>
            <a:r>
              <a:rPr lang="en-US" spc="-30" dirty="0" err="1" smtClean="0"/>
              <a:t>nstitu</a:t>
            </a:r>
            <a:r>
              <a:rPr lang="ro-RO" spc="-30" dirty="0" err="1" smtClean="0"/>
              <a:t>țiile</a:t>
            </a:r>
            <a:r>
              <a:rPr lang="ro-RO" spc="-30" dirty="0" smtClean="0"/>
              <a:t>/organismele responsabile, aspectele practice legate de nivelul de trai, recunoașterea diplomelor și a calificărilor profesionale, opțiunile de transport transfrontalier etc. </a:t>
            </a:r>
          </a:p>
          <a:p>
            <a:pPr algn="just">
              <a:spcBef>
                <a:spcPts val="600"/>
              </a:spcBef>
              <a:spcAft>
                <a:spcPts val="300"/>
              </a:spcAft>
            </a:pPr>
            <a:r>
              <a:rPr lang="ro-RO" sz="1700" b="1" dirty="0" smtClean="0"/>
              <a:t>În ceea ce privește informarea și consilierea profesională: </a:t>
            </a:r>
            <a:r>
              <a:rPr lang="ro-RO" sz="1700" dirty="0" smtClean="0"/>
              <a:t>serviciile sunt acordate în mod gratuit, de către instituțiile/organismele competente (</a:t>
            </a:r>
            <a:r>
              <a:rPr lang="ro-RO" sz="1700" b="1" dirty="0" smtClean="0"/>
              <a:t>Agenția pentru Ocuparea Forţei de Muncă (AOFM) </a:t>
            </a:r>
            <a:r>
              <a:rPr lang="ro-RO" sz="1700" dirty="0" smtClean="0"/>
              <a:t>prin Birourile pentru forța de muncă și de către </a:t>
            </a:r>
            <a:r>
              <a:rPr lang="ro-RO" sz="1700" b="1" dirty="0" smtClean="0"/>
              <a:t>EURES </a:t>
            </a:r>
            <a:r>
              <a:rPr lang="ro-RO" sz="1700" dirty="0" smtClean="0"/>
              <a:t>prin birourile teritoriale aflate la nivelul fiecărui district), persoanelor în căutarea unui loc de muncă, în mod direct sau prin intermediul informațiilor publicate pe site-ul web oficial. Acestea se referă la: </a:t>
            </a:r>
          </a:p>
          <a:p>
            <a:pPr lvl="1" algn="just"/>
            <a:r>
              <a:rPr lang="ro-RO" sz="1700" dirty="0" smtClean="0"/>
              <a:t>a) </a:t>
            </a:r>
            <a:r>
              <a:rPr lang="ro-RO" sz="1700" dirty="0" smtClean="0"/>
              <a:t>aspectele </a:t>
            </a:r>
            <a:r>
              <a:rPr lang="ro-RO" sz="1700" dirty="0" smtClean="0"/>
              <a:t>practice privind piaţa muncii şi evoluţia ocupaţiilor;</a:t>
            </a:r>
            <a:endParaRPr lang="en-US" sz="1700" dirty="0" smtClean="0"/>
          </a:p>
          <a:p>
            <a:pPr lvl="1" algn="just"/>
            <a:r>
              <a:rPr lang="ro-RO" sz="1700" dirty="0" smtClean="0"/>
              <a:t>b) profilarea şi încadrarea în gradul de ocupabilitate: uşor, mediu, greu şi foarte greu ocupabil;</a:t>
            </a:r>
            <a:endParaRPr lang="en-US" sz="1700" dirty="0" smtClean="0"/>
          </a:p>
          <a:p>
            <a:pPr lvl="1" algn="just"/>
            <a:r>
              <a:rPr lang="ro-RO" sz="1700" dirty="0" smtClean="0"/>
              <a:t>c) dezvoltarea abilităţii şi încrederii în sine, în vederea luării deciziei privind propria carieră;</a:t>
            </a:r>
            <a:endParaRPr lang="en-US" sz="1700" dirty="0" smtClean="0"/>
          </a:p>
          <a:p>
            <a:pPr lvl="1" algn="just"/>
            <a:r>
              <a:rPr lang="ro-RO" sz="1700" dirty="0" smtClean="0"/>
              <a:t>d) instruirea în metode şi tehnici de căutare a unui loc de muncă</a:t>
            </a:r>
            <a:endParaRPr lang="en-US" sz="1700" dirty="0" smtClean="0"/>
          </a:p>
          <a:p>
            <a:pPr lvl="1" algn="just"/>
            <a:r>
              <a:rPr lang="ro-RO" sz="1700" dirty="0" smtClean="0"/>
              <a:t>e) îndrumarea pe parcursul procesului de integrare socioprofesională la noul loc de muncă.</a:t>
            </a:r>
            <a:endParaRPr lang="en-US" sz="1700" dirty="0" smtClean="0"/>
          </a:p>
          <a:p>
            <a:pPr algn="just">
              <a:spcBef>
                <a:spcPts val="600"/>
              </a:spcBef>
              <a:spcAft>
                <a:spcPts val="600"/>
              </a:spcAft>
            </a:pPr>
            <a:endParaRPr lang="en-US" dirty="0" smtClean="0"/>
          </a:p>
          <a:p>
            <a:pPr marL="342900" indent="-342900">
              <a:spcBef>
                <a:spcPts val="600"/>
              </a:spcBef>
              <a:spcAft>
                <a:spcPts val="600"/>
              </a:spcAft>
            </a:pPr>
            <a:endParaRPr lang="en-US" dirty="0" smtClean="0"/>
          </a:p>
        </p:txBody>
      </p:sp>
      <p:pic>
        <p:nvPicPr>
          <p:cNvPr id="1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31666">
            <a:off x="9030281" y="348008"/>
            <a:ext cx="739005" cy="9691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Logo-ROGov_r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2797" y="431074"/>
            <a:ext cx="1193692" cy="1044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Logo UE 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19684" y="492377"/>
            <a:ext cx="4346570" cy="9504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 Box 11"/>
          <p:cNvSpPr txBox="1">
            <a:spLocks noChangeArrowheads="1"/>
          </p:cNvSpPr>
          <p:nvPr/>
        </p:nvSpPr>
        <p:spPr bwMode="auto">
          <a:xfrm>
            <a:off x="8980405" y="1337978"/>
            <a:ext cx="1104900" cy="4218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СНЦ</a:t>
            </a:r>
            <a:r>
              <a:rPr kumimoji="0" lang="en-US"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t>
            </a: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ЕЦПБ“</a:t>
            </a:r>
            <a:endParaRPr kumimoji="0" lang="bg-BG"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0" name="Picture 1" descr="C:\Users\barothi\AppData\Local\Temp\Rar$DIa0.990\Interreg_r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60466" y="5304955"/>
            <a:ext cx="2397667" cy="1102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224" y="5586307"/>
            <a:ext cx="1350375" cy="82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39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0" y="4765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5299674" y="6431790"/>
            <a:ext cx="14638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a:ln>
                  <a:noFill/>
                </a:ln>
                <a:effectLst/>
                <a:latin typeface="Trebuchet MS" panose="020B0603020202020204" pitchFamily="34" charset="0"/>
                <a:ea typeface="Times New Roman" panose="02020603050405020304" pitchFamily="18" charset="0"/>
                <a:hlinkClick r:id="rId2"/>
              </a:rPr>
              <a:t>ww</a:t>
            </a:r>
            <a:r>
              <a:rPr lang="en-US" sz="1000" dirty="0">
                <a:latin typeface="Trebuchet MS" panose="020B0603020202020204" pitchFamily="34" charset="0"/>
                <a:ea typeface="Times New Roman" panose="02020603050405020304" pitchFamily="18" charset="0"/>
                <a:hlinkClick r:id="rId2"/>
              </a:rPr>
              <a:t>w.interregrobg.eu</a:t>
            </a:r>
            <a:r>
              <a:rPr lang="ro-RO" sz="1000" dirty="0">
                <a:latin typeface="Trebuchet MS" panose="020B0603020202020204" pitchFamily="34" charset="0"/>
                <a:ea typeface="Times New Roman" panose="02020603050405020304" pitchFamily="18" charset="0"/>
              </a:rPr>
              <a:t> </a:t>
            </a:r>
            <a:endParaRPr kumimoji="0" lang="en-US" sz="1800" b="0" i="0" u="none" strike="noStrike" cap="none" normalizeH="0" baseline="0" dirty="0">
              <a:ln>
                <a:noFill/>
              </a:ln>
              <a:effectLst/>
            </a:endParaRPr>
          </a:p>
        </p:txBody>
      </p:sp>
      <p:sp>
        <p:nvSpPr>
          <p:cNvPr id="4098" name="Rectangle 2"/>
          <p:cNvSpPr>
            <a:spLocks noChangeArrowheads="1"/>
          </p:cNvSpPr>
          <p:nvPr/>
        </p:nvSpPr>
        <p:spPr bwMode="auto">
          <a:xfrm>
            <a:off x="1118181" y="1731968"/>
            <a:ext cx="10053176" cy="39549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spcAft>
                <a:spcPts val="1200"/>
              </a:spcAft>
            </a:pPr>
            <a:r>
              <a:rPr lang="en-US" b="1" dirty="0" smtClean="0">
                <a:solidFill>
                  <a:schemeClr val="accent1">
                    <a:lumMod val="75000"/>
                  </a:schemeClr>
                </a:solidFill>
              </a:rPr>
              <a:t>I. CAZUL UNUI </a:t>
            </a:r>
            <a:r>
              <a:rPr lang="ro-RO" b="1" dirty="0" smtClean="0">
                <a:solidFill>
                  <a:schemeClr val="accent1">
                    <a:lumMod val="75000"/>
                  </a:schemeClr>
                </a:solidFill>
              </a:rPr>
              <a:t>CETĂŢEAN ROMÂN CARE CAUTĂ UN LOC DE MUNCĂ ÎN BULGARIA</a:t>
            </a:r>
            <a:endParaRPr lang="en-US" b="1" dirty="0" smtClean="0">
              <a:solidFill>
                <a:schemeClr val="accent1">
                  <a:lumMod val="75000"/>
                </a:schemeClr>
              </a:solidFill>
            </a:endParaRPr>
          </a:p>
          <a:p>
            <a:pPr marL="360363" indent="-360363">
              <a:spcAft>
                <a:spcPts val="600"/>
              </a:spcAft>
              <a:buFont typeface="Wingdings" pitchFamily="2" charset="2"/>
              <a:buChar char="Ø"/>
            </a:pPr>
            <a:r>
              <a:rPr lang="ro-RO" b="1" dirty="0" smtClean="0"/>
              <a:t>Recunoaşterea calificărilor şi a diplomelor</a:t>
            </a:r>
            <a:endParaRPr lang="en-US" dirty="0" smtClean="0"/>
          </a:p>
          <a:p>
            <a:pPr marL="817563" lvl="1" indent="-360363" algn="just">
              <a:spcAft>
                <a:spcPts val="600"/>
              </a:spcAft>
              <a:buFont typeface="Wingdings" pitchFamily="2" charset="2"/>
              <a:buChar char="§"/>
            </a:pPr>
            <a:r>
              <a:rPr lang="ro-RO" dirty="0" smtClean="0"/>
              <a:t>există două tipuri de recunoaştere: în scopuri academice şi în scopuri profesionale. </a:t>
            </a:r>
          </a:p>
          <a:p>
            <a:pPr marL="817563" lvl="1" indent="-360363" algn="just">
              <a:spcAft>
                <a:spcPts val="600"/>
              </a:spcAft>
              <a:buFont typeface="Wingdings" pitchFamily="2" charset="2"/>
              <a:buChar char="§"/>
            </a:pPr>
            <a:r>
              <a:rPr lang="ro-RO" dirty="0" smtClean="0"/>
              <a:t>Titularii de calificări profesionale străine în profesii nereglementate în Bulgaria au acces direct pe piaţa muncii. Recunoaşterea acestor calificări profesionale este responsabilitatea angajatorilor. </a:t>
            </a:r>
          </a:p>
          <a:p>
            <a:pPr marL="817563" lvl="1" indent="-360363" algn="just">
              <a:spcAft>
                <a:spcPts val="600"/>
              </a:spcAft>
              <a:buFont typeface="Wingdings" pitchFamily="2" charset="2"/>
              <a:buChar char="§"/>
            </a:pPr>
            <a:r>
              <a:rPr lang="ro-RO" dirty="0" smtClean="0"/>
              <a:t>Pentru exercitarea profesiilor reglementate în Bulgaria, se aplică dispoziţiile Directivei 2005/36 /CE. O listă a profesiilor reglementate în Republica Bulgaria, precum şi alte informaţii utile se găsesc la adresele Centrului Naţional de Informare şi Documentare (CNID).</a:t>
            </a:r>
          </a:p>
          <a:p>
            <a:pPr marL="817563" lvl="1" indent="-360363" algn="just">
              <a:spcAft>
                <a:spcPts val="600"/>
              </a:spcAft>
              <a:buFont typeface="Wingdings" pitchFamily="2" charset="2"/>
              <a:buChar char="§"/>
            </a:pPr>
            <a:r>
              <a:rPr lang="ro-RO" dirty="0" smtClean="0"/>
              <a:t>Sistemul Europass simplifică interpretarea abilităţilor şi calificărilor la nivelul UE. În fiecare ţară din UE, centrele Naţionale Europass reprezintă punctele de informare principale asupra sistemului Europass.</a:t>
            </a:r>
            <a:endParaRPr lang="en-US" dirty="0" smtClean="0"/>
          </a:p>
          <a:p>
            <a:pPr marL="817563" lvl="1" indent="-360363" algn="just">
              <a:spcAft>
                <a:spcPts val="600"/>
              </a:spcAft>
              <a:buFont typeface="Wingdings" pitchFamily="2" charset="2"/>
              <a:buChar char="§"/>
            </a:pPr>
            <a:endParaRPr lang="en-US" dirty="0"/>
          </a:p>
        </p:txBody>
      </p:sp>
      <p:pic>
        <p:nvPicPr>
          <p:cNvPr id="1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31666">
            <a:off x="9030281" y="348008"/>
            <a:ext cx="739005" cy="9691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Logo-ROGov_r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2797" y="431074"/>
            <a:ext cx="1193692" cy="1044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Logo UE 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19684" y="492377"/>
            <a:ext cx="4346570" cy="9504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 Box 11"/>
          <p:cNvSpPr txBox="1">
            <a:spLocks noChangeArrowheads="1"/>
          </p:cNvSpPr>
          <p:nvPr/>
        </p:nvSpPr>
        <p:spPr bwMode="auto">
          <a:xfrm>
            <a:off x="8980405" y="1337978"/>
            <a:ext cx="1104900" cy="4218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СНЦ</a:t>
            </a:r>
            <a:r>
              <a:rPr kumimoji="0" lang="en-US"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t>
            </a: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ЕЦПБ“</a:t>
            </a:r>
            <a:endParaRPr kumimoji="0" lang="bg-BG"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0" name="Picture 1" descr="C:\Users\barothi\AppData\Local\Temp\Rar$DIa0.990\Interreg_r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60466" y="5304955"/>
            <a:ext cx="2397667" cy="1102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224" y="5586307"/>
            <a:ext cx="1350375" cy="82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217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0" y="4765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5299674" y="6431790"/>
            <a:ext cx="14638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a:ln>
                  <a:noFill/>
                </a:ln>
                <a:effectLst/>
                <a:latin typeface="Trebuchet MS" panose="020B0603020202020204" pitchFamily="34" charset="0"/>
                <a:ea typeface="Times New Roman" panose="02020603050405020304" pitchFamily="18" charset="0"/>
                <a:hlinkClick r:id="rId2"/>
              </a:rPr>
              <a:t>ww</a:t>
            </a:r>
            <a:r>
              <a:rPr lang="en-US" sz="1000" dirty="0">
                <a:latin typeface="Trebuchet MS" panose="020B0603020202020204" pitchFamily="34" charset="0"/>
                <a:ea typeface="Times New Roman" panose="02020603050405020304" pitchFamily="18" charset="0"/>
                <a:hlinkClick r:id="rId2"/>
              </a:rPr>
              <a:t>w.interregrobg.eu</a:t>
            </a:r>
            <a:r>
              <a:rPr lang="ro-RO" sz="1000" dirty="0">
                <a:latin typeface="Trebuchet MS" panose="020B0603020202020204" pitchFamily="34" charset="0"/>
                <a:ea typeface="Times New Roman" panose="02020603050405020304" pitchFamily="18" charset="0"/>
              </a:rPr>
              <a:t> </a:t>
            </a:r>
            <a:endParaRPr kumimoji="0" lang="en-US" sz="1800" b="0" i="0" u="none" strike="noStrike" cap="none" normalizeH="0" baseline="0" dirty="0">
              <a:ln>
                <a:noFill/>
              </a:ln>
              <a:effectLst/>
            </a:endParaRPr>
          </a:p>
        </p:txBody>
      </p:sp>
      <p:sp>
        <p:nvSpPr>
          <p:cNvPr id="4098" name="Rectangle 2"/>
          <p:cNvSpPr>
            <a:spLocks noChangeArrowheads="1"/>
          </p:cNvSpPr>
          <p:nvPr/>
        </p:nvSpPr>
        <p:spPr bwMode="auto">
          <a:xfrm>
            <a:off x="1003227" y="1898665"/>
            <a:ext cx="9865070" cy="33393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spcAft>
                <a:spcPts val="1800"/>
              </a:spcAft>
            </a:pPr>
            <a:r>
              <a:rPr lang="en-US" b="1" dirty="0" smtClean="0">
                <a:solidFill>
                  <a:schemeClr val="accent1">
                    <a:lumMod val="75000"/>
                  </a:schemeClr>
                </a:solidFill>
              </a:rPr>
              <a:t>I. CAZUL UNUI </a:t>
            </a:r>
            <a:r>
              <a:rPr lang="ro-RO" b="1" dirty="0" smtClean="0">
                <a:solidFill>
                  <a:schemeClr val="accent1">
                    <a:lumMod val="75000"/>
                  </a:schemeClr>
                </a:solidFill>
              </a:rPr>
              <a:t>CETĂŢEAN ROMÂN CARE CAUTĂ UN LOC DE MUNCĂ ÎN BULGARIA</a:t>
            </a:r>
            <a:endParaRPr lang="en-US" b="1" dirty="0" smtClean="0">
              <a:solidFill>
                <a:schemeClr val="accent1">
                  <a:lumMod val="75000"/>
                </a:schemeClr>
              </a:solidFill>
            </a:endParaRPr>
          </a:p>
          <a:p>
            <a:pPr marL="342900" indent="-342900" algn="just">
              <a:spcBef>
                <a:spcPts val="600"/>
              </a:spcBef>
              <a:spcAft>
                <a:spcPts val="600"/>
              </a:spcAft>
              <a:buFont typeface="Wingdings" pitchFamily="2" charset="2"/>
              <a:buChar char="Ø"/>
            </a:pPr>
            <a:r>
              <a:rPr lang="ro-RO" sz="1700" b="1" spc="-30" dirty="0" smtClean="0"/>
              <a:t>Ulterior sosirii în Bulgaria: </a:t>
            </a:r>
            <a:r>
              <a:rPr lang="ro-RO" sz="1700" spc="-30" dirty="0" smtClean="0"/>
              <a:t>există</a:t>
            </a:r>
            <a:r>
              <a:rPr lang="ro-RO" sz="1700" b="1" spc="-30" dirty="0" smtClean="0"/>
              <a:t> </a:t>
            </a:r>
            <a:r>
              <a:rPr lang="ro-RO" sz="1700" spc="-30" dirty="0" smtClean="0"/>
              <a:t>posibilitatea </a:t>
            </a:r>
            <a:r>
              <a:rPr lang="ro-RO" sz="1700" dirty="0" smtClean="0"/>
              <a:t>înregistrării şi căutării unu loc de muncă prin intermediul Birourilor pentru forța de muncă (BFM).</a:t>
            </a:r>
          </a:p>
          <a:p>
            <a:pPr marL="800100" lvl="1" indent="-342900" algn="just">
              <a:spcBef>
                <a:spcPts val="600"/>
              </a:spcBef>
              <a:spcAft>
                <a:spcPts val="600"/>
              </a:spcAft>
              <a:buFont typeface="Wingdings" pitchFamily="2" charset="2"/>
              <a:buChar char="§"/>
            </a:pPr>
            <a:r>
              <a:rPr lang="ro-RO" sz="1700" dirty="0" smtClean="0"/>
              <a:t>Următoarele documente trebuie depuse pentru înregistrare la BFM: document de identitate (C.I./paşaport); documente ce atestă experienţa generală şi/sau profesională şi/sau vechimea în muncă – doc. legalizat; certificat de competenţă (dacă este disponibil) – doc. legalizat.</a:t>
            </a:r>
            <a:endParaRPr lang="en-US" sz="1700" dirty="0" smtClean="0"/>
          </a:p>
          <a:p>
            <a:pPr marL="800100" lvl="1" indent="-342900" algn="just">
              <a:spcBef>
                <a:spcPts val="600"/>
              </a:spcBef>
              <a:spcAft>
                <a:spcPts val="600"/>
              </a:spcAft>
              <a:buFont typeface="Wingdings" pitchFamily="2" charset="2"/>
              <a:buChar char="§"/>
            </a:pPr>
            <a:r>
              <a:rPr lang="ro-RO" sz="1700" dirty="0" smtClean="0"/>
              <a:t>Fiecare persoană înscrisă la BFM va primi informaţii, consultaţii şi mediere. Informaţii privind societățile care oferă locuri de muncă sunt publicate în rubrica "Intermediatori privaţi", în limba bulgară. Prin intermediul consilierilor bulgari EURES, aceleaşi informaţii pot fi obţinute în engleză, germană sau franceză. </a:t>
            </a:r>
            <a:endParaRPr lang="en-US" sz="1700" dirty="0"/>
          </a:p>
        </p:txBody>
      </p:sp>
      <p:pic>
        <p:nvPicPr>
          <p:cNvPr id="1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31666">
            <a:off x="9030281" y="348008"/>
            <a:ext cx="739005" cy="9691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Logo-ROGov_r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2797" y="431074"/>
            <a:ext cx="1193692" cy="1044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Logo UE 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19684" y="492377"/>
            <a:ext cx="4346570" cy="9504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 Box 11"/>
          <p:cNvSpPr txBox="1">
            <a:spLocks noChangeArrowheads="1"/>
          </p:cNvSpPr>
          <p:nvPr/>
        </p:nvSpPr>
        <p:spPr bwMode="auto">
          <a:xfrm>
            <a:off x="8980405" y="1337978"/>
            <a:ext cx="1104900" cy="4218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СНЦ</a:t>
            </a:r>
            <a:r>
              <a:rPr kumimoji="0" lang="en-US"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t>
            </a: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ЕЦПБ“</a:t>
            </a:r>
            <a:endParaRPr kumimoji="0" lang="bg-BG"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0" name="Picture 1" descr="C:\Users\barothi\AppData\Local\Temp\Rar$DIa0.990\Interreg_r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60466" y="5304955"/>
            <a:ext cx="2397667" cy="1102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224" y="5586307"/>
            <a:ext cx="1350375" cy="82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228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0" y="4765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5299674" y="6431790"/>
            <a:ext cx="14638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a:ln>
                  <a:noFill/>
                </a:ln>
                <a:effectLst/>
                <a:latin typeface="Trebuchet MS" panose="020B0603020202020204" pitchFamily="34" charset="0"/>
                <a:ea typeface="Times New Roman" panose="02020603050405020304" pitchFamily="18" charset="0"/>
                <a:hlinkClick r:id="rId2"/>
              </a:rPr>
              <a:t>ww</a:t>
            </a:r>
            <a:r>
              <a:rPr lang="en-US" sz="1000" dirty="0">
                <a:latin typeface="Trebuchet MS" panose="020B0603020202020204" pitchFamily="34" charset="0"/>
                <a:ea typeface="Times New Roman" panose="02020603050405020304" pitchFamily="18" charset="0"/>
                <a:hlinkClick r:id="rId2"/>
              </a:rPr>
              <a:t>w.interregrobg.eu</a:t>
            </a:r>
            <a:r>
              <a:rPr lang="ro-RO" sz="1000" dirty="0">
                <a:latin typeface="Trebuchet MS" panose="020B0603020202020204" pitchFamily="34" charset="0"/>
                <a:ea typeface="Times New Roman" panose="02020603050405020304" pitchFamily="18" charset="0"/>
              </a:rPr>
              <a:t> </a:t>
            </a:r>
            <a:endParaRPr kumimoji="0" lang="en-US" sz="1800" b="0" i="0" u="none" strike="noStrike" cap="none" normalizeH="0" baseline="0" dirty="0">
              <a:ln>
                <a:noFill/>
              </a:ln>
              <a:effectLst/>
            </a:endParaRPr>
          </a:p>
        </p:txBody>
      </p:sp>
      <p:sp>
        <p:nvSpPr>
          <p:cNvPr id="4098" name="Rectangle 2"/>
          <p:cNvSpPr>
            <a:spLocks noChangeArrowheads="1"/>
          </p:cNvSpPr>
          <p:nvPr/>
        </p:nvSpPr>
        <p:spPr bwMode="auto">
          <a:xfrm>
            <a:off x="977103" y="1763031"/>
            <a:ext cx="10053176" cy="39241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spcAft>
                <a:spcPts val="1200"/>
              </a:spcAft>
            </a:pPr>
            <a:r>
              <a:rPr lang="en-US" b="1" dirty="0" smtClean="0">
                <a:solidFill>
                  <a:schemeClr val="accent1">
                    <a:lumMod val="75000"/>
                  </a:schemeClr>
                </a:solidFill>
              </a:rPr>
              <a:t>I. CAZUL UNUI </a:t>
            </a:r>
            <a:r>
              <a:rPr lang="ro-RO" b="1" dirty="0" smtClean="0">
                <a:solidFill>
                  <a:schemeClr val="accent1">
                    <a:lumMod val="75000"/>
                  </a:schemeClr>
                </a:solidFill>
              </a:rPr>
              <a:t>CETĂŢEAN ROMÂN CARE CAUTĂ UN LOC DE MUNCĂ ÎN BULGARIA</a:t>
            </a:r>
            <a:endParaRPr lang="en-US" b="1" dirty="0" smtClean="0">
              <a:solidFill>
                <a:schemeClr val="accent1">
                  <a:lumMod val="75000"/>
                </a:schemeClr>
              </a:solidFill>
            </a:endParaRPr>
          </a:p>
          <a:p>
            <a:pPr marL="266700" indent="-266700" algn="just">
              <a:buFont typeface="Wingdings" pitchFamily="2" charset="2"/>
              <a:buChar char="§"/>
            </a:pPr>
            <a:r>
              <a:rPr lang="ro-RO" sz="1700" b="1" dirty="0" smtClean="0"/>
              <a:t>Începerea activităţii în muncă: </a:t>
            </a:r>
            <a:r>
              <a:rPr lang="ro-RO" sz="1700" dirty="0" smtClean="0"/>
              <a:t>Relaţiile de muncă dintre muncitor şi angajator în Bulgaria sunt reglementate obligatoriu prin încheierea unui contract de muncă, în scris. Documentele necesare încheierii unui contract de muncă sunt: document de identitate; document care atestă studiile finalizate, specializarea, calificarea; dovada experienţei de muncă în specialitate, în situaţia în care funcția la care aplică persoana în cauză, necesită o astfel de experienţă; document medical de examinare la angajare şi după încetarea raporturilor de muncă, pentru o perioadă de peste 3 luni; certificat de cazier judiciar; aviz emis de către Inspectoratul Muncii pentru persoana care nu a împlinit 16 ani sau are vârsta între 16 şi 18 ani.</a:t>
            </a:r>
            <a:endParaRPr lang="en-US" sz="1700" dirty="0" smtClean="0"/>
          </a:p>
          <a:p>
            <a:pPr lvl="1" algn="just">
              <a:buFont typeface="Arial" charset="0"/>
              <a:buChar char="•"/>
            </a:pPr>
            <a:r>
              <a:rPr lang="ro-RO" sz="1700" i="1" dirty="0" smtClean="0"/>
              <a:t>În anumite situaţii angajatorul poate solicita prezentarea unor documente suplimentare, cum ar fi un card de sănătate pentru persoana asigurată, pentru muncă într-o unitate de catering sau o copie a permisului de conducere, în cazul în care ocupația este de şofer.</a:t>
            </a:r>
          </a:p>
          <a:p>
            <a:pPr lvl="1" algn="just">
              <a:buFont typeface="Arial" charset="0"/>
              <a:buChar char="•"/>
            </a:pPr>
            <a:endParaRPr lang="en-US" sz="1700" i="1" dirty="0" smtClean="0"/>
          </a:p>
          <a:p>
            <a:pPr marL="266700" indent="-266700" algn="just">
              <a:buFont typeface="Wingdings" pitchFamily="2" charset="2"/>
              <a:buChar char="§"/>
            </a:pPr>
            <a:r>
              <a:rPr lang="ro-RO" sz="1700" dirty="0" smtClean="0"/>
              <a:t>În termen de 3 zile de la încheierea contractului, angajatorul este obligat să trimită o notificare privind înregistrarea contractului de muncă la divizia teritorială a Agenţiei Naţionale de Venituri /ANV/.</a:t>
            </a:r>
            <a:endParaRPr lang="en-US" sz="1700" dirty="0" smtClean="0"/>
          </a:p>
        </p:txBody>
      </p:sp>
      <p:pic>
        <p:nvPicPr>
          <p:cNvPr id="1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31666">
            <a:off x="9030281" y="348008"/>
            <a:ext cx="739005" cy="9691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Logo-ROGov_r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2797" y="431074"/>
            <a:ext cx="1193692" cy="1044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Logo UE 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19684" y="492377"/>
            <a:ext cx="4346570" cy="9504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 Box 11"/>
          <p:cNvSpPr txBox="1">
            <a:spLocks noChangeArrowheads="1"/>
          </p:cNvSpPr>
          <p:nvPr/>
        </p:nvSpPr>
        <p:spPr bwMode="auto">
          <a:xfrm>
            <a:off x="8980405" y="1337978"/>
            <a:ext cx="1104900" cy="4218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СНЦ</a:t>
            </a:r>
            <a:r>
              <a:rPr kumimoji="0" lang="en-US"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t>
            </a: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ЕЦПБ“</a:t>
            </a:r>
            <a:endParaRPr kumimoji="0" lang="bg-BG"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0" name="Picture 1" descr="C:\Users\barothi\AppData\Local\Temp\Rar$DIa0.990\Interreg_r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60466" y="5304955"/>
            <a:ext cx="2397667" cy="1102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224" y="5586307"/>
            <a:ext cx="1350375" cy="82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114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0" y="4765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5299674" y="6431790"/>
            <a:ext cx="14638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a:ln>
                  <a:noFill/>
                </a:ln>
                <a:effectLst/>
                <a:latin typeface="Trebuchet MS" panose="020B0603020202020204" pitchFamily="34" charset="0"/>
                <a:ea typeface="Times New Roman" panose="02020603050405020304" pitchFamily="18" charset="0"/>
                <a:hlinkClick r:id="rId2"/>
              </a:rPr>
              <a:t>ww</a:t>
            </a:r>
            <a:r>
              <a:rPr lang="en-US" sz="1000" dirty="0">
                <a:latin typeface="Trebuchet MS" panose="020B0603020202020204" pitchFamily="34" charset="0"/>
                <a:ea typeface="Times New Roman" panose="02020603050405020304" pitchFamily="18" charset="0"/>
                <a:hlinkClick r:id="rId2"/>
              </a:rPr>
              <a:t>w.interregrobg.eu</a:t>
            </a:r>
            <a:r>
              <a:rPr lang="ro-RO" sz="1000" dirty="0">
                <a:latin typeface="Trebuchet MS" panose="020B0603020202020204" pitchFamily="34" charset="0"/>
                <a:ea typeface="Times New Roman" panose="02020603050405020304" pitchFamily="18" charset="0"/>
              </a:rPr>
              <a:t> </a:t>
            </a:r>
            <a:endParaRPr kumimoji="0" lang="en-US" sz="1800" b="0" i="0" u="none" strike="noStrike" cap="none" normalizeH="0" baseline="0" dirty="0">
              <a:ln>
                <a:noFill/>
              </a:ln>
              <a:effectLst/>
            </a:endParaRPr>
          </a:p>
        </p:txBody>
      </p:sp>
      <p:sp>
        <p:nvSpPr>
          <p:cNvPr id="4098" name="Rectangle 2"/>
          <p:cNvSpPr>
            <a:spLocks noChangeArrowheads="1"/>
          </p:cNvSpPr>
          <p:nvPr/>
        </p:nvSpPr>
        <p:spPr bwMode="auto">
          <a:xfrm>
            <a:off x="945751" y="1672894"/>
            <a:ext cx="10053176"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spcAft>
                <a:spcPts val="1200"/>
              </a:spcAft>
            </a:pPr>
            <a:r>
              <a:rPr lang="en-US" b="1" dirty="0" smtClean="0">
                <a:solidFill>
                  <a:schemeClr val="accent1">
                    <a:lumMod val="75000"/>
                  </a:schemeClr>
                </a:solidFill>
              </a:rPr>
              <a:t>I. CAZUL UNUI </a:t>
            </a:r>
            <a:r>
              <a:rPr lang="ro-RO" b="1" dirty="0" smtClean="0">
                <a:solidFill>
                  <a:schemeClr val="accent1">
                    <a:lumMod val="75000"/>
                  </a:schemeClr>
                </a:solidFill>
              </a:rPr>
              <a:t>CETĂŢEAN ROMÂN CARE CAUTĂ UN LOC DE MUNCĂ ÎN BULGARIA</a:t>
            </a:r>
            <a:endParaRPr lang="en-US" b="1" dirty="0" smtClean="0">
              <a:solidFill>
                <a:schemeClr val="accent1">
                  <a:lumMod val="75000"/>
                </a:schemeClr>
              </a:solidFill>
            </a:endParaRPr>
          </a:p>
          <a:p>
            <a:pPr marL="266700" indent="-266700" algn="just">
              <a:spcAft>
                <a:spcPts val="600"/>
              </a:spcAft>
              <a:buFont typeface="Wingdings" pitchFamily="2" charset="2"/>
              <a:buChar char="§"/>
            </a:pPr>
            <a:r>
              <a:rPr lang="ro-RO" sz="1700" b="1" dirty="0" smtClean="0"/>
              <a:t>Tipurile de contracte de muncă:</a:t>
            </a:r>
            <a:r>
              <a:rPr lang="ro-RO" sz="1700" dirty="0" smtClean="0"/>
              <a:t> regim normal de muncă; munca la domiciliu; munca la distanţă; munca suplimentară la un alt angajator; munca printr-o societate care asigură angajare temporară.</a:t>
            </a:r>
          </a:p>
          <a:p>
            <a:pPr marL="266700" indent="-266700" algn="just">
              <a:spcAft>
                <a:spcPts val="600"/>
              </a:spcAft>
              <a:buFont typeface="Wingdings" pitchFamily="2" charset="2"/>
              <a:buChar char="§"/>
            </a:pPr>
            <a:r>
              <a:rPr lang="ro-RO" sz="1700" b="1" dirty="0" smtClean="0"/>
              <a:t>Durata perioadei de probă: </a:t>
            </a:r>
            <a:r>
              <a:rPr lang="ro-RO" sz="1700" dirty="0" smtClean="0"/>
              <a:t>este de până la 6 luni şi include numai timpul real lucrat. Perioada de timp în care lucrătorul/angajatul este în concediu de odihnă, concediu medical sau lipseşte din alte motive, implică prelungirea perioadei de probă.</a:t>
            </a:r>
          </a:p>
          <a:p>
            <a:pPr marL="266700" indent="-266700" algn="just">
              <a:spcAft>
                <a:spcPts val="600"/>
              </a:spcAft>
              <a:buFont typeface="Wingdings" pitchFamily="2" charset="2"/>
              <a:buChar char="§"/>
            </a:pPr>
            <a:r>
              <a:rPr lang="ro-RO" sz="1600" b="1" dirty="0" smtClean="0"/>
              <a:t>Rezilierea contractului de muncă de către angajator </a:t>
            </a:r>
            <a:r>
              <a:rPr lang="ro-RO" sz="1600" dirty="0" smtClean="0"/>
              <a:t>se poate face cu preaviz sau fără notificare. Motivele de reziliere sunt legate de persoana şi comportamentul angajatului. Angajatorul este obligat să indice temeiul juridic specific pentru reziliere. Orice contract de muncă poate fi reziliat, indiferent dacă este încheiat ca un contract pe durată nedeterminată sau pe durată determinată.</a:t>
            </a:r>
          </a:p>
          <a:p>
            <a:pPr marL="266700" indent="-266700" algn="just">
              <a:buFont typeface="Wingdings" pitchFamily="2" charset="2"/>
              <a:buChar char="§"/>
            </a:pPr>
            <a:r>
              <a:rPr lang="ro-RO" sz="1600" b="1" dirty="0" smtClean="0"/>
              <a:t>Programul de lucru: </a:t>
            </a:r>
            <a:r>
              <a:rPr lang="ro-RO" sz="1600" dirty="0" smtClean="0"/>
              <a:t>Sunt definite diferite </a:t>
            </a:r>
            <a:r>
              <a:rPr lang="ro-RO" sz="1600" b="1" dirty="0" smtClean="0"/>
              <a:t>tipuri </a:t>
            </a:r>
            <a:r>
              <a:rPr lang="ro-RO" sz="1600" dirty="0" smtClean="0"/>
              <a:t>în funcţie de durata zilei de lucru - program normal de muncă, program redus de muncă, part-time, program prelungit, program de muncă în limite variabile; în funcţie de timpul zilei - program de muncă ziua, munca de noapte, munca în schimburi; </a:t>
            </a:r>
          </a:p>
          <a:p>
            <a:pPr marL="266700" lvl="1" algn="just">
              <a:spcAft>
                <a:spcPts val="600"/>
              </a:spcAft>
            </a:pPr>
            <a:r>
              <a:rPr lang="ro-RO" sz="1600" dirty="0" smtClean="0"/>
              <a:t>Săptămâna de lucru este de cinci zile, cu program de muncă săptămânal normal de până la 40 de ore (8h/zi). Durata zilei de muncă cu program prelungit nu poate depăşi 10 ore.</a:t>
            </a:r>
            <a:endParaRPr lang="en-US" sz="1600" dirty="0" smtClean="0"/>
          </a:p>
        </p:txBody>
      </p:sp>
      <p:pic>
        <p:nvPicPr>
          <p:cNvPr id="1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31666">
            <a:off x="9030281" y="348008"/>
            <a:ext cx="739005" cy="9691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Logo-ROGov_r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2797" y="431074"/>
            <a:ext cx="1193692" cy="1044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Logo UE 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19684" y="492377"/>
            <a:ext cx="4346570" cy="9504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 Box 11"/>
          <p:cNvSpPr txBox="1">
            <a:spLocks noChangeArrowheads="1"/>
          </p:cNvSpPr>
          <p:nvPr/>
        </p:nvSpPr>
        <p:spPr bwMode="auto">
          <a:xfrm>
            <a:off x="8980405" y="1337978"/>
            <a:ext cx="1104900" cy="4218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СНЦ</a:t>
            </a:r>
            <a:r>
              <a:rPr kumimoji="0" lang="en-US"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t>
            </a: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ЕЦПБ“</a:t>
            </a:r>
            <a:endParaRPr kumimoji="0" lang="bg-BG"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0" name="Picture 1" descr="C:\Users\barothi\AppData\Local\Temp\Rar$DIa0.990\Interreg_r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60466" y="5304955"/>
            <a:ext cx="2397667" cy="1102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224" y="5586307"/>
            <a:ext cx="1350375" cy="82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227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0" y="4765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5299674" y="6431790"/>
            <a:ext cx="14638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a:ln>
                  <a:noFill/>
                </a:ln>
                <a:effectLst/>
                <a:latin typeface="Trebuchet MS" panose="020B0603020202020204" pitchFamily="34" charset="0"/>
                <a:ea typeface="Times New Roman" panose="02020603050405020304" pitchFamily="18" charset="0"/>
                <a:hlinkClick r:id="rId2"/>
              </a:rPr>
              <a:t>ww</a:t>
            </a:r>
            <a:r>
              <a:rPr lang="en-US" sz="1000" dirty="0">
                <a:latin typeface="Trebuchet MS" panose="020B0603020202020204" pitchFamily="34" charset="0"/>
                <a:ea typeface="Times New Roman" panose="02020603050405020304" pitchFamily="18" charset="0"/>
                <a:hlinkClick r:id="rId2"/>
              </a:rPr>
              <a:t>w.interregrobg.eu</a:t>
            </a:r>
            <a:r>
              <a:rPr lang="ro-RO" sz="1000" dirty="0">
                <a:latin typeface="Trebuchet MS" panose="020B0603020202020204" pitchFamily="34" charset="0"/>
                <a:ea typeface="Times New Roman" panose="02020603050405020304" pitchFamily="18" charset="0"/>
              </a:rPr>
              <a:t> </a:t>
            </a:r>
            <a:endParaRPr kumimoji="0" lang="en-US" sz="1800" b="0" i="0" u="none" strike="noStrike" cap="none" normalizeH="0" baseline="0" dirty="0">
              <a:ln>
                <a:noFill/>
              </a:ln>
              <a:effectLst/>
            </a:endParaRPr>
          </a:p>
        </p:txBody>
      </p:sp>
      <p:sp>
        <p:nvSpPr>
          <p:cNvPr id="4098" name="Rectangle 2"/>
          <p:cNvSpPr>
            <a:spLocks noChangeArrowheads="1"/>
          </p:cNvSpPr>
          <p:nvPr/>
        </p:nvSpPr>
        <p:spPr bwMode="auto">
          <a:xfrm>
            <a:off x="1024129" y="1665366"/>
            <a:ext cx="10053176" cy="38164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00050" indent="-400050">
              <a:spcAft>
                <a:spcPts val="1200"/>
              </a:spcAft>
              <a:buAutoNum type="romanUcPeriod"/>
            </a:pPr>
            <a:r>
              <a:rPr lang="en-US" b="1" dirty="0" smtClean="0">
                <a:solidFill>
                  <a:schemeClr val="accent1">
                    <a:lumMod val="75000"/>
                  </a:schemeClr>
                </a:solidFill>
              </a:rPr>
              <a:t>CAZUL UNUI </a:t>
            </a:r>
            <a:r>
              <a:rPr lang="ro-RO" b="1" dirty="0" smtClean="0">
                <a:solidFill>
                  <a:schemeClr val="accent1">
                    <a:lumMod val="75000"/>
                  </a:schemeClr>
                </a:solidFill>
              </a:rPr>
              <a:t>CETĂŢEAN ROMÂN CARE CAUTĂ UN LOC DE MUNCĂ ÎN BULGARIA</a:t>
            </a:r>
            <a:endParaRPr lang="en-US" b="1" dirty="0" smtClean="0">
              <a:solidFill>
                <a:schemeClr val="accent1">
                  <a:lumMod val="75000"/>
                </a:schemeClr>
              </a:solidFill>
            </a:endParaRPr>
          </a:p>
          <a:p>
            <a:pPr marL="400050" indent="-400050" algn="just">
              <a:spcAft>
                <a:spcPts val="600"/>
              </a:spcAft>
              <a:buFont typeface="Wingdings" pitchFamily="2" charset="2"/>
              <a:buChar char="§"/>
            </a:pPr>
            <a:r>
              <a:rPr lang="ro-RO" sz="1700" b="1" dirty="0" smtClean="0"/>
              <a:t>Tipurile de concedii: </a:t>
            </a:r>
            <a:r>
              <a:rPr lang="ro-RO" sz="1600" dirty="0" smtClean="0"/>
              <a:t>concediul anual de bază şi suplimentar cu plată, concediul fără plată, concediul de studii, sarcină, naştere şi maternitate, incapacitate temporară de muncă etc.</a:t>
            </a:r>
          </a:p>
          <a:p>
            <a:pPr marL="449263" lvl="1" indent="7938" algn="just">
              <a:spcAft>
                <a:spcPts val="600"/>
              </a:spcAft>
              <a:tabLst>
                <a:tab pos="449263" algn="l"/>
              </a:tabLst>
            </a:pPr>
            <a:r>
              <a:rPr lang="ro-RO" sz="1600" i="1" dirty="0" smtClean="0"/>
              <a:t>Dacă salariatul / angajatul ocupă pentru prima oară locul de muncă respectiv, acesta poate folosi concediul anual plătit, după ce a dobândit cel puţin 8 luni de experienţă profesională.</a:t>
            </a:r>
            <a:endParaRPr lang="en-US" sz="1600" i="1" dirty="0" smtClean="0"/>
          </a:p>
          <a:p>
            <a:pPr marL="400050" indent="-400050" algn="just">
              <a:spcAft>
                <a:spcPts val="600"/>
              </a:spcAft>
              <a:buFont typeface="Wingdings" pitchFamily="2" charset="2"/>
              <a:buChar char="§"/>
            </a:pPr>
            <a:r>
              <a:rPr lang="ro-RO" sz="1600" b="1" dirty="0" smtClean="0"/>
              <a:t>fiecare angajat / salariat are dreptul la un concediu anual plătit de 20 de zile lucrătoare</a:t>
            </a:r>
            <a:r>
              <a:rPr lang="ro-RO" sz="1600" dirty="0" smtClean="0"/>
              <a:t>. Anumite categorii de salariaţi, în funcţie de natura specifică a muncii, au dreptul la concediu anual plătit prelungi.</a:t>
            </a:r>
          </a:p>
          <a:p>
            <a:pPr marL="400050" indent="-400050" algn="just">
              <a:spcAft>
                <a:spcPts val="600"/>
              </a:spcAft>
              <a:buFont typeface="Wingdings" pitchFamily="2" charset="2"/>
              <a:buChar char="§"/>
            </a:pPr>
            <a:endParaRPr lang="ro-RO" sz="1600" dirty="0" smtClean="0"/>
          </a:p>
          <a:p>
            <a:pPr marL="266700" indent="-266700" algn="just">
              <a:spcAft>
                <a:spcPts val="600"/>
              </a:spcAft>
              <a:buFont typeface="Wingdings" pitchFamily="2" charset="2"/>
              <a:buChar char="§"/>
            </a:pPr>
            <a:endParaRPr lang="en-US" sz="1600" dirty="0" smtClean="0"/>
          </a:p>
          <a:p>
            <a:pPr marL="266700" indent="-266700" algn="just">
              <a:spcAft>
                <a:spcPts val="600"/>
              </a:spcAft>
            </a:pPr>
            <a:endParaRPr lang="en-US" sz="1600" dirty="0" smtClean="0"/>
          </a:p>
          <a:p>
            <a:pPr marL="266700" indent="-266700" algn="just">
              <a:spcAft>
                <a:spcPts val="600"/>
              </a:spcAft>
              <a:buFont typeface="Wingdings" pitchFamily="2" charset="2"/>
              <a:buChar char="§"/>
            </a:pPr>
            <a:endParaRPr lang="en-US" sz="1700" dirty="0" smtClean="0"/>
          </a:p>
          <a:p>
            <a:pPr marL="266700" indent="-266700" algn="just">
              <a:buFont typeface="Wingdings" pitchFamily="2" charset="2"/>
              <a:buChar char="§"/>
            </a:pPr>
            <a:endParaRPr lang="en-US" sz="1700" dirty="0" smtClean="0"/>
          </a:p>
        </p:txBody>
      </p:sp>
      <p:graphicFrame>
        <p:nvGraphicFramePr>
          <p:cNvPr id="11" name="Table 10"/>
          <p:cNvGraphicFramePr>
            <a:graphicFrameLocks noGrp="1"/>
          </p:cNvGraphicFramePr>
          <p:nvPr>
            <p:extLst>
              <p:ext uri="{D42A27DB-BD31-4B8C-83A1-F6EECF244321}">
                <p14:modId xmlns:p14="http://schemas.microsoft.com/office/powerpoint/2010/main" val="3756397932"/>
              </p:ext>
            </p:extLst>
          </p:nvPr>
        </p:nvGraphicFramePr>
        <p:xfrm>
          <a:off x="1598315" y="4011505"/>
          <a:ext cx="9390162" cy="1432560"/>
        </p:xfrm>
        <a:graphic>
          <a:graphicData uri="http://schemas.openxmlformats.org/drawingml/2006/table">
            <a:tbl>
              <a:tblPr firstRow="1" bandRow="1">
                <a:tableStyleId>{5C22544A-7EE6-4342-B048-85BDC9FD1C3A}</a:tableStyleId>
              </a:tblPr>
              <a:tblGrid>
                <a:gridCol w="4494202"/>
                <a:gridCol w="2497619"/>
                <a:gridCol w="2398341"/>
              </a:tblGrid>
              <a:tr h="290838">
                <a:tc>
                  <a:txBody>
                    <a:bodyPr/>
                    <a:lstStyle/>
                    <a:p>
                      <a:r>
                        <a:rPr lang="ro-RO" sz="1400" dirty="0" smtClean="0"/>
                        <a:t>Tipurile de concedii și zilele libere</a:t>
                      </a:r>
                      <a:endParaRPr lang="en-US" sz="1400" dirty="0"/>
                    </a:p>
                  </a:txBody>
                  <a:tcPr/>
                </a:tc>
                <a:tc>
                  <a:txBody>
                    <a:bodyPr/>
                    <a:lstStyle/>
                    <a:p>
                      <a:r>
                        <a:rPr lang="ro-RO" sz="1400" dirty="0" smtClean="0"/>
                        <a:t>Bulgaria</a:t>
                      </a:r>
                      <a:endParaRPr lang="en-US" sz="1400" dirty="0"/>
                    </a:p>
                  </a:txBody>
                  <a:tcPr/>
                </a:tc>
                <a:tc>
                  <a:txBody>
                    <a:bodyPr/>
                    <a:lstStyle/>
                    <a:p>
                      <a:r>
                        <a:rPr lang="ro-RO" sz="1400" dirty="0" smtClean="0"/>
                        <a:t>România</a:t>
                      </a:r>
                      <a:endParaRPr lang="en-US" sz="1400" dirty="0"/>
                    </a:p>
                  </a:txBody>
                  <a:tcPr/>
                </a:tc>
              </a:tr>
              <a:tr h="290838">
                <a:tc>
                  <a:txBody>
                    <a:bodyPr/>
                    <a:lstStyle/>
                    <a:p>
                      <a:r>
                        <a:rPr lang="ro-RO" sz="1400" kern="1200" dirty="0" smtClean="0">
                          <a:solidFill>
                            <a:schemeClr val="dk1"/>
                          </a:solidFill>
                          <a:latin typeface="+mn-lt"/>
                          <a:ea typeface="+mn-ea"/>
                          <a:cs typeface="+mn-cs"/>
                        </a:rPr>
                        <a:t>căsătorie </a:t>
                      </a:r>
                      <a:endParaRPr lang="en-US" sz="1400" kern="1200" dirty="0" smtClean="0">
                        <a:solidFill>
                          <a:schemeClr val="dk1"/>
                        </a:solidFill>
                        <a:latin typeface="+mn-lt"/>
                        <a:ea typeface="+mn-ea"/>
                        <a:cs typeface="+mn-cs"/>
                      </a:endParaRPr>
                    </a:p>
                  </a:txBody>
                  <a:tcPr/>
                </a:tc>
                <a:tc>
                  <a:txBody>
                    <a:bodyPr/>
                    <a:lstStyle/>
                    <a:p>
                      <a:r>
                        <a:rPr lang="ro-RO" sz="1400" kern="1200" dirty="0" smtClean="0">
                          <a:solidFill>
                            <a:schemeClr val="dk1"/>
                          </a:solidFill>
                          <a:latin typeface="+mn-lt"/>
                          <a:ea typeface="+mn-ea"/>
                          <a:cs typeface="+mn-cs"/>
                        </a:rPr>
                        <a:t>2 zile lucrătoare</a:t>
                      </a:r>
                      <a:endParaRPr lang="en-US" sz="1400" kern="1200" dirty="0" smtClean="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400" kern="1200" dirty="0" smtClean="0">
                          <a:solidFill>
                            <a:schemeClr val="dk1"/>
                          </a:solidFill>
                          <a:latin typeface="+mn-lt"/>
                          <a:ea typeface="+mn-ea"/>
                          <a:cs typeface="+mn-cs"/>
                        </a:rPr>
                        <a:t>5 zile lucrătoare</a:t>
                      </a:r>
                      <a:endParaRPr lang="en-US" sz="1400" kern="1200" dirty="0" smtClean="0">
                        <a:solidFill>
                          <a:schemeClr val="dk1"/>
                        </a:solidFill>
                        <a:latin typeface="+mn-lt"/>
                        <a:ea typeface="+mn-ea"/>
                        <a:cs typeface="+mn-cs"/>
                      </a:endParaRPr>
                    </a:p>
                  </a:txBody>
                  <a:tcPr/>
                </a:tc>
              </a:tr>
              <a:tr h="290838">
                <a:tc>
                  <a:txBody>
                    <a:bodyPr/>
                    <a:lstStyle/>
                    <a:p>
                      <a:r>
                        <a:rPr lang="ro-RO" sz="1400" kern="1200" dirty="0" smtClean="0">
                          <a:solidFill>
                            <a:schemeClr val="dk1"/>
                          </a:solidFill>
                          <a:latin typeface="+mn-lt"/>
                          <a:ea typeface="+mn-ea"/>
                          <a:cs typeface="+mn-cs"/>
                        </a:rPr>
                        <a:t>nașterea unui copil</a:t>
                      </a:r>
                      <a:endParaRPr lang="en-US" sz="1400" kern="1200" dirty="0" smtClean="0">
                        <a:solidFill>
                          <a:schemeClr val="dk1"/>
                        </a:solidFill>
                        <a:latin typeface="+mn-lt"/>
                        <a:ea typeface="+mn-ea"/>
                        <a:cs typeface="+mn-cs"/>
                      </a:endParaRPr>
                    </a:p>
                  </a:txBody>
                  <a:tcPr/>
                </a:tc>
                <a:tc>
                  <a:txBody>
                    <a:bodyPr/>
                    <a:lstStyle/>
                    <a:p>
                      <a:endParaRPr lang="en-US" sz="1400" kern="120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400" kern="1200" dirty="0" smtClean="0">
                          <a:solidFill>
                            <a:schemeClr val="dk1"/>
                          </a:solidFill>
                          <a:latin typeface="+mn-lt"/>
                          <a:ea typeface="+mn-ea"/>
                          <a:cs typeface="+mn-cs"/>
                        </a:rPr>
                        <a:t>5 zile lucrătoare</a:t>
                      </a:r>
                      <a:endParaRPr lang="en-US" sz="1400" kern="1200" dirty="0" smtClean="0">
                        <a:solidFill>
                          <a:schemeClr val="dk1"/>
                        </a:solidFill>
                        <a:latin typeface="+mn-lt"/>
                        <a:ea typeface="+mn-ea"/>
                        <a:cs typeface="+mn-cs"/>
                      </a:endParaRPr>
                    </a:p>
                  </a:txBody>
                  <a:tcPr/>
                </a:tc>
              </a:tr>
              <a:tr h="4944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400" dirty="0" smtClean="0"/>
                        <a:t>moartea unui părinte, copil, soț, frate și mamă a soțului sau a altor rude în linie dreaptă </a:t>
                      </a:r>
                      <a:endParaRPr lang="en-US" sz="1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400" dirty="0" smtClean="0"/>
                        <a:t>2 zile lucrătoare</a:t>
                      </a:r>
                      <a:endParaRPr lang="en-US" sz="1400" dirty="0" smtClean="0"/>
                    </a:p>
                    <a:p>
                      <a:endParaRPr lang="en-US" sz="1400" dirty="0"/>
                    </a:p>
                  </a:txBody>
                  <a:tcPr/>
                </a:tc>
                <a:tc>
                  <a:txBody>
                    <a:bodyPr/>
                    <a:lstStyle/>
                    <a:p>
                      <a:r>
                        <a:rPr lang="ro-RO" sz="1400" dirty="0" smtClean="0"/>
                        <a:t>3 zile lucrătoare sau </a:t>
                      </a:r>
                    </a:p>
                    <a:p>
                      <a:r>
                        <a:rPr lang="ro-RO" sz="1400" dirty="0" smtClean="0"/>
                        <a:t>2 zile (bunici/frați)</a:t>
                      </a:r>
                      <a:endParaRPr lang="en-US" sz="1400" dirty="0"/>
                    </a:p>
                  </a:txBody>
                  <a:tcPr/>
                </a:tc>
              </a:tr>
            </a:tbl>
          </a:graphicData>
        </a:graphic>
      </p:graphicFrame>
      <p:pic>
        <p:nvPicPr>
          <p:cNvPr id="17"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31666">
            <a:off x="9030281" y="348008"/>
            <a:ext cx="739005" cy="96918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Logo-ROGov_r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2797" y="431074"/>
            <a:ext cx="1193692" cy="1044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Logo UE 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19684" y="492377"/>
            <a:ext cx="4346570" cy="9504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11"/>
          <p:cNvSpPr txBox="1">
            <a:spLocks noChangeArrowheads="1"/>
          </p:cNvSpPr>
          <p:nvPr/>
        </p:nvSpPr>
        <p:spPr bwMode="auto">
          <a:xfrm>
            <a:off x="8980405" y="1337978"/>
            <a:ext cx="1104900" cy="4218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СНЦ</a:t>
            </a:r>
            <a:r>
              <a:rPr kumimoji="0" lang="en-US"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t>
            </a: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ЕЦПБ“</a:t>
            </a:r>
            <a:endParaRPr kumimoji="0" lang="bg-BG"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1" name="Picture 1" descr="C:\Users\barothi\AppData\Local\Temp\Rar$DIa0.990\Interreg_r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60466" y="5304955"/>
            <a:ext cx="2397667" cy="1102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224" y="5586307"/>
            <a:ext cx="1350375" cy="82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224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0" y="4765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5299674" y="6431790"/>
            <a:ext cx="14638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a:ln>
                  <a:noFill/>
                </a:ln>
                <a:effectLst/>
                <a:latin typeface="Trebuchet MS" panose="020B0603020202020204" pitchFamily="34" charset="0"/>
                <a:ea typeface="Times New Roman" panose="02020603050405020304" pitchFamily="18" charset="0"/>
                <a:hlinkClick r:id="rId2"/>
              </a:rPr>
              <a:t>ww</a:t>
            </a:r>
            <a:r>
              <a:rPr lang="en-US" sz="1000" dirty="0">
                <a:latin typeface="Trebuchet MS" panose="020B0603020202020204" pitchFamily="34" charset="0"/>
                <a:ea typeface="Times New Roman" panose="02020603050405020304" pitchFamily="18" charset="0"/>
                <a:hlinkClick r:id="rId2"/>
              </a:rPr>
              <a:t>w.interregrobg.eu</a:t>
            </a:r>
            <a:r>
              <a:rPr lang="ro-RO" sz="1000" dirty="0">
                <a:latin typeface="Trebuchet MS" panose="020B0603020202020204" pitchFamily="34" charset="0"/>
                <a:ea typeface="Times New Roman" panose="02020603050405020304" pitchFamily="18" charset="0"/>
              </a:rPr>
              <a:t> </a:t>
            </a:r>
            <a:endParaRPr kumimoji="0" lang="en-US" sz="1800" b="0" i="0" u="none" strike="noStrike" cap="none" normalizeH="0" baseline="0" dirty="0">
              <a:ln>
                <a:noFill/>
              </a:ln>
              <a:effectLst/>
            </a:endParaRPr>
          </a:p>
        </p:txBody>
      </p:sp>
      <p:sp>
        <p:nvSpPr>
          <p:cNvPr id="4098" name="Rectangle 2"/>
          <p:cNvSpPr>
            <a:spLocks noChangeArrowheads="1"/>
          </p:cNvSpPr>
          <p:nvPr/>
        </p:nvSpPr>
        <p:spPr bwMode="auto">
          <a:xfrm>
            <a:off x="1034579" y="1977399"/>
            <a:ext cx="10053176" cy="28161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00050" indent="-400050">
              <a:spcAft>
                <a:spcPts val="1800"/>
              </a:spcAft>
              <a:buAutoNum type="romanUcPeriod"/>
            </a:pPr>
            <a:r>
              <a:rPr lang="en-US" b="1" dirty="0" smtClean="0">
                <a:solidFill>
                  <a:schemeClr val="accent1">
                    <a:lumMod val="75000"/>
                  </a:schemeClr>
                </a:solidFill>
              </a:rPr>
              <a:t>CAZUL UNUI </a:t>
            </a:r>
            <a:r>
              <a:rPr lang="ro-RO" b="1" dirty="0" smtClean="0">
                <a:solidFill>
                  <a:schemeClr val="accent1">
                    <a:lumMod val="75000"/>
                  </a:schemeClr>
                </a:solidFill>
              </a:rPr>
              <a:t>CETĂŢEAN ROMÂN CARE CAUTĂ UN LOC DE MUNCĂ ÎN BULGARIA</a:t>
            </a:r>
            <a:endParaRPr lang="en-US" b="1" dirty="0" smtClean="0">
              <a:solidFill>
                <a:schemeClr val="accent1">
                  <a:lumMod val="75000"/>
                </a:schemeClr>
              </a:solidFill>
            </a:endParaRPr>
          </a:p>
          <a:p>
            <a:pPr marL="400050" indent="-400050" algn="just">
              <a:spcAft>
                <a:spcPts val="600"/>
              </a:spcAft>
              <a:buFont typeface="Wingdings" pitchFamily="2" charset="2"/>
              <a:buChar char="§"/>
            </a:pPr>
            <a:r>
              <a:rPr lang="ro-RO" sz="1600" b="1" dirty="0" smtClean="0"/>
              <a:t>Drepturile salariale</a:t>
            </a:r>
          </a:p>
          <a:p>
            <a:pPr marL="400050" indent="-400050" algn="just">
              <a:spcAft>
                <a:spcPts val="600"/>
              </a:spcAft>
            </a:pPr>
            <a:endParaRPr lang="en-US" sz="1600" dirty="0" smtClean="0"/>
          </a:p>
          <a:p>
            <a:pPr marL="400050" indent="-400050" algn="just">
              <a:spcAft>
                <a:spcPts val="600"/>
              </a:spcAft>
              <a:buFont typeface="Wingdings" pitchFamily="2" charset="2"/>
              <a:buChar char="§"/>
            </a:pPr>
            <a:endParaRPr lang="ro-RO" sz="1600" dirty="0" smtClean="0"/>
          </a:p>
          <a:p>
            <a:pPr marL="266700" indent="-266700" algn="just">
              <a:spcAft>
                <a:spcPts val="600"/>
              </a:spcAft>
              <a:buFont typeface="Wingdings" pitchFamily="2" charset="2"/>
              <a:buChar char="§"/>
            </a:pPr>
            <a:endParaRPr lang="en-US" sz="1600" dirty="0" smtClean="0"/>
          </a:p>
          <a:p>
            <a:pPr marL="266700" indent="-266700" algn="just">
              <a:spcAft>
                <a:spcPts val="600"/>
              </a:spcAft>
            </a:pPr>
            <a:endParaRPr lang="en-US" sz="1600" dirty="0" smtClean="0"/>
          </a:p>
          <a:p>
            <a:pPr marL="266700" indent="-266700" algn="just">
              <a:spcAft>
                <a:spcPts val="600"/>
              </a:spcAft>
              <a:buFont typeface="Wingdings" pitchFamily="2" charset="2"/>
              <a:buChar char="§"/>
            </a:pPr>
            <a:endParaRPr lang="en-US" sz="1700" dirty="0" smtClean="0"/>
          </a:p>
          <a:p>
            <a:pPr marL="266700" indent="-266700" algn="just">
              <a:buFont typeface="Wingdings" pitchFamily="2" charset="2"/>
              <a:buChar char="§"/>
            </a:pPr>
            <a:endParaRPr lang="en-US" sz="1700" dirty="0" smtClean="0"/>
          </a:p>
        </p:txBody>
      </p:sp>
      <p:graphicFrame>
        <p:nvGraphicFramePr>
          <p:cNvPr id="17" name="Table 16"/>
          <p:cNvGraphicFramePr>
            <a:graphicFrameLocks noGrp="1"/>
          </p:cNvGraphicFramePr>
          <p:nvPr/>
        </p:nvGraphicFramePr>
        <p:xfrm>
          <a:off x="1530385" y="3170258"/>
          <a:ext cx="9447640" cy="2103120"/>
        </p:xfrm>
        <a:graphic>
          <a:graphicData uri="http://schemas.openxmlformats.org/drawingml/2006/table">
            <a:tbl>
              <a:tblPr firstRow="1" bandRow="1">
                <a:tableStyleId>{5C22544A-7EE6-4342-B048-85BDC9FD1C3A}</a:tableStyleId>
              </a:tblPr>
              <a:tblGrid>
                <a:gridCol w="3276746"/>
                <a:gridCol w="3955434"/>
                <a:gridCol w="2215460"/>
              </a:tblGrid>
              <a:tr h="370840">
                <a:tc>
                  <a:txBody>
                    <a:bodyPr/>
                    <a:lstStyle/>
                    <a:p>
                      <a:r>
                        <a:rPr lang="ro-RO" sz="1500" kern="1200" dirty="0" smtClean="0">
                          <a:solidFill>
                            <a:schemeClr val="bg1"/>
                          </a:solidFill>
                          <a:latin typeface="+mn-lt"/>
                          <a:ea typeface="+mn-ea"/>
                          <a:cs typeface="+mn-cs"/>
                        </a:rPr>
                        <a:t>Salariul minim brut/salariul minim net </a:t>
                      </a:r>
                      <a:endParaRPr lang="en-US" sz="1500" kern="1200" dirty="0" smtClean="0">
                        <a:solidFill>
                          <a:schemeClr val="bg1"/>
                        </a:solidFill>
                        <a:latin typeface="+mn-lt"/>
                        <a:ea typeface="+mn-ea"/>
                        <a:cs typeface="+mn-cs"/>
                      </a:endParaRPr>
                    </a:p>
                  </a:txBody>
                  <a:tcPr/>
                </a:tc>
                <a:tc>
                  <a:txBody>
                    <a:bodyPr/>
                    <a:lstStyle/>
                    <a:p>
                      <a:pPr algn="ctr"/>
                      <a:r>
                        <a:rPr lang="ro-RO" sz="1500" b="1" kern="1200" dirty="0" smtClean="0">
                          <a:solidFill>
                            <a:schemeClr val="bg1"/>
                          </a:solidFill>
                          <a:latin typeface="+mn-lt"/>
                          <a:ea typeface="+mn-ea"/>
                          <a:cs typeface="+mn-cs"/>
                        </a:rPr>
                        <a:t>BULGARIA </a:t>
                      </a:r>
                    </a:p>
                    <a:p>
                      <a:pPr algn="ctr"/>
                      <a:r>
                        <a:rPr lang="ro-RO" sz="1500" b="1" kern="1200" dirty="0" smtClean="0">
                          <a:solidFill>
                            <a:schemeClr val="bg1"/>
                          </a:solidFill>
                          <a:latin typeface="+mn-lt"/>
                          <a:ea typeface="+mn-ea"/>
                          <a:cs typeface="+mn-cs"/>
                        </a:rPr>
                        <a:t>(Hotărârea Consiliului de Miniştri nr. 316/2017 )</a:t>
                      </a:r>
                      <a:endParaRPr lang="en-US" sz="1500" b="1" kern="1200" dirty="0" smtClean="0">
                        <a:solidFill>
                          <a:schemeClr val="bg1"/>
                        </a:solidFill>
                        <a:latin typeface="+mn-lt"/>
                        <a:ea typeface="+mn-ea"/>
                        <a:cs typeface="+mn-cs"/>
                      </a:endParaRPr>
                    </a:p>
                  </a:txBody>
                  <a:tcPr/>
                </a:tc>
                <a:tc>
                  <a:txBody>
                    <a:bodyPr/>
                    <a:lstStyle/>
                    <a:p>
                      <a:pPr algn="ctr"/>
                      <a:r>
                        <a:rPr lang="ro-RO" sz="1500" b="1" kern="1200" dirty="0" smtClean="0">
                          <a:solidFill>
                            <a:schemeClr val="bg1"/>
                          </a:solidFill>
                          <a:latin typeface="+mn-lt"/>
                          <a:ea typeface="+mn-ea"/>
                          <a:cs typeface="+mn-cs"/>
                        </a:rPr>
                        <a:t>ROMÂNIA</a:t>
                      </a:r>
                    </a:p>
                    <a:p>
                      <a:pPr algn="ctr"/>
                      <a:r>
                        <a:rPr lang="ro-RO" sz="1500" b="1" kern="1200" dirty="0" smtClean="0">
                          <a:solidFill>
                            <a:schemeClr val="bg1"/>
                          </a:solidFill>
                          <a:latin typeface="+mn-lt"/>
                          <a:ea typeface="+mn-ea"/>
                          <a:cs typeface="+mn-cs"/>
                        </a:rPr>
                        <a:t>(conform H.G. nr. 846/2017)</a:t>
                      </a:r>
                      <a:endParaRPr lang="en-US" sz="1500" b="1" kern="1200" dirty="0" smtClean="0">
                        <a:solidFill>
                          <a:schemeClr val="bg1"/>
                        </a:solidFill>
                        <a:latin typeface="+mn-lt"/>
                        <a:ea typeface="+mn-ea"/>
                        <a:cs typeface="+mn-cs"/>
                      </a:endParaRPr>
                    </a:p>
                  </a:txBody>
                  <a:tcPr/>
                </a:tc>
              </a:tr>
              <a:tr h="370840">
                <a:tc>
                  <a:txBody>
                    <a:bodyPr/>
                    <a:lstStyle/>
                    <a:p>
                      <a:r>
                        <a:rPr lang="ro-RO" sz="1500" b="1" kern="1200" dirty="0" smtClean="0">
                          <a:solidFill>
                            <a:schemeClr val="dk1"/>
                          </a:solidFill>
                          <a:latin typeface="+mn-lt"/>
                          <a:ea typeface="+mn-ea"/>
                          <a:cs typeface="+mn-cs"/>
                        </a:rPr>
                        <a:t>Salariul minim brut</a:t>
                      </a:r>
                      <a:endParaRPr lang="en-US" sz="1500" b="1" kern="1200" dirty="0" smtClean="0">
                        <a:solidFill>
                          <a:schemeClr val="dk1"/>
                        </a:solidFill>
                        <a:latin typeface="+mn-lt"/>
                        <a:ea typeface="+mn-ea"/>
                        <a:cs typeface="+mn-cs"/>
                      </a:endParaRPr>
                    </a:p>
                  </a:txBody>
                  <a:tcPr/>
                </a:tc>
                <a:tc>
                  <a:txBody>
                    <a:bodyPr/>
                    <a:lstStyle/>
                    <a:p>
                      <a:r>
                        <a:rPr lang="ro-RO" sz="1500" kern="1200" dirty="0" smtClean="0">
                          <a:solidFill>
                            <a:schemeClr val="dk1"/>
                          </a:solidFill>
                          <a:latin typeface="+mn-lt"/>
                          <a:ea typeface="+mn-ea"/>
                          <a:cs typeface="+mn-cs"/>
                        </a:rPr>
                        <a:t>510,00 BGN /260,41 EUR </a:t>
                      </a:r>
                    </a:p>
                    <a:p>
                      <a:r>
                        <a:rPr lang="ro-RO" sz="1500" kern="1200" dirty="0" smtClean="0">
                          <a:solidFill>
                            <a:schemeClr val="dk1"/>
                          </a:solidFill>
                          <a:latin typeface="+mn-lt"/>
                          <a:ea typeface="+mn-ea"/>
                          <a:cs typeface="+mn-cs"/>
                        </a:rPr>
                        <a:t>garantat de la 1 ianuarie 2018 </a:t>
                      </a:r>
                    </a:p>
                  </a:txBody>
                  <a:tcPr/>
                </a:tc>
                <a:tc>
                  <a:txBody>
                    <a:bodyPr/>
                    <a:lstStyle/>
                    <a:p>
                      <a:r>
                        <a:rPr lang="ro-RO" sz="1500" kern="1200" dirty="0" smtClean="0">
                          <a:solidFill>
                            <a:schemeClr val="dk1"/>
                          </a:solidFill>
                          <a:latin typeface="+mn-lt"/>
                          <a:ea typeface="+mn-ea"/>
                          <a:cs typeface="+mn-cs"/>
                        </a:rPr>
                        <a:t>1.900 RON/416,84 EUR</a:t>
                      </a:r>
                      <a:endParaRPr lang="en-US" sz="1500" kern="1200" dirty="0" smtClean="0">
                        <a:solidFill>
                          <a:schemeClr val="dk1"/>
                        </a:solidFill>
                        <a:latin typeface="+mn-lt"/>
                        <a:ea typeface="+mn-ea"/>
                        <a:cs typeface="+mn-cs"/>
                      </a:endParaRPr>
                    </a:p>
                  </a:txBody>
                  <a:tcPr/>
                </a:tc>
              </a:tr>
              <a:tr h="370840">
                <a:tc>
                  <a:txBody>
                    <a:bodyPr/>
                    <a:lstStyle/>
                    <a:p>
                      <a:r>
                        <a:rPr lang="ro-RO" sz="1500" b="1" kern="1200" dirty="0" smtClean="0">
                          <a:solidFill>
                            <a:schemeClr val="dk1"/>
                          </a:solidFill>
                          <a:latin typeface="+mn-lt"/>
                          <a:ea typeface="+mn-ea"/>
                          <a:cs typeface="+mn-cs"/>
                        </a:rPr>
                        <a:t>Salariul minim net </a:t>
                      </a:r>
                    </a:p>
                    <a:p>
                      <a:r>
                        <a:rPr lang="ro-RO" sz="1500" kern="1200" dirty="0" smtClean="0">
                          <a:solidFill>
                            <a:schemeClr val="dk1"/>
                          </a:solidFill>
                          <a:latin typeface="+mn-lt"/>
                          <a:ea typeface="+mn-ea"/>
                          <a:cs typeface="+mn-cs"/>
                        </a:rPr>
                        <a:t>(după deducerea impozitelor şi contribuţiilor pentru asigurările sociale)</a:t>
                      </a:r>
                      <a:endParaRPr lang="en-US" sz="1500" dirty="0"/>
                    </a:p>
                  </a:txBody>
                  <a:tcPr/>
                </a:tc>
                <a:tc>
                  <a:txBody>
                    <a:bodyPr/>
                    <a:lstStyle/>
                    <a:p>
                      <a:r>
                        <a:rPr lang="ro-RO" sz="1500" kern="1200" dirty="0" smtClean="0">
                          <a:solidFill>
                            <a:schemeClr val="dk1"/>
                          </a:solidFill>
                          <a:latin typeface="+mn-lt"/>
                          <a:ea typeface="+mn-ea"/>
                          <a:cs typeface="+mn-cs"/>
                        </a:rPr>
                        <a:t>395,75 BGN /201,95 EUR/.</a:t>
                      </a:r>
                      <a:endParaRPr lang="en-US" sz="1500" dirty="0"/>
                    </a:p>
                  </a:txBody>
                  <a:tcPr/>
                </a:tc>
                <a:tc>
                  <a:txBody>
                    <a:bodyPr/>
                    <a:lstStyle/>
                    <a:p>
                      <a:r>
                        <a:rPr lang="ro-RO" sz="1500" dirty="0" smtClean="0"/>
                        <a:t>1.162 RON/249,89 EUR</a:t>
                      </a:r>
                      <a:endParaRPr lang="en-US" sz="1500" dirty="0"/>
                    </a:p>
                  </a:txBody>
                  <a:tcPr/>
                </a:tc>
              </a:tr>
            </a:tbl>
          </a:graphicData>
        </a:graphic>
      </p:graphicFrame>
      <p:pic>
        <p:nvPicPr>
          <p:cNvPr id="18"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31666">
            <a:off x="9030281" y="348008"/>
            <a:ext cx="739005" cy="96918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Logo-ROGov_r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2797" y="431074"/>
            <a:ext cx="1193692" cy="1044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Logo UE 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19684" y="492377"/>
            <a:ext cx="4346570" cy="9504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 Box 11"/>
          <p:cNvSpPr txBox="1">
            <a:spLocks noChangeArrowheads="1"/>
          </p:cNvSpPr>
          <p:nvPr/>
        </p:nvSpPr>
        <p:spPr bwMode="auto">
          <a:xfrm>
            <a:off x="8980405" y="1337978"/>
            <a:ext cx="1104900" cy="4218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СНЦ</a:t>
            </a:r>
            <a:r>
              <a:rPr kumimoji="0" lang="en-US"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t>
            </a: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ЕЦПБ“</a:t>
            </a:r>
            <a:endParaRPr kumimoji="0" lang="bg-BG"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2" name="Picture 1" descr="C:\Users\barothi\AppData\Local\Temp\Rar$DIa0.990\Interreg_r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60466" y="5304955"/>
            <a:ext cx="2397667" cy="1102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224" y="5586307"/>
            <a:ext cx="1350375" cy="82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779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0" y="4765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5299674" y="6431790"/>
            <a:ext cx="14638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a:ln>
                  <a:noFill/>
                </a:ln>
                <a:effectLst/>
                <a:latin typeface="Trebuchet MS" panose="020B0603020202020204" pitchFamily="34" charset="0"/>
                <a:ea typeface="Times New Roman" panose="02020603050405020304" pitchFamily="18" charset="0"/>
                <a:hlinkClick r:id="rId2"/>
              </a:rPr>
              <a:t>ww</a:t>
            </a:r>
            <a:r>
              <a:rPr lang="en-US" sz="1000" dirty="0">
                <a:latin typeface="Trebuchet MS" panose="020B0603020202020204" pitchFamily="34" charset="0"/>
                <a:ea typeface="Times New Roman" panose="02020603050405020304" pitchFamily="18" charset="0"/>
                <a:hlinkClick r:id="rId2"/>
              </a:rPr>
              <a:t>w.interregrobg.eu</a:t>
            </a:r>
            <a:r>
              <a:rPr lang="ro-RO" sz="1000" dirty="0">
                <a:latin typeface="Trebuchet MS" panose="020B0603020202020204" pitchFamily="34" charset="0"/>
                <a:ea typeface="Times New Roman" panose="02020603050405020304" pitchFamily="18" charset="0"/>
              </a:rPr>
              <a:t> </a:t>
            </a:r>
            <a:endParaRPr kumimoji="0" lang="en-US" sz="1800" b="0" i="0" u="none" strike="noStrike" cap="none" normalizeH="0" baseline="0" dirty="0">
              <a:ln>
                <a:noFill/>
              </a:ln>
              <a:effectLst/>
            </a:endParaRPr>
          </a:p>
        </p:txBody>
      </p:sp>
      <p:sp>
        <p:nvSpPr>
          <p:cNvPr id="4098" name="Rectangle 2"/>
          <p:cNvSpPr>
            <a:spLocks noChangeArrowheads="1"/>
          </p:cNvSpPr>
          <p:nvPr/>
        </p:nvSpPr>
        <p:spPr bwMode="auto">
          <a:xfrm>
            <a:off x="1060706" y="1972967"/>
            <a:ext cx="9802366" cy="34624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00050" indent="-400050">
              <a:spcAft>
                <a:spcPts val="1800"/>
              </a:spcAft>
              <a:buAutoNum type="romanUcPeriod"/>
            </a:pPr>
            <a:r>
              <a:rPr lang="en-US" b="1" dirty="0" smtClean="0">
                <a:solidFill>
                  <a:schemeClr val="accent1">
                    <a:lumMod val="75000"/>
                  </a:schemeClr>
                </a:solidFill>
              </a:rPr>
              <a:t>CAZUL UNUI </a:t>
            </a:r>
            <a:r>
              <a:rPr lang="ro-RO" b="1" dirty="0" smtClean="0">
                <a:solidFill>
                  <a:schemeClr val="accent1">
                    <a:lumMod val="75000"/>
                  </a:schemeClr>
                </a:solidFill>
              </a:rPr>
              <a:t>CETĂŢEAN ROMÂN CARE CAUTĂ UN LOC DE MUNCĂ ÎN BULGARIA</a:t>
            </a:r>
            <a:endParaRPr lang="ro-RO" sz="1600" dirty="0" smtClean="0">
              <a:solidFill>
                <a:schemeClr val="accent1">
                  <a:lumMod val="75000"/>
                </a:schemeClr>
              </a:solidFill>
            </a:endParaRPr>
          </a:p>
          <a:p>
            <a:pPr marL="266700" indent="-266700" algn="just">
              <a:spcAft>
                <a:spcPts val="600"/>
              </a:spcAft>
              <a:buFont typeface="Wingdings" pitchFamily="2" charset="2"/>
              <a:buChar char="§"/>
            </a:pPr>
            <a:r>
              <a:rPr lang="ro-RO" sz="1600" b="1" dirty="0" smtClean="0"/>
              <a:t>Schemele naționale de asigurări sociale </a:t>
            </a:r>
            <a:r>
              <a:rPr lang="ro-RO" sz="1600" dirty="0" smtClean="0"/>
              <a:t>în Bulgaria și România, ca și în alte state membre variază considerabil. Cetățenii europeni vor fi asiguraţi în conformitate cu legislația uneia dintre țări, astfel încât să plătească contribuții numai într-o singură țară. Instituțiile responsabile decid care le este legislația opozabilă.</a:t>
            </a:r>
          </a:p>
          <a:p>
            <a:pPr marL="266700" indent="-266700" algn="just"/>
            <a:r>
              <a:rPr lang="ro-RO" sz="1600" dirty="0" smtClean="0"/>
              <a:t> </a:t>
            </a:r>
            <a:endParaRPr lang="en-US" sz="1000" dirty="0" smtClean="0"/>
          </a:p>
          <a:p>
            <a:pPr marL="266700" indent="-266700" algn="just">
              <a:spcAft>
                <a:spcPts val="600"/>
              </a:spcAft>
              <a:buFont typeface="Wingdings" pitchFamily="2" charset="2"/>
              <a:buChar char="§"/>
            </a:pPr>
            <a:r>
              <a:rPr lang="ro-RO" sz="1600" b="1" dirty="0" smtClean="0"/>
              <a:t>Modalitatea de eliminare a dublei impuneri, în Bulgaria</a:t>
            </a:r>
            <a:r>
              <a:rPr lang="ro-RO" sz="1600" dirty="0" smtClean="0"/>
              <a:t>, urmează următorul traseu: Când un rezident al României realizează venituri care, în conformitate cu prevederile Convenției, sunt impozitate în Bulgaria, România va acorda ca o deducere din impozitul pe venitul acelui rezident, o sumă egală cu impozitul pe venit plătit în Bulgaria. Această deducere nu poate depăși acea parte a impozitului pe venit, astfel cum este calculată înainte ca deducerea să fie acordată, care este atribuibilă veniturilor care sunt impozitate în Bulgaria.</a:t>
            </a:r>
          </a:p>
          <a:p>
            <a:pPr marL="449263" lvl="1" indent="7938" algn="just">
              <a:spcAft>
                <a:spcPts val="600"/>
              </a:spcAft>
            </a:pPr>
            <a:r>
              <a:rPr lang="ro-RO" sz="1600" i="1" dirty="0" smtClean="0"/>
              <a:t>La data de 08.10.2015 a fost ratificată, prin lege, Convenţia între Republica Bulgaria şi România pentru evitarea dublei impuneri şi pentru prevenirea evaziunii impozitării veniturilor.</a:t>
            </a:r>
            <a:endParaRPr lang="en-US" sz="1700" dirty="0" smtClean="0"/>
          </a:p>
        </p:txBody>
      </p:sp>
      <p:pic>
        <p:nvPicPr>
          <p:cNvPr id="1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31666">
            <a:off x="9030281" y="348008"/>
            <a:ext cx="739005" cy="9691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Logo-ROGov_r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2797" y="431074"/>
            <a:ext cx="1193692" cy="1044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Logo UE 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19684" y="492377"/>
            <a:ext cx="4346570" cy="9504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 Box 11"/>
          <p:cNvSpPr txBox="1">
            <a:spLocks noChangeArrowheads="1"/>
          </p:cNvSpPr>
          <p:nvPr/>
        </p:nvSpPr>
        <p:spPr bwMode="auto">
          <a:xfrm>
            <a:off x="8980405" y="1337978"/>
            <a:ext cx="1104900" cy="4218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СНЦ</a:t>
            </a:r>
            <a:r>
              <a:rPr kumimoji="0" lang="en-US"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t>
            </a: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ЕЦПБ“</a:t>
            </a:r>
            <a:endParaRPr kumimoji="0" lang="bg-BG"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0" name="Picture 1" descr="C:\Users\barothi\AppData\Local\Temp\Rar$DIa0.990\Interreg_r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60466" y="5304955"/>
            <a:ext cx="2397667" cy="1102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224" y="5586307"/>
            <a:ext cx="1350375" cy="82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328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8035" y="1905779"/>
            <a:ext cx="11217498" cy="4005621"/>
          </a:xfrm>
        </p:spPr>
        <p:txBody>
          <a:bodyPr>
            <a:normAutofit/>
          </a:bodyPr>
          <a:lstStyle/>
          <a:p>
            <a:pPr marL="285750" indent="-285750">
              <a:buFont typeface="Wingdings" panose="05000000000000000000" pitchFamily="2" charset="2"/>
              <a:buChar char="v"/>
            </a:pPr>
            <a:endParaRPr lang="en-US" sz="1600" b="1" dirty="0" smtClean="0">
              <a:solidFill>
                <a:srgbClr val="00B050"/>
              </a:solidFill>
              <a:effectLst>
                <a:outerShdw blurRad="38100" dist="38100" dir="2700000" algn="tl">
                  <a:srgbClr val="000000">
                    <a:alpha val="43137"/>
                  </a:srgbClr>
                </a:outerShdw>
              </a:effectLst>
              <a:latin typeface="Trebuchet MS" pitchFamily="34" charset="0"/>
            </a:endParaRPr>
          </a:p>
          <a:p>
            <a:pPr fontAlgn="ctr"/>
            <a:endParaRPr lang="en-US" sz="1000" dirty="0"/>
          </a:p>
          <a:p>
            <a:pPr fontAlgn="ctr"/>
            <a:endParaRPr lang="en-US" sz="1000" dirty="0"/>
          </a:p>
        </p:txBody>
      </p:sp>
      <p:sp>
        <p:nvSpPr>
          <p:cNvPr id="5" name="Rectangle 8"/>
          <p:cNvSpPr>
            <a:spLocks noChangeArrowheads="1"/>
          </p:cNvSpPr>
          <p:nvPr/>
        </p:nvSpPr>
        <p:spPr bwMode="auto">
          <a:xfrm>
            <a:off x="0" y="4765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5299674" y="6431790"/>
            <a:ext cx="14638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smtClean="0">
                <a:ln>
                  <a:noFill/>
                </a:ln>
                <a:effectLst/>
                <a:latin typeface="Trebuchet MS" panose="020B0603020202020204" pitchFamily="34" charset="0"/>
                <a:ea typeface="Times New Roman" panose="02020603050405020304" pitchFamily="18" charset="0"/>
                <a:hlinkClick r:id="rId2"/>
              </a:rPr>
              <a:t>ww</a:t>
            </a:r>
            <a:r>
              <a:rPr lang="en-US" sz="1000" dirty="0" smtClean="0">
                <a:latin typeface="Trebuchet MS" panose="020B0603020202020204" pitchFamily="34" charset="0"/>
                <a:ea typeface="Times New Roman" panose="02020603050405020304" pitchFamily="18" charset="0"/>
                <a:hlinkClick r:id="rId2"/>
              </a:rPr>
              <a:t>w.interregrobg.eu</a:t>
            </a:r>
            <a:r>
              <a:rPr lang="ro-RO" sz="1000" dirty="0" smtClean="0">
                <a:latin typeface="Trebuchet MS" panose="020B0603020202020204" pitchFamily="34" charset="0"/>
                <a:ea typeface="Times New Roman" panose="02020603050405020304" pitchFamily="18" charset="0"/>
              </a:rPr>
              <a:t> </a:t>
            </a:r>
            <a:endParaRPr kumimoji="0" lang="en-US" sz="1800" b="0" i="0" u="none" strike="noStrike" cap="none" normalizeH="0" baseline="0" dirty="0" smtClean="0">
              <a:ln>
                <a:noFill/>
              </a:ln>
              <a:effectLst/>
            </a:endParaRPr>
          </a:p>
        </p:txBody>
      </p:sp>
      <p:pic>
        <p:nvPicPr>
          <p:cNvPr id="1034"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076" y="5697562"/>
            <a:ext cx="1658555" cy="7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ubtitle 2"/>
          <p:cNvSpPr txBox="1">
            <a:spLocks/>
          </p:cNvSpPr>
          <p:nvPr/>
        </p:nvSpPr>
        <p:spPr>
          <a:xfrm>
            <a:off x="528034" y="1843088"/>
            <a:ext cx="11165983" cy="426149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Wingdings" panose="05000000000000000000" pitchFamily="2" charset="2"/>
              <a:buChar char="v"/>
            </a:pPr>
            <a:r>
              <a:rPr lang="ro-RO" dirty="0" smtClean="0">
                <a:latin typeface="Trebuchet MS" panose="020B0603020202020204" pitchFamily="34" charset="0"/>
              </a:rPr>
              <a:t>Proiectul BG RO Mobility</a:t>
            </a:r>
            <a:r>
              <a:rPr lang="en-US" dirty="0" smtClean="0">
                <a:latin typeface="Trebuchet MS" panose="020B0603020202020204" pitchFamily="34" charset="0"/>
              </a:rPr>
              <a:t> </a:t>
            </a:r>
            <a:r>
              <a:rPr lang="en-US" dirty="0" err="1">
                <a:latin typeface="Trebuchet MS" panose="020B0603020202020204" pitchFamily="34" charset="0"/>
              </a:rPr>
              <a:t>abordează</a:t>
            </a:r>
            <a:r>
              <a:rPr lang="en-US" dirty="0">
                <a:latin typeface="Trebuchet MS" panose="020B0603020202020204" pitchFamily="34" charset="0"/>
              </a:rPr>
              <a:t> </a:t>
            </a:r>
            <a:r>
              <a:rPr lang="en-US" dirty="0" err="1">
                <a:latin typeface="Trebuchet MS" panose="020B0603020202020204" pitchFamily="34" charset="0"/>
              </a:rPr>
              <a:t>problemele</a:t>
            </a:r>
            <a:r>
              <a:rPr lang="en-US" dirty="0">
                <a:latin typeface="Trebuchet MS" panose="020B0603020202020204" pitchFamily="34" charset="0"/>
              </a:rPr>
              <a:t> </a:t>
            </a:r>
            <a:r>
              <a:rPr lang="en-US" dirty="0" err="1">
                <a:latin typeface="Trebuchet MS" panose="020B0603020202020204" pitchFamily="34" charset="0"/>
              </a:rPr>
              <a:t>teritoriale</a:t>
            </a:r>
            <a:r>
              <a:rPr lang="en-US" dirty="0">
                <a:latin typeface="Trebuchet MS" panose="020B0603020202020204" pitchFamily="34" charset="0"/>
              </a:rPr>
              <a:t> </a:t>
            </a:r>
            <a:r>
              <a:rPr lang="en-US" dirty="0" err="1">
                <a:latin typeface="Trebuchet MS" panose="020B0603020202020204" pitchFamily="34" charset="0"/>
              </a:rPr>
              <a:t>comune</a:t>
            </a:r>
            <a:r>
              <a:rPr lang="en-US" dirty="0">
                <a:latin typeface="Trebuchet MS" panose="020B0603020202020204" pitchFamily="34" charset="0"/>
              </a:rPr>
              <a:t> </a:t>
            </a:r>
            <a:r>
              <a:rPr lang="en-US" dirty="0" err="1" smtClean="0">
                <a:latin typeface="Trebuchet MS" panose="020B0603020202020204" pitchFamily="34" charset="0"/>
              </a:rPr>
              <a:t>precum</a:t>
            </a:r>
            <a:r>
              <a:rPr lang="ro-RO" dirty="0" smtClean="0">
                <a:latin typeface="Trebuchet MS" panose="020B0603020202020204" pitchFamily="34" charset="0"/>
              </a:rPr>
              <a:t>:</a:t>
            </a:r>
          </a:p>
          <a:p>
            <a:pPr algn="just"/>
            <a:endParaRPr lang="ro-RO" dirty="0" smtClean="0">
              <a:latin typeface="Trebuchet MS" panose="020B0603020202020204" pitchFamily="34" charset="0"/>
            </a:endParaRPr>
          </a:p>
          <a:p>
            <a:pPr marL="342900" indent="-342900" algn="just">
              <a:buFontTx/>
              <a:buChar char="-"/>
            </a:pPr>
            <a:r>
              <a:rPr lang="en-US" dirty="0" err="1" smtClean="0">
                <a:latin typeface="Trebuchet MS" panose="020B0603020202020204" pitchFamily="34" charset="0"/>
              </a:rPr>
              <a:t>lipsa</a:t>
            </a:r>
            <a:r>
              <a:rPr lang="en-US" dirty="0" smtClean="0">
                <a:latin typeface="Trebuchet MS" panose="020B0603020202020204" pitchFamily="34" charset="0"/>
              </a:rPr>
              <a:t> </a:t>
            </a:r>
            <a:r>
              <a:rPr lang="en-US" dirty="0">
                <a:latin typeface="Trebuchet MS" panose="020B0603020202020204" pitchFamily="34" charset="0"/>
              </a:rPr>
              <a:t>de </a:t>
            </a:r>
            <a:r>
              <a:rPr lang="en-US" dirty="0" err="1">
                <a:latin typeface="Trebuchet MS" panose="020B0603020202020204" pitchFamily="34" charset="0"/>
              </a:rPr>
              <a:t>informații</a:t>
            </a:r>
            <a:r>
              <a:rPr lang="en-US" dirty="0">
                <a:latin typeface="Trebuchet MS" panose="020B0603020202020204" pitchFamily="34" charset="0"/>
              </a:rPr>
              <a:t> </a:t>
            </a:r>
            <a:r>
              <a:rPr lang="en-US" dirty="0" err="1">
                <a:latin typeface="Trebuchet MS" panose="020B0603020202020204" pitchFamily="34" charset="0"/>
              </a:rPr>
              <a:t>fiabile</a:t>
            </a:r>
            <a:r>
              <a:rPr lang="en-US" dirty="0">
                <a:latin typeface="Trebuchet MS" panose="020B0603020202020204" pitchFamily="34" charset="0"/>
              </a:rPr>
              <a:t> </a:t>
            </a:r>
            <a:r>
              <a:rPr lang="en-US" dirty="0" err="1">
                <a:latin typeface="Trebuchet MS" panose="020B0603020202020204" pitchFamily="34" charset="0"/>
              </a:rPr>
              <a:t>despre</a:t>
            </a:r>
            <a:r>
              <a:rPr lang="en-US" dirty="0">
                <a:latin typeface="Trebuchet MS" panose="020B0603020202020204" pitchFamily="34" charset="0"/>
              </a:rPr>
              <a:t> zona </a:t>
            </a:r>
            <a:r>
              <a:rPr lang="en-US" dirty="0" err="1">
                <a:latin typeface="Trebuchet MS" panose="020B0603020202020204" pitchFamily="34" charset="0"/>
              </a:rPr>
              <a:t>transfrontalieră</a:t>
            </a:r>
            <a:r>
              <a:rPr lang="en-US" dirty="0">
                <a:latin typeface="Trebuchet MS" panose="020B0603020202020204" pitchFamily="34" charset="0"/>
              </a:rPr>
              <a:t> </a:t>
            </a:r>
            <a:r>
              <a:rPr lang="en-US" dirty="0" err="1" smtClean="0">
                <a:latin typeface="Trebuchet MS" panose="020B0603020202020204" pitchFamily="34" charset="0"/>
              </a:rPr>
              <a:t>bulgaro-română</a:t>
            </a:r>
            <a:endParaRPr lang="ro-RO" dirty="0" smtClean="0">
              <a:latin typeface="Trebuchet MS" panose="020B0603020202020204" pitchFamily="34" charset="0"/>
            </a:endParaRPr>
          </a:p>
          <a:p>
            <a:pPr marL="342900" indent="-342900" algn="just">
              <a:buFontTx/>
              <a:buChar char="-"/>
            </a:pPr>
            <a:r>
              <a:rPr lang="en-US" dirty="0" err="1" smtClean="0">
                <a:latin typeface="Trebuchet MS" panose="020B0603020202020204" pitchFamily="34" charset="0"/>
              </a:rPr>
              <a:t>noi</a:t>
            </a:r>
            <a:r>
              <a:rPr lang="en-US" dirty="0" smtClean="0">
                <a:latin typeface="Trebuchet MS" panose="020B0603020202020204" pitchFamily="34" charset="0"/>
              </a:rPr>
              <a:t> </a:t>
            </a:r>
            <a:r>
              <a:rPr lang="en-US" dirty="0" err="1">
                <a:latin typeface="Trebuchet MS" panose="020B0603020202020204" pitchFamily="34" charset="0"/>
              </a:rPr>
              <a:t>oportunități</a:t>
            </a:r>
            <a:r>
              <a:rPr lang="en-US" dirty="0">
                <a:latin typeface="Trebuchet MS" panose="020B0603020202020204" pitchFamily="34" charset="0"/>
              </a:rPr>
              <a:t> de </a:t>
            </a:r>
            <a:r>
              <a:rPr lang="en-US" dirty="0" err="1" smtClean="0">
                <a:latin typeface="Trebuchet MS" panose="020B0603020202020204" pitchFamily="34" charset="0"/>
              </a:rPr>
              <a:t>angajare</a:t>
            </a:r>
            <a:r>
              <a:rPr lang="ro-RO" dirty="0" smtClean="0">
                <a:latin typeface="Trebuchet MS" panose="020B0603020202020204" pitchFamily="34" charset="0"/>
              </a:rPr>
              <a:t>, </a:t>
            </a:r>
            <a:r>
              <a:rPr lang="en-US" dirty="0" err="1" smtClean="0">
                <a:latin typeface="Trebuchet MS" panose="020B0603020202020204" pitchFamily="34" charset="0"/>
              </a:rPr>
              <a:t>condiții</a:t>
            </a:r>
            <a:r>
              <a:rPr lang="en-US" dirty="0" smtClean="0">
                <a:latin typeface="Trebuchet MS" panose="020B0603020202020204" pitchFamily="34" charset="0"/>
              </a:rPr>
              <a:t> </a:t>
            </a:r>
            <a:r>
              <a:rPr lang="en-US" dirty="0">
                <a:latin typeface="Trebuchet MS" panose="020B0603020202020204" pitchFamily="34" charset="0"/>
              </a:rPr>
              <a:t>de </a:t>
            </a:r>
            <a:r>
              <a:rPr lang="en-US" dirty="0" err="1">
                <a:latin typeface="Trebuchet MS" panose="020B0603020202020204" pitchFamily="34" charset="0"/>
              </a:rPr>
              <a:t>muncă</a:t>
            </a:r>
            <a:r>
              <a:rPr lang="en-US" dirty="0">
                <a:latin typeface="Trebuchet MS" panose="020B0603020202020204" pitchFamily="34" charset="0"/>
              </a:rPr>
              <a:t> </a:t>
            </a:r>
            <a:r>
              <a:rPr lang="en-US" dirty="0" err="1">
                <a:latin typeface="Trebuchet MS" panose="020B0603020202020204" pitchFamily="34" charset="0"/>
              </a:rPr>
              <a:t>și</a:t>
            </a:r>
            <a:r>
              <a:rPr lang="en-US" dirty="0">
                <a:latin typeface="Trebuchet MS" panose="020B0603020202020204" pitchFamily="34" charset="0"/>
              </a:rPr>
              <a:t> </a:t>
            </a:r>
            <a:r>
              <a:rPr lang="en-US" dirty="0" err="1">
                <a:latin typeface="Trebuchet MS" panose="020B0603020202020204" pitchFamily="34" charset="0"/>
              </a:rPr>
              <a:t>posibilități</a:t>
            </a:r>
            <a:r>
              <a:rPr lang="en-US" dirty="0">
                <a:latin typeface="Trebuchet MS" panose="020B0603020202020204" pitchFamily="34" charset="0"/>
              </a:rPr>
              <a:t> de </a:t>
            </a:r>
            <a:r>
              <a:rPr lang="en-US" dirty="0" err="1">
                <a:latin typeface="Trebuchet MS" panose="020B0603020202020204" pitchFamily="34" charset="0"/>
              </a:rPr>
              <a:t>angajare</a:t>
            </a:r>
            <a:r>
              <a:rPr lang="en-US" dirty="0" smtClean="0">
                <a:latin typeface="Trebuchet MS" panose="020B0603020202020204" pitchFamily="34" charset="0"/>
              </a:rPr>
              <a:t>;</a:t>
            </a:r>
            <a:endParaRPr lang="ro-RO" dirty="0" smtClean="0">
              <a:latin typeface="Trebuchet MS" panose="020B0603020202020204" pitchFamily="34" charset="0"/>
            </a:endParaRPr>
          </a:p>
          <a:p>
            <a:pPr marL="342900" indent="-342900" algn="just">
              <a:buFontTx/>
              <a:buChar char="-"/>
            </a:pPr>
            <a:r>
              <a:rPr lang="ro-RO" dirty="0">
                <a:latin typeface="Trebuchet MS" panose="020B0603020202020204" pitchFamily="34" charset="0"/>
              </a:rPr>
              <a:t>d</a:t>
            </a:r>
            <a:r>
              <a:rPr lang="en-US" dirty="0" err="1" smtClean="0">
                <a:latin typeface="Trebuchet MS" panose="020B0603020202020204" pitchFamily="34" charset="0"/>
              </a:rPr>
              <a:t>iferite</a:t>
            </a:r>
            <a:r>
              <a:rPr lang="en-US" dirty="0" smtClean="0">
                <a:latin typeface="Trebuchet MS" panose="020B0603020202020204" pitchFamily="34" charset="0"/>
              </a:rPr>
              <a:t> </a:t>
            </a:r>
            <a:r>
              <a:rPr lang="en-US" dirty="0" err="1">
                <a:latin typeface="Trebuchet MS" panose="020B0603020202020204" pitchFamily="34" charset="0"/>
              </a:rPr>
              <a:t>reglementări</a:t>
            </a:r>
            <a:r>
              <a:rPr lang="en-US" dirty="0">
                <a:latin typeface="Trebuchet MS" panose="020B0603020202020204" pitchFamily="34" charset="0"/>
              </a:rPr>
              <a:t> </a:t>
            </a:r>
            <a:r>
              <a:rPr lang="en-US" dirty="0" err="1">
                <a:latin typeface="Trebuchet MS" panose="020B0603020202020204" pitchFamily="34" charset="0"/>
              </a:rPr>
              <a:t>privind</a:t>
            </a:r>
            <a:r>
              <a:rPr lang="en-US" dirty="0">
                <a:latin typeface="Trebuchet MS" panose="020B0603020202020204" pitchFamily="34" charset="0"/>
              </a:rPr>
              <a:t> </a:t>
            </a:r>
            <a:r>
              <a:rPr lang="en-US" dirty="0" err="1">
                <a:latin typeface="Trebuchet MS" panose="020B0603020202020204" pitchFamily="34" charset="0"/>
              </a:rPr>
              <a:t>securitatea</a:t>
            </a:r>
            <a:r>
              <a:rPr lang="en-US" dirty="0">
                <a:latin typeface="Trebuchet MS" panose="020B0603020202020204" pitchFamily="34" charset="0"/>
              </a:rPr>
              <a:t> </a:t>
            </a:r>
            <a:r>
              <a:rPr lang="en-US" dirty="0" err="1">
                <a:latin typeface="Trebuchet MS" panose="020B0603020202020204" pitchFamily="34" charset="0"/>
              </a:rPr>
              <a:t>socială</a:t>
            </a:r>
            <a:r>
              <a:rPr lang="en-US" dirty="0">
                <a:latin typeface="Trebuchet MS" panose="020B0603020202020204" pitchFamily="34" charset="0"/>
              </a:rPr>
              <a:t>, </a:t>
            </a:r>
            <a:r>
              <a:rPr lang="en-US" dirty="0" err="1">
                <a:latin typeface="Trebuchet MS" panose="020B0603020202020204" pitchFamily="34" charset="0"/>
              </a:rPr>
              <a:t>piața</a:t>
            </a:r>
            <a:r>
              <a:rPr lang="en-US" dirty="0">
                <a:latin typeface="Trebuchet MS" panose="020B0603020202020204" pitchFamily="34" charset="0"/>
              </a:rPr>
              <a:t> </a:t>
            </a:r>
            <a:r>
              <a:rPr lang="en-US" dirty="0" err="1">
                <a:latin typeface="Trebuchet MS" panose="020B0603020202020204" pitchFamily="34" charset="0"/>
              </a:rPr>
              <a:t>muncii</a:t>
            </a:r>
            <a:r>
              <a:rPr lang="en-US" dirty="0">
                <a:latin typeface="Trebuchet MS" panose="020B0603020202020204" pitchFamily="34" charset="0"/>
              </a:rPr>
              <a:t> </a:t>
            </a:r>
            <a:r>
              <a:rPr lang="en-US" dirty="0" err="1">
                <a:latin typeface="Trebuchet MS" panose="020B0603020202020204" pitchFamily="34" charset="0"/>
              </a:rPr>
              <a:t>și</a:t>
            </a:r>
            <a:r>
              <a:rPr lang="en-US" dirty="0">
                <a:latin typeface="Trebuchet MS" panose="020B0603020202020204" pitchFamily="34" charset="0"/>
              </a:rPr>
              <a:t> </a:t>
            </a:r>
            <a:r>
              <a:rPr lang="en-US" dirty="0" err="1">
                <a:latin typeface="Trebuchet MS" panose="020B0603020202020204" pitchFamily="34" charset="0"/>
              </a:rPr>
              <a:t>legislația</a:t>
            </a:r>
            <a:r>
              <a:rPr lang="en-US" dirty="0">
                <a:latin typeface="Trebuchet MS" panose="020B0603020202020204" pitchFamily="34" charset="0"/>
              </a:rPr>
              <a:t> din zona </a:t>
            </a:r>
            <a:r>
              <a:rPr lang="en-US" dirty="0" err="1">
                <a:latin typeface="Trebuchet MS" panose="020B0603020202020204" pitchFamily="34" charset="0"/>
              </a:rPr>
              <a:t>transfrontalieră</a:t>
            </a:r>
            <a:r>
              <a:rPr lang="en-US" dirty="0">
                <a:latin typeface="Trebuchet MS" panose="020B0603020202020204" pitchFamily="34" charset="0"/>
              </a:rPr>
              <a:t> </a:t>
            </a:r>
            <a:r>
              <a:rPr lang="en-US" dirty="0" err="1">
                <a:latin typeface="Trebuchet MS" panose="020B0603020202020204" pitchFamily="34" charset="0"/>
              </a:rPr>
              <a:t>și</a:t>
            </a:r>
            <a:r>
              <a:rPr lang="en-US" dirty="0">
                <a:latin typeface="Trebuchet MS" panose="020B0603020202020204" pitchFamily="34" charset="0"/>
              </a:rPr>
              <a:t> </a:t>
            </a:r>
            <a:r>
              <a:rPr lang="en-US" dirty="0" err="1">
                <a:latin typeface="Trebuchet MS" panose="020B0603020202020204" pitchFamily="34" charset="0"/>
              </a:rPr>
              <a:t>incertitudinile</a:t>
            </a:r>
            <a:r>
              <a:rPr lang="en-US" dirty="0">
                <a:latin typeface="Trebuchet MS" panose="020B0603020202020204" pitchFamily="34" charset="0"/>
              </a:rPr>
              <a:t> legate de </a:t>
            </a:r>
            <a:r>
              <a:rPr lang="en-US" dirty="0" err="1">
                <a:latin typeface="Trebuchet MS" panose="020B0603020202020204" pitchFamily="34" charset="0"/>
              </a:rPr>
              <a:t>transportul</a:t>
            </a:r>
            <a:r>
              <a:rPr lang="en-US" dirty="0">
                <a:latin typeface="Trebuchet MS" panose="020B0603020202020204" pitchFamily="34" charset="0"/>
              </a:rPr>
              <a:t> </a:t>
            </a:r>
            <a:r>
              <a:rPr lang="en-US" dirty="0" err="1" smtClean="0">
                <a:latin typeface="Trebuchet MS" panose="020B0603020202020204" pitchFamily="34" charset="0"/>
              </a:rPr>
              <a:t>transfrontalier</a:t>
            </a:r>
            <a:r>
              <a:rPr lang="en-US" dirty="0" smtClean="0">
                <a:latin typeface="Trebuchet MS" panose="020B0603020202020204" pitchFamily="34" charset="0"/>
              </a:rPr>
              <a:t>;</a:t>
            </a:r>
            <a:endParaRPr lang="ro-RO" dirty="0" smtClean="0">
              <a:latin typeface="Trebuchet MS" panose="020B0603020202020204" pitchFamily="34" charset="0"/>
            </a:endParaRPr>
          </a:p>
          <a:p>
            <a:pPr marL="342900" indent="-342900" algn="just">
              <a:buFontTx/>
              <a:buChar char="-"/>
            </a:pPr>
            <a:r>
              <a:rPr lang="ro-RO" dirty="0">
                <a:latin typeface="Trebuchet MS" panose="020B0603020202020204" pitchFamily="34" charset="0"/>
              </a:rPr>
              <a:t>l</a:t>
            </a:r>
            <a:r>
              <a:rPr lang="en-US" dirty="0" err="1" smtClean="0">
                <a:latin typeface="Trebuchet MS" panose="020B0603020202020204" pitchFamily="34" charset="0"/>
              </a:rPr>
              <a:t>ipsa</a:t>
            </a:r>
            <a:r>
              <a:rPr lang="en-US" dirty="0" smtClean="0">
                <a:latin typeface="Trebuchet MS" panose="020B0603020202020204" pitchFamily="34" charset="0"/>
              </a:rPr>
              <a:t> </a:t>
            </a:r>
            <a:r>
              <a:rPr lang="en-US" dirty="0" err="1">
                <a:latin typeface="Trebuchet MS" panose="020B0603020202020204" pitchFamily="34" charset="0"/>
              </a:rPr>
              <a:t>informațiilor</a:t>
            </a:r>
            <a:r>
              <a:rPr lang="en-US" dirty="0">
                <a:latin typeface="Trebuchet MS" panose="020B0603020202020204" pitchFamily="34" charset="0"/>
              </a:rPr>
              <a:t> </a:t>
            </a:r>
            <a:r>
              <a:rPr lang="en-US" dirty="0" err="1">
                <a:latin typeface="Trebuchet MS" panose="020B0603020202020204" pitchFamily="34" charset="0"/>
              </a:rPr>
              <a:t>comune</a:t>
            </a:r>
            <a:r>
              <a:rPr lang="en-US" dirty="0">
                <a:latin typeface="Trebuchet MS" panose="020B0603020202020204" pitchFamily="34" charset="0"/>
              </a:rPr>
              <a:t>, a </a:t>
            </a:r>
            <a:r>
              <a:rPr lang="en-US" dirty="0" err="1">
                <a:latin typeface="Trebuchet MS" panose="020B0603020202020204" pitchFamily="34" charset="0"/>
              </a:rPr>
              <a:t>evenimentelor</a:t>
            </a:r>
            <a:r>
              <a:rPr lang="en-US" dirty="0">
                <a:latin typeface="Trebuchet MS" panose="020B0603020202020204" pitchFamily="34" charset="0"/>
              </a:rPr>
              <a:t> </a:t>
            </a:r>
            <a:r>
              <a:rPr lang="en-US" dirty="0" err="1">
                <a:latin typeface="Trebuchet MS" panose="020B0603020202020204" pitchFamily="34" charset="0"/>
              </a:rPr>
              <a:t>și</a:t>
            </a:r>
            <a:r>
              <a:rPr lang="en-US" dirty="0">
                <a:latin typeface="Trebuchet MS" panose="020B0603020202020204" pitchFamily="34" charset="0"/>
              </a:rPr>
              <a:t> a </a:t>
            </a:r>
            <a:r>
              <a:rPr lang="en-US" dirty="0" err="1">
                <a:latin typeface="Trebuchet MS" panose="020B0603020202020204" pitchFamily="34" charset="0"/>
              </a:rPr>
              <a:t>serviciilor</a:t>
            </a:r>
            <a:r>
              <a:rPr lang="en-US" dirty="0">
                <a:latin typeface="Trebuchet MS" panose="020B0603020202020204" pitchFamily="34" charset="0"/>
              </a:rPr>
              <a:t> de </a:t>
            </a:r>
            <a:r>
              <a:rPr lang="en-US" dirty="0" err="1">
                <a:latin typeface="Trebuchet MS" panose="020B0603020202020204" pitchFamily="34" charset="0"/>
              </a:rPr>
              <a:t>consiliere</a:t>
            </a:r>
            <a:r>
              <a:rPr lang="en-US" dirty="0">
                <a:latin typeface="Trebuchet MS" panose="020B0603020202020204" pitchFamily="34" charset="0"/>
              </a:rPr>
              <a:t> care </a:t>
            </a:r>
            <a:r>
              <a:rPr lang="en-US" dirty="0" err="1">
                <a:latin typeface="Trebuchet MS" panose="020B0603020202020204" pitchFamily="34" charset="0"/>
              </a:rPr>
              <a:t>promovează</a:t>
            </a:r>
            <a:r>
              <a:rPr lang="en-US" dirty="0">
                <a:latin typeface="Trebuchet MS" panose="020B0603020202020204" pitchFamily="34" charset="0"/>
              </a:rPr>
              <a:t> </a:t>
            </a:r>
            <a:r>
              <a:rPr lang="en-US" dirty="0" err="1">
                <a:latin typeface="Trebuchet MS" panose="020B0603020202020204" pitchFamily="34" charset="0"/>
              </a:rPr>
              <a:t>mobilitatea</a:t>
            </a:r>
            <a:r>
              <a:rPr lang="en-US" dirty="0">
                <a:latin typeface="Trebuchet MS" panose="020B0603020202020204" pitchFamily="34" charset="0"/>
              </a:rPr>
              <a:t> </a:t>
            </a:r>
            <a:r>
              <a:rPr lang="en-US" dirty="0" err="1">
                <a:latin typeface="Trebuchet MS" panose="020B0603020202020204" pitchFamily="34" charset="0"/>
              </a:rPr>
              <a:t>transfrontalieră</a:t>
            </a:r>
            <a:r>
              <a:rPr lang="en-US" dirty="0" smtClean="0">
                <a:latin typeface="Trebuchet MS" panose="020B0603020202020204" pitchFamily="34" charset="0"/>
              </a:rPr>
              <a:t>.</a:t>
            </a:r>
            <a:endParaRPr lang="ro-RO" dirty="0" smtClean="0">
              <a:latin typeface="Trebuchet MS" panose="020B0603020202020204" pitchFamily="34" charset="0"/>
            </a:endParaRPr>
          </a:p>
          <a:p>
            <a:pPr algn="just"/>
            <a:endParaRPr lang="en-US" sz="2200" dirty="0" smtClean="0">
              <a:latin typeface="Trebuchet MS" panose="020B0603020202020204" pitchFamily="34" charset="0"/>
            </a:endParaRPr>
          </a:p>
        </p:txBody>
      </p:sp>
      <p:pic>
        <p:nvPicPr>
          <p:cNvPr id="1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31666">
            <a:off x="8941381" y="348008"/>
            <a:ext cx="739005" cy="96918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Logo-ROGov_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3897" y="431074"/>
            <a:ext cx="1193692" cy="1044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Logo UE R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0784" y="492377"/>
            <a:ext cx="4346570" cy="9504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 Box 11"/>
          <p:cNvSpPr txBox="1">
            <a:spLocks noChangeArrowheads="1"/>
          </p:cNvSpPr>
          <p:nvPr/>
        </p:nvSpPr>
        <p:spPr bwMode="auto">
          <a:xfrm>
            <a:off x="8891505" y="1337978"/>
            <a:ext cx="1104900" cy="4218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СНЦ</a:t>
            </a:r>
            <a:r>
              <a:rPr kumimoji="0" lang="en-US"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t>
            </a: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ЕЦПБ“</a:t>
            </a:r>
            <a:endParaRPr kumimoji="0" lang="bg-BG"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2"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224" y="5713307"/>
            <a:ext cx="1350375" cy="82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3974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0" y="4765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5299674" y="6431790"/>
            <a:ext cx="14638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a:ln>
                  <a:noFill/>
                </a:ln>
                <a:effectLst/>
                <a:latin typeface="Trebuchet MS" panose="020B0603020202020204" pitchFamily="34" charset="0"/>
                <a:ea typeface="Times New Roman" panose="02020603050405020304" pitchFamily="18" charset="0"/>
                <a:hlinkClick r:id="rId2"/>
              </a:rPr>
              <a:t>ww</a:t>
            </a:r>
            <a:r>
              <a:rPr lang="en-US" sz="1000" dirty="0">
                <a:latin typeface="Trebuchet MS" panose="020B0603020202020204" pitchFamily="34" charset="0"/>
                <a:ea typeface="Times New Roman" panose="02020603050405020304" pitchFamily="18" charset="0"/>
                <a:hlinkClick r:id="rId2"/>
              </a:rPr>
              <a:t>w.interregrobg.eu</a:t>
            </a:r>
            <a:r>
              <a:rPr lang="ro-RO" sz="1000" dirty="0">
                <a:latin typeface="Trebuchet MS" panose="020B0603020202020204" pitchFamily="34" charset="0"/>
                <a:ea typeface="Times New Roman" panose="02020603050405020304" pitchFamily="18" charset="0"/>
              </a:rPr>
              <a:t> </a:t>
            </a:r>
            <a:endParaRPr kumimoji="0" lang="en-US" sz="1800" b="0" i="0" u="none" strike="noStrike" cap="none" normalizeH="0" baseline="0" dirty="0">
              <a:ln>
                <a:noFill/>
              </a:ln>
              <a:effectLst/>
            </a:endParaRPr>
          </a:p>
        </p:txBody>
      </p:sp>
      <p:sp>
        <p:nvSpPr>
          <p:cNvPr id="4098" name="Rectangle 2"/>
          <p:cNvSpPr>
            <a:spLocks noChangeArrowheads="1"/>
          </p:cNvSpPr>
          <p:nvPr/>
        </p:nvSpPr>
        <p:spPr bwMode="auto">
          <a:xfrm>
            <a:off x="992778" y="1848490"/>
            <a:ext cx="10053176" cy="30008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00050" indent="-400050">
              <a:spcAft>
                <a:spcPts val="1200"/>
              </a:spcAft>
              <a:buAutoNum type="romanUcPeriod"/>
            </a:pPr>
            <a:r>
              <a:rPr lang="en-US" b="1" dirty="0" smtClean="0">
                <a:solidFill>
                  <a:schemeClr val="accent1">
                    <a:lumMod val="75000"/>
                  </a:schemeClr>
                </a:solidFill>
              </a:rPr>
              <a:t>CAZUL UNUI </a:t>
            </a:r>
            <a:r>
              <a:rPr lang="ro-RO" b="1" dirty="0" smtClean="0">
                <a:solidFill>
                  <a:schemeClr val="accent1">
                    <a:lumMod val="75000"/>
                  </a:schemeClr>
                </a:solidFill>
              </a:rPr>
              <a:t>CETĂŢEAN ROMÂN CARE CAUTĂ UN LOC DE MUNCĂ ÎN BULGARIA</a:t>
            </a:r>
            <a:endParaRPr lang="en-US" b="1" dirty="0" smtClean="0">
              <a:solidFill>
                <a:schemeClr val="accent1">
                  <a:lumMod val="75000"/>
                </a:schemeClr>
              </a:solidFill>
            </a:endParaRPr>
          </a:p>
          <a:p>
            <a:pPr marL="400050" indent="-400050" algn="just">
              <a:spcAft>
                <a:spcPts val="600"/>
              </a:spcAft>
              <a:buFont typeface="Wingdings" pitchFamily="2" charset="2"/>
              <a:buChar char="§"/>
            </a:pPr>
            <a:r>
              <a:rPr lang="ro-RO" sz="1600" b="1" dirty="0" smtClean="0"/>
              <a:t>Distribuirea contribuţiilor de asigurare: </a:t>
            </a:r>
            <a:r>
              <a:rPr lang="ro-RO" sz="1600" dirty="0" smtClean="0"/>
              <a:t>Cuantumul contribuţiilor de asigurare şi raportul în care ele sunt distribuite între angajat şi angajator, se stabileşte anual în Codul asigurărilor sociale. Conform legislaţiei, raportul este de 60% pentru angajator şi 40% pentru angajat.</a:t>
            </a:r>
            <a:r>
              <a:rPr lang="ro-RO" sz="1600" b="1" dirty="0" smtClean="0"/>
              <a:t> </a:t>
            </a:r>
            <a:endParaRPr lang="en-US" sz="1600" b="1" dirty="0" smtClean="0"/>
          </a:p>
          <a:p>
            <a:pPr marL="400050" indent="-400050" algn="just">
              <a:spcAft>
                <a:spcPts val="600"/>
              </a:spcAft>
              <a:buFont typeface="Wingdings" pitchFamily="2" charset="2"/>
              <a:buChar char="§"/>
            </a:pPr>
            <a:endParaRPr lang="ro-RO" sz="1600" dirty="0" smtClean="0"/>
          </a:p>
          <a:p>
            <a:pPr marL="266700" indent="-266700" algn="just">
              <a:spcAft>
                <a:spcPts val="600"/>
              </a:spcAft>
              <a:buFont typeface="Wingdings" pitchFamily="2" charset="2"/>
              <a:buChar char="§"/>
            </a:pPr>
            <a:endParaRPr lang="en-US" sz="1600" dirty="0" smtClean="0"/>
          </a:p>
          <a:p>
            <a:pPr marL="266700" indent="-266700" algn="just">
              <a:spcAft>
                <a:spcPts val="600"/>
              </a:spcAft>
            </a:pPr>
            <a:endParaRPr lang="en-US" sz="1600" dirty="0" smtClean="0"/>
          </a:p>
          <a:p>
            <a:pPr marL="266700" indent="-266700" algn="just">
              <a:spcAft>
                <a:spcPts val="600"/>
              </a:spcAft>
              <a:buFont typeface="Wingdings" pitchFamily="2" charset="2"/>
              <a:buChar char="§"/>
            </a:pPr>
            <a:endParaRPr lang="en-US" sz="1700" dirty="0" smtClean="0"/>
          </a:p>
          <a:p>
            <a:pPr marL="266700" indent="-266700" algn="just">
              <a:buFont typeface="Wingdings" pitchFamily="2" charset="2"/>
              <a:buChar char="§"/>
            </a:pPr>
            <a:endParaRPr lang="en-US" sz="1700" dirty="0" smtClean="0"/>
          </a:p>
        </p:txBody>
      </p:sp>
      <p:graphicFrame>
        <p:nvGraphicFramePr>
          <p:cNvPr id="19" name="Table 18"/>
          <p:cNvGraphicFramePr>
            <a:graphicFrameLocks noGrp="1"/>
          </p:cNvGraphicFramePr>
          <p:nvPr/>
        </p:nvGraphicFramePr>
        <p:xfrm>
          <a:off x="1525158" y="3279987"/>
          <a:ext cx="9646196" cy="2572650"/>
        </p:xfrm>
        <a:graphic>
          <a:graphicData uri="http://schemas.openxmlformats.org/drawingml/2006/table">
            <a:tbl>
              <a:tblPr firstRow="1" bandRow="1">
                <a:tableStyleId>{5C22544A-7EE6-4342-B048-85BDC9FD1C3A}</a:tableStyleId>
              </a:tblPr>
              <a:tblGrid>
                <a:gridCol w="3924665"/>
                <a:gridCol w="2105733"/>
                <a:gridCol w="1860151"/>
                <a:gridCol w="1755647"/>
              </a:tblGrid>
              <a:tr h="370840">
                <a:tc>
                  <a:txBody>
                    <a:bodyPr/>
                    <a:lstStyle/>
                    <a:p>
                      <a:pPr algn="just">
                        <a:lnSpc>
                          <a:spcPct val="115000"/>
                        </a:lnSpc>
                        <a:spcAft>
                          <a:spcPts val="0"/>
                        </a:spcAft>
                      </a:pPr>
                      <a:r>
                        <a:rPr lang="ro-RO" sz="1300" i="1" dirty="0">
                          <a:latin typeface="Trebuchet MS"/>
                          <a:ea typeface="Calibri"/>
                          <a:cs typeface="Times New Roman"/>
                        </a:rPr>
                        <a:t>Felul de asigurare /</a:t>
                      </a:r>
                      <a:r>
                        <a:rPr lang="ro-RO" sz="1300" i="1" dirty="0" smtClean="0">
                          <a:latin typeface="Trebuchet MS"/>
                          <a:ea typeface="Calibri"/>
                          <a:cs typeface="Times New Roman"/>
                        </a:rPr>
                        <a:t>contribuţie</a:t>
                      </a:r>
                      <a:endParaRPr lang="en-US" sz="13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ro-RO" sz="1300" kern="1200" dirty="0">
                          <a:solidFill>
                            <a:schemeClr val="bg1"/>
                          </a:solidFill>
                          <a:latin typeface="Trebuchet MS"/>
                          <a:ea typeface="Calibri"/>
                          <a:cs typeface="Times New Roman"/>
                        </a:rPr>
                        <a:t>%</a:t>
                      </a:r>
                      <a:endParaRPr lang="en-US" sz="1300" kern="1200" dirty="0">
                        <a:solidFill>
                          <a:schemeClr val="bg1"/>
                        </a:solidFill>
                        <a:latin typeface="Trebuchet MS"/>
                        <a:ea typeface="Calibri"/>
                        <a:cs typeface="Times New Roman"/>
                      </a:endParaRPr>
                    </a:p>
                  </a:txBody>
                  <a:tcPr marL="68580" marR="68580" marT="0" marB="0" anchor="ctr"/>
                </a:tc>
                <a:tc>
                  <a:txBody>
                    <a:bodyPr/>
                    <a:lstStyle/>
                    <a:p>
                      <a:pPr algn="ctr">
                        <a:lnSpc>
                          <a:spcPct val="115000"/>
                        </a:lnSpc>
                        <a:spcAft>
                          <a:spcPts val="0"/>
                        </a:spcAft>
                      </a:pPr>
                      <a:r>
                        <a:rPr lang="ro-RO" sz="1300" kern="1200" dirty="0">
                          <a:solidFill>
                            <a:schemeClr val="bg1"/>
                          </a:solidFill>
                          <a:latin typeface="Trebuchet MS"/>
                          <a:ea typeface="Calibri"/>
                          <a:cs typeface="Times New Roman"/>
                        </a:rPr>
                        <a:t>Plătite de angajator</a:t>
                      </a:r>
                      <a:endParaRPr lang="en-US" sz="1300" kern="1200" dirty="0">
                        <a:solidFill>
                          <a:schemeClr val="bg1"/>
                        </a:solidFill>
                        <a:latin typeface="Trebuchet MS"/>
                        <a:ea typeface="Calibri"/>
                        <a:cs typeface="Times New Roman"/>
                      </a:endParaRPr>
                    </a:p>
                    <a:p>
                      <a:pPr algn="ctr">
                        <a:lnSpc>
                          <a:spcPct val="115000"/>
                        </a:lnSpc>
                        <a:spcAft>
                          <a:spcPts val="0"/>
                        </a:spcAft>
                      </a:pPr>
                      <a:r>
                        <a:rPr lang="ro-RO" sz="1300" kern="1200" dirty="0">
                          <a:solidFill>
                            <a:schemeClr val="bg1"/>
                          </a:solidFill>
                          <a:latin typeface="Trebuchet MS"/>
                          <a:ea typeface="Calibri"/>
                          <a:cs typeface="Times New Roman"/>
                        </a:rPr>
                        <a:t>(60)</a:t>
                      </a:r>
                      <a:endParaRPr lang="en-US" sz="1300" kern="1200" dirty="0">
                        <a:solidFill>
                          <a:schemeClr val="bg1"/>
                        </a:solidFill>
                        <a:latin typeface="Trebuchet MS"/>
                        <a:ea typeface="Calibri"/>
                        <a:cs typeface="Times New Roman"/>
                      </a:endParaRPr>
                    </a:p>
                  </a:txBody>
                  <a:tcPr marL="68580" marR="68580" marT="0" marB="0" anchor="ctr"/>
                </a:tc>
                <a:tc>
                  <a:txBody>
                    <a:bodyPr/>
                    <a:lstStyle/>
                    <a:p>
                      <a:pPr algn="ctr">
                        <a:lnSpc>
                          <a:spcPct val="115000"/>
                        </a:lnSpc>
                        <a:spcAft>
                          <a:spcPts val="0"/>
                        </a:spcAft>
                      </a:pPr>
                      <a:r>
                        <a:rPr lang="ro-RO" sz="1300" kern="1200" dirty="0">
                          <a:solidFill>
                            <a:schemeClr val="bg1"/>
                          </a:solidFill>
                          <a:latin typeface="Trebuchet MS"/>
                          <a:ea typeface="Calibri"/>
                          <a:cs typeface="Times New Roman"/>
                        </a:rPr>
                        <a:t>Plătite de angajat</a:t>
                      </a:r>
                      <a:endParaRPr lang="en-US" sz="1300" kern="1200" dirty="0">
                        <a:solidFill>
                          <a:schemeClr val="bg1"/>
                        </a:solidFill>
                        <a:latin typeface="Trebuchet MS"/>
                        <a:ea typeface="Calibri"/>
                        <a:cs typeface="Times New Roman"/>
                      </a:endParaRPr>
                    </a:p>
                    <a:p>
                      <a:pPr algn="ctr">
                        <a:lnSpc>
                          <a:spcPct val="115000"/>
                        </a:lnSpc>
                        <a:spcAft>
                          <a:spcPts val="0"/>
                        </a:spcAft>
                      </a:pPr>
                      <a:r>
                        <a:rPr lang="ro-RO" sz="1300" kern="1200" dirty="0">
                          <a:solidFill>
                            <a:schemeClr val="bg1"/>
                          </a:solidFill>
                          <a:latin typeface="Trebuchet MS"/>
                          <a:ea typeface="Calibri"/>
                          <a:cs typeface="Times New Roman"/>
                        </a:rPr>
                        <a:t>(40)</a:t>
                      </a:r>
                      <a:endParaRPr lang="en-US" sz="1300" kern="1200" dirty="0">
                        <a:solidFill>
                          <a:schemeClr val="bg1"/>
                        </a:solidFill>
                        <a:latin typeface="Trebuchet MS"/>
                        <a:ea typeface="Calibri"/>
                        <a:cs typeface="Times New Roman"/>
                      </a:endParaRPr>
                    </a:p>
                  </a:txBody>
                  <a:tcPr marL="68580" marR="68580" marT="0" marB="0" anchor="ctr"/>
                </a:tc>
              </a:tr>
              <a:tr h="324273">
                <a:tc>
                  <a:txBody>
                    <a:bodyPr/>
                    <a:lstStyle/>
                    <a:p>
                      <a:pPr algn="just">
                        <a:lnSpc>
                          <a:spcPct val="115000"/>
                        </a:lnSpc>
                        <a:spcAft>
                          <a:spcPts val="0"/>
                        </a:spcAft>
                      </a:pPr>
                      <a:r>
                        <a:rPr lang="ro-RO" sz="1300" dirty="0">
                          <a:latin typeface="Trebuchet MS"/>
                          <a:ea typeface="Calibri"/>
                          <a:cs typeface="Times New Roman"/>
                        </a:rPr>
                        <a:t>Fondul "Pensii"</a:t>
                      </a:r>
                      <a:endParaRPr lang="en-US" sz="13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ro-RO" sz="1300" kern="1200" dirty="0">
                          <a:solidFill>
                            <a:schemeClr val="dk1"/>
                          </a:solidFill>
                          <a:latin typeface="Trebuchet MS"/>
                          <a:ea typeface="Calibri"/>
                          <a:cs typeface="Times New Roman"/>
                        </a:rPr>
                        <a:t>1480%</a:t>
                      </a:r>
                      <a:endParaRPr lang="en-US" sz="1300" kern="1200" dirty="0">
                        <a:solidFill>
                          <a:schemeClr val="dk1"/>
                        </a:solidFill>
                        <a:latin typeface="Trebuchet MS"/>
                        <a:ea typeface="Calibri"/>
                        <a:cs typeface="Times New Roman"/>
                      </a:endParaRPr>
                    </a:p>
                  </a:txBody>
                  <a:tcPr marL="68580" marR="68580" marT="0" marB="0" anchor="ctr"/>
                </a:tc>
                <a:tc>
                  <a:txBody>
                    <a:bodyPr/>
                    <a:lstStyle/>
                    <a:p>
                      <a:pPr algn="ctr">
                        <a:lnSpc>
                          <a:spcPct val="115000"/>
                        </a:lnSpc>
                        <a:spcAft>
                          <a:spcPts val="0"/>
                        </a:spcAft>
                      </a:pPr>
                      <a:r>
                        <a:rPr lang="ro-RO" sz="1300" kern="1200" dirty="0">
                          <a:solidFill>
                            <a:schemeClr val="dk1"/>
                          </a:solidFill>
                          <a:latin typeface="Trebuchet MS"/>
                          <a:ea typeface="Calibri"/>
                          <a:cs typeface="Times New Roman"/>
                        </a:rPr>
                        <a:t>8.22%</a:t>
                      </a:r>
                      <a:endParaRPr lang="en-US" sz="1300" kern="1200" dirty="0">
                        <a:solidFill>
                          <a:schemeClr val="dk1"/>
                        </a:solidFill>
                        <a:latin typeface="Trebuchet MS"/>
                        <a:ea typeface="Calibri"/>
                        <a:cs typeface="Times New Roman"/>
                      </a:endParaRPr>
                    </a:p>
                  </a:txBody>
                  <a:tcPr marL="68580" marR="68580" marT="0" marB="0" anchor="ctr"/>
                </a:tc>
                <a:tc>
                  <a:txBody>
                    <a:bodyPr/>
                    <a:lstStyle/>
                    <a:p>
                      <a:pPr algn="ctr">
                        <a:lnSpc>
                          <a:spcPct val="115000"/>
                        </a:lnSpc>
                        <a:spcAft>
                          <a:spcPts val="0"/>
                        </a:spcAft>
                      </a:pPr>
                      <a:r>
                        <a:rPr lang="ro-RO" sz="1300" kern="1200" dirty="0">
                          <a:solidFill>
                            <a:schemeClr val="dk1"/>
                          </a:solidFill>
                          <a:latin typeface="Trebuchet MS"/>
                          <a:ea typeface="Calibri"/>
                          <a:cs typeface="Times New Roman"/>
                        </a:rPr>
                        <a:t>6.58%</a:t>
                      </a:r>
                      <a:endParaRPr lang="en-US" sz="1300" kern="1200" dirty="0">
                        <a:solidFill>
                          <a:schemeClr val="dk1"/>
                        </a:solidFill>
                        <a:latin typeface="Trebuchet MS"/>
                        <a:ea typeface="Calibri"/>
                        <a:cs typeface="Times New Roman"/>
                      </a:endParaRPr>
                    </a:p>
                  </a:txBody>
                  <a:tcPr marL="68580" marR="68580" marT="0" marB="0" anchor="ctr"/>
                </a:tc>
              </a:tr>
              <a:tr h="287842">
                <a:tc>
                  <a:txBody>
                    <a:bodyPr/>
                    <a:lstStyle/>
                    <a:p>
                      <a:pPr algn="just">
                        <a:lnSpc>
                          <a:spcPct val="115000"/>
                        </a:lnSpc>
                        <a:spcAft>
                          <a:spcPts val="0"/>
                        </a:spcAft>
                      </a:pPr>
                      <a:r>
                        <a:rPr lang="ro-RO" sz="1300" dirty="0">
                          <a:latin typeface="Trebuchet MS"/>
                          <a:ea typeface="Calibri"/>
                          <a:cs typeface="Times New Roman"/>
                        </a:rPr>
                        <a:t>Fondul "Boală generală şi maternitate"</a:t>
                      </a:r>
                      <a:endParaRPr lang="en-US" sz="13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ro-RO" sz="1300" kern="1200" dirty="0">
                          <a:solidFill>
                            <a:schemeClr val="dk1"/>
                          </a:solidFill>
                          <a:latin typeface="Trebuchet MS"/>
                          <a:ea typeface="Calibri"/>
                          <a:cs typeface="Times New Roman"/>
                        </a:rPr>
                        <a:t>3.50%</a:t>
                      </a:r>
                      <a:endParaRPr lang="en-US" sz="1300" kern="1200" dirty="0">
                        <a:solidFill>
                          <a:schemeClr val="dk1"/>
                        </a:solidFill>
                        <a:latin typeface="Trebuchet MS"/>
                        <a:ea typeface="Calibri"/>
                        <a:cs typeface="Times New Roman"/>
                      </a:endParaRPr>
                    </a:p>
                  </a:txBody>
                  <a:tcPr marL="68580" marR="68580" marT="0" marB="0" anchor="ctr"/>
                </a:tc>
                <a:tc>
                  <a:txBody>
                    <a:bodyPr/>
                    <a:lstStyle/>
                    <a:p>
                      <a:pPr algn="ctr">
                        <a:lnSpc>
                          <a:spcPct val="115000"/>
                        </a:lnSpc>
                        <a:spcAft>
                          <a:spcPts val="0"/>
                        </a:spcAft>
                      </a:pPr>
                      <a:r>
                        <a:rPr lang="ro-RO" sz="1300" kern="1200" dirty="0">
                          <a:solidFill>
                            <a:schemeClr val="dk1"/>
                          </a:solidFill>
                          <a:latin typeface="Trebuchet MS"/>
                          <a:ea typeface="Calibri"/>
                          <a:cs typeface="Times New Roman"/>
                        </a:rPr>
                        <a:t>2.10%</a:t>
                      </a:r>
                      <a:endParaRPr lang="en-US" sz="1300" kern="1200" dirty="0">
                        <a:solidFill>
                          <a:schemeClr val="dk1"/>
                        </a:solidFill>
                        <a:latin typeface="Trebuchet MS"/>
                        <a:ea typeface="Calibri"/>
                        <a:cs typeface="Times New Roman"/>
                      </a:endParaRPr>
                    </a:p>
                  </a:txBody>
                  <a:tcPr marL="68580" marR="68580" marT="0" marB="0" anchor="ctr"/>
                </a:tc>
                <a:tc>
                  <a:txBody>
                    <a:bodyPr/>
                    <a:lstStyle/>
                    <a:p>
                      <a:pPr algn="ctr">
                        <a:lnSpc>
                          <a:spcPct val="115000"/>
                        </a:lnSpc>
                        <a:spcAft>
                          <a:spcPts val="0"/>
                        </a:spcAft>
                      </a:pPr>
                      <a:r>
                        <a:rPr lang="ro-RO" sz="1300" kern="1200" dirty="0">
                          <a:solidFill>
                            <a:schemeClr val="dk1"/>
                          </a:solidFill>
                          <a:latin typeface="Trebuchet MS"/>
                          <a:ea typeface="Calibri"/>
                          <a:cs typeface="Times New Roman"/>
                        </a:rPr>
                        <a:t>1.40%</a:t>
                      </a:r>
                      <a:endParaRPr lang="en-US" sz="1300" kern="1200" dirty="0">
                        <a:solidFill>
                          <a:schemeClr val="dk1"/>
                        </a:solidFill>
                        <a:latin typeface="Trebuchet MS"/>
                        <a:ea typeface="Calibri"/>
                        <a:cs typeface="Times New Roman"/>
                      </a:endParaRPr>
                    </a:p>
                  </a:txBody>
                  <a:tcPr marL="68580" marR="68580" marT="0" marB="0" anchor="ctr"/>
                </a:tc>
              </a:tr>
              <a:tr h="271707">
                <a:tc>
                  <a:txBody>
                    <a:bodyPr/>
                    <a:lstStyle/>
                    <a:p>
                      <a:pPr algn="just">
                        <a:lnSpc>
                          <a:spcPct val="115000"/>
                        </a:lnSpc>
                        <a:spcAft>
                          <a:spcPts val="0"/>
                        </a:spcAft>
                      </a:pPr>
                      <a:r>
                        <a:rPr lang="ro-RO" sz="1300">
                          <a:latin typeface="Trebuchet MS"/>
                          <a:ea typeface="Calibri"/>
                          <a:cs typeface="Times New Roman"/>
                        </a:rPr>
                        <a:t>Fondul "Şomaj"</a:t>
                      </a:r>
                      <a:endParaRPr lang="en-US" sz="1300">
                        <a:latin typeface="Calibri"/>
                        <a:ea typeface="Calibri"/>
                        <a:cs typeface="Times New Roman"/>
                      </a:endParaRPr>
                    </a:p>
                  </a:txBody>
                  <a:tcPr marL="68580" marR="68580" marT="0" marB="0" anchor="ctr"/>
                </a:tc>
                <a:tc>
                  <a:txBody>
                    <a:bodyPr/>
                    <a:lstStyle/>
                    <a:p>
                      <a:pPr algn="ctr">
                        <a:lnSpc>
                          <a:spcPct val="115000"/>
                        </a:lnSpc>
                        <a:spcAft>
                          <a:spcPts val="0"/>
                        </a:spcAft>
                      </a:pPr>
                      <a:r>
                        <a:rPr lang="ro-RO" sz="1300" kern="1200" dirty="0">
                          <a:solidFill>
                            <a:schemeClr val="dk1"/>
                          </a:solidFill>
                          <a:latin typeface="Trebuchet MS"/>
                          <a:ea typeface="Calibri"/>
                          <a:cs typeface="Times New Roman"/>
                        </a:rPr>
                        <a:t>1.00%</a:t>
                      </a:r>
                      <a:endParaRPr lang="en-US" sz="1300" kern="1200" dirty="0">
                        <a:solidFill>
                          <a:schemeClr val="dk1"/>
                        </a:solidFill>
                        <a:latin typeface="Trebuchet MS"/>
                        <a:ea typeface="Calibri"/>
                        <a:cs typeface="Times New Roman"/>
                      </a:endParaRPr>
                    </a:p>
                  </a:txBody>
                  <a:tcPr marL="68580" marR="68580" marT="0" marB="0" anchor="ctr"/>
                </a:tc>
                <a:tc>
                  <a:txBody>
                    <a:bodyPr/>
                    <a:lstStyle/>
                    <a:p>
                      <a:pPr algn="ctr">
                        <a:lnSpc>
                          <a:spcPct val="115000"/>
                        </a:lnSpc>
                        <a:spcAft>
                          <a:spcPts val="0"/>
                        </a:spcAft>
                      </a:pPr>
                      <a:r>
                        <a:rPr lang="ro-RO" sz="1300" kern="1200" dirty="0">
                          <a:solidFill>
                            <a:schemeClr val="dk1"/>
                          </a:solidFill>
                          <a:latin typeface="Trebuchet MS"/>
                          <a:ea typeface="Calibri"/>
                          <a:cs typeface="Times New Roman"/>
                        </a:rPr>
                        <a:t>0.60%</a:t>
                      </a:r>
                      <a:endParaRPr lang="en-US" sz="1300" kern="1200" dirty="0">
                        <a:solidFill>
                          <a:schemeClr val="dk1"/>
                        </a:solidFill>
                        <a:latin typeface="Trebuchet MS"/>
                        <a:ea typeface="Calibri"/>
                        <a:cs typeface="Times New Roman"/>
                      </a:endParaRPr>
                    </a:p>
                  </a:txBody>
                  <a:tcPr marL="68580" marR="68580" marT="0" marB="0" anchor="ctr"/>
                </a:tc>
                <a:tc>
                  <a:txBody>
                    <a:bodyPr/>
                    <a:lstStyle/>
                    <a:p>
                      <a:pPr algn="ctr">
                        <a:lnSpc>
                          <a:spcPct val="115000"/>
                        </a:lnSpc>
                        <a:spcAft>
                          <a:spcPts val="0"/>
                        </a:spcAft>
                      </a:pPr>
                      <a:r>
                        <a:rPr lang="ro-RO" sz="1300" kern="1200" dirty="0">
                          <a:solidFill>
                            <a:schemeClr val="dk1"/>
                          </a:solidFill>
                          <a:latin typeface="Trebuchet MS"/>
                          <a:ea typeface="Calibri"/>
                          <a:cs typeface="Times New Roman"/>
                        </a:rPr>
                        <a:t>0.40%</a:t>
                      </a:r>
                      <a:endParaRPr lang="en-US" sz="1300" kern="1200" dirty="0">
                        <a:solidFill>
                          <a:schemeClr val="dk1"/>
                        </a:solidFill>
                        <a:latin typeface="Trebuchet MS"/>
                        <a:ea typeface="Calibri"/>
                        <a:cs typeface="Times New Roman"/>
                      </a:endParaRPr>
                    </a:p>
                  </a:txBody>
                  <a:tcPr marL="68580" marR="68580" marT="0" marB="0" anchor="ctr"/>
                </a:tc>
              </a:tr>
              <a:tr h="391886">
                <a:tc>
                  <a:txBody>
                    <a:bodyPr/>
                    <a:lstStyle/>
                    <a:p>
                      <a:pPr algn="l">
                        <a:lnSpc>
                          <a:spcPct val="115000"/>
                        </a:lnSpc>
                        <a:spcAft>
                          <a:spcPts val="0"/>
                        </a:spcAft>
                      </a:pPr>
                      <a:r>
                        <a:rPr lang="ro-RO" sz="1300" dirty="0">
                          <a:latin typeface="Trebuchet MS"/>
                          <a:ea typeface="Calibri"/>
                          <a:cs typeface="Times New Roman"/>
                        </a:rPr>
                        <a:t>Fondul "Asigurările suplimentare obligatorii de pensii" (ASOP )</a:t>
                      </a:r>
                      <a:endParaRPr lang="en-US" sz="13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ro-RO" sz="1300" kern="1200" dirty="0">
                          <a:solidFill>
                            <a:schemeClr val="dk1"/>
                          </a:solidFill>
                          <a:latin typeface="Trebuchet MS"/>
                          <a:ea typeface="Calibri"/>
                          <a:cs typeface="Times New Roman"/>
                        </a:rPr>
                        <a:t>5.00%</a:t>
                      </a:r>
                      <a:endParaRPr lang="en-US" sz="1300" kern="1200" dirty="0">
                        <a:solidFill>
                          <a:schemeClr val="dk1"/>
                        </a:solidFill>
                        <a:latin typeface="Trebuchet MS"/>
                        <a:ea typeface="Calibri"/>
                        <a:cs typeface="Times New Roman"/>
                      </a:endParaRPr>
                    </a:p>
                  </a:txBody>
                  <a:tcPr marL="68580" marR="68580" marT="0" marB="0" anchor="ctr"/>
                </a:tc>
                <a:tc>
                  <a:txBody>
                    <a:bodyPr/>
                    <a:lstStyle/>
                    <a:p>
                      <a:pPr algn="ctr">
                        <a:lnSpc>
                          <a:spcPct val="115000"/>
                        </a:lnSpc>
                        <a:spcAft>
                          <a:spcPts val="0"/>
                        </a:spcAft>
                      </a:pPr>
                      <a:r>
                        <a:rPr lang="ro-RO" sz="1300" kern="1200" dirty="0">
                          <a:solidFill>
                            <a:schemeClr val="dk1"/>
                          </a:solidFill>
                          <a:latin typeface="Trebuchet MS"/>
                          <a:ea typeface="Calibri"/>
                          <a:cs typeface="Times New Roman"/>
                        </a:rPr>
                        <a:t>2.80%</a:t>
                      </a:r>
                      <a:endParaRPr lang="en-US" sz="1300" kern="1200" dirty="0">
                        <a:solidFill>
                          <a:schemeClr val="dk1"/>
                        </a:solidFill>
                        <a:latin typeface="Trebuchet MS"/>
                        <a:ea typeface="Calibri"/>
                        <a:cs typeface="Times New Roman"/>
                      </a:endParaRPr>
                    </a:p>
                  </a:txBody>
                  <a:tcPr marL="68580" marR="68580" marT="0" marB="0" anchor="ctr"/>
                </a:tc>
                <a:tc>
                  <a:txBody>
                    <a:bodyPr/>
                    <a:lstStyle/>
                    <a:p>
                      <a:pPr algn="ctr">
                        <a:lnSpc>
                          <a:spcPct val="115000"/>
                        </a:lnSpc>
                        <a:spcAft>
                          <a:spcPts val="0"/>
                        </a:spcAft>
                      </a:pPr>
                      <a:r>
                        <a:rPr lang="ro-RO" sz="1300" kern="1200" dirty="0">
                          <a:solidFill>
                            <a:schemeClr val="dk1"/>
                          </a:solidFill>
                          <a:latin typeface="Trebuchet MS"/>
                          <a:ea typeface="Calibri"/>
                          <a:cs typeface="Times New Roman"/>
                        </a:rPr>
                        <a:t>2.20%</a:t>
                      </a:r>
                      <a:endParaRPr lang="en-US" sz="1300" kern="1200" dirty="0">
                        <a:solidFill>
                          <a:schemeClr val="dk1"/>
                        </a:solidFill>
                        <a:latin typeface="Trebuchet MS"/>
                        <a:ea typeface="Calibri"/>
                        <a:cs typeface="Times New Roman"/>
                      </a:endParaRPr>
                    </a:p>
                  </a:txBody>
                  <a:tcPr marL="68580" marR="68580" marT="0" marB="0" anchor="ctr"/>
                </a:tc>
              </a:tr>
              <a:tr h="321800">
                <a:tc>
                  <a:txBody>
                    <a:bodyPr/>
                    <a:lstStyle/>
                    <a:p>
                      <a:pPr algn="just">
                        <a:lnSpc>
                          <a:spcPct val="115000"/>
                        </a:lnSpc>
                        <a:spcAft>
                          <a:spcPts val="0"/>
                        </a:spcAft>
                      </a:pPr>
                      <a:r>
                        <a:rPr lang="ro-RO" sz="1300" dirty="0">
                          <a:latin typeface="Trebuchet MS"/>
                          <a:ea typeface="Calibri"/>
                          <a:cs typeface="Times New Roman"/>
                        </a:rPr>
                        <a:t>Fondul "Asigurări de sănătate"</a:t>
                      </a:r>
                      <a:endParaRPr lang="en-US" sz="13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ro-RO" sz="1300" kern="1200" dirty="0">
                          <a:solidFill>
                            <a:schemeClr val="dk1"/>
                          </a:solidFill>
                          <a:latin typeface="Trebuchet MS"/>
                          <a:ea typeface="Calibri"/>
                          <a:cs typeface="Times New Roman"/>
                        </a:rPr>
                        <a:t>8.00%</a:t>
                      </a:r>
                      <a:endParaRPr lang="en-US" sz="1300" kern="1200" dirty="0">
                        <a:solidFill>
                          <a:schemeClr val="dk1"/>
                        </a:solidFill>
                        <a:latin typeface="Trebuchet MS"/>
                        <a:ea typeface="Calibri"/>
                        <a:cs typeface="Times New Roman"/>
                      </a:endParaRPr>
                    </a:p>
                  </a:txBody>
                  <a:tcPr marL="68580" marR="68580" marT="0" marB="0" anchor="ctr"/>
                </a:tc>
                <a:tc>
                  <a:txBody>
                    <a:bodyPr/>
                    <a:lstStyle/>
                    <a:p>
                      <a:pPr algn="ctr">
                        <a:lnSpc>
                          <a:spcPct val="115000"/>
                        </a:lnSpc>
                        <a:spcAft>
                          <a:spcPts val="0"/>
                        </a:spcAft>
                      </a:pPr>
                      <a:r>
                        <a:rPr lang="ro-RO" sz="1300" kern="1200" dirty="0">
                          <a:solidFill>
                            <a:schemeClr val="dk1"/>
                          </a:solidFill>
                          <a:latin typeface="Trebuchet MS"/>
                          <a:ea typeface="Calibri"/>
                          <a:cs typeface="Times New Roman"/>
                        </a:rPr>
                        <a:t>4.80%</a:t>
                      </a:r>
                      <a:endParaRPr lang="en-US" sz="1300" kern="1200" dirty="0">
                        <a:solidFill>
                          <a:schemeClr val="dk1"/>
                        </a:solidFill>
                        <a:latin typeface="Trebuchet MS"/>
                        <a:ea typeface="Calibri"/>
                        <a:cs typeface="Times New Roman"/>
                      </a:endParaRPr>
                    </a:p>
                  </a:txBody>
                  <a:tcPr marL="68580" marR="68580" marT="0" marB="0" anchor="ctr"/>
                </a:tc>
                <a:tc>
                  <a:txBody>
                    <a:bodyPr/>
                    <a:lstStyle/>
                    <a:p>
                      <a:pPr algn="ctr">
                        <a:lnSpc>
                          <a:spcPct val="115000"/>
                        </a:lnSpc>
                        <a:spcAft>
                          <a:spcPts val="0"/>
                        </a:spcAft>
                      </a:pPr>
                      <a:r>
                        <a:rPr lang="ro-RO" sz="1300" kern="1200" dirty="0">
                          <a:solidFill>
                            <a:schemeClr val="dk1"/>
                          </a:solidFill>
                          <a:latin typeface="Trebuchet MS"/>
                          <a:ea typeface="Calibri"/>
                          <a:cs typeface="Times New Roman"/>
                        </a:rPr>
                        <a:t>3.20%</a:t>
                      </a:r>
                      <a:endParaRPr lang="en-US" sz="1300" kern="1200" dirty="0">
                        <a:solidFill>
                          <a:schemeClr val="dk1"/>
                        </a:solidFill>
                        <a:latin typeface="Trebuchet MS"/>
                        <a:ea typeface="Calibri"/>
                        <a:cs typeface="Times New Roman"/>
                      </a:endParaRPr>
                    </a:p>
                  </a:txBody>
                  <a:tcPr marL="68580" marR="68580" marT="0" marB="0" anchor="ctr"/>
                </a:tc>
              </a:tr>
              <a:tr h="370840">
                <a:tc>
                  <a:txBody>
                    <a:bodyPr/>
                    <a:lstStyle/>
                    <a:p>
                      <a:pPr algn="just">
                        <a:lnSpc>
                          <a:spcPct val="115000"/>
                        </a:lnSpc>
                        <a:spcAft>
                          <a:spcPts val="0"/>
                        </a:spcAft>
                      </a:pPr>
                      <a:r>
                        <a:rPr lang="ro-RO" sz="1300" dirty="0">
                          <a:latin typeface="Trebuchet MS"/>
                          <a:ea typeface="Calibri"/>
                          <a:cs typeface="Times New Roman"/>
                        </a:rPr>
                        <a:t>Fondul Accident de muncă şi boală profesională</a:t>
                      </a:r>
                      <a:endParaRPr lang="en-US" sz="1300" dirty="0">
                        <a:latin typeface="Calibri"/>
                        <a:ea typeface="Calibri"/>
                        <a:cs typeface="Times New Roman"/>
                      </a:endParaRPr>
                    </a:p>
                  </a:txBody>
                  <a:tcPr marL="68580" marR="68580" marT="0" marB="0" anchor="ctr"/>
                </a:tc>
                <a:tc>
                  <a:txBody>
                    <a:bodyPr/>
                    <a:lstStyle/>
                    <a:p>
                      <a:pPr algn="just">
                        <a:lnSpc>
                          <a:spcPct val="115000"/>
                        </a:lnSpc>
                        <a:spcAft>
                          <a:spcPts val="0"/>
                        </a:spcAft>
                      </a:pPr>
                      <a:r>
                        <a:rPr lang="ro-RO" sz="1300" kern="1200" dirty="0">
                          <a:solidFill>
                            <a:schemeClr val="dk1"/>
                          </a:solidFill>
                          <a:latin typeface="Trebuchet MS"/>
                          <a:ea typeface="Calibri"/>
                          <a:cs typeface="Times New Roman"/>
                        </a:rPr>
                        <a:t>Potrivit activităţii, dar nu mai mult de 1.1%</a:t>
                      </a:r>
                      <a:endParaRPr lang="en-US" sz="1300" kern="1200" dirty="0">
                        <a:solidFill>
                          <a:schemeClr val="dk1"/>
                        </a:solidFill>
                        <a:latin typeface="Trebuchet MS"/>
                        <a:ea typeface="Calibri"/>
                        <a:cs typeface="Times New Roman"/>
                      </a:endParaRPr>
                    </a:p>
                  </a:txBody>
                  <a:tcPr marL="68580" marR="68580" marT="0" marB="0" anchor="ctr"/>
                </a:tc>
                <a:tc>
                  <a:txBody>
                    <a:bodyPr/>
                    <a:lstStyle/>
                    <a:p>
                      <a:pPr algn="just">
                        <a:lnSpc>
                          <a:spcPct val="115000"/>
                        </a:lnSpc>
                        <a:spcAft>
                          <a:spcPts val="0"/>
                        </a:spcAft>
                      </a:pPr>
                      <a:r>
                        <a:rPr lang="ro-RO" sz="1300" kern="1200" dirty="0">
                          <a:solidFill>
                            <a:schemeClr val="dk1"/>
                          </a:solidFill>
                          <a:latin typeface="Trebuchet MS"/>
                          <a:ea typeface="Calibri"/>
                          <a:cs typeface="Times New Roman"/>
                        </a:rPr>
                        <a:t>Da</a:t>
                      </a:r>
                      <a:endParaRPr lang="en-US" sz="1300" kern="1200" dirty="0">
                        <a:solidFill>
                          <a:schemeClr val="dk1"/>
                        </a:solidFill>
                        <a:latin typeface="Trebuchet MS"/>
                        <a:ea typeface="Calibri"/>
                        <a:cs typeface="Times New Roman"/>
                      </a:endParaRPr>
                    </a:p>
                  </a:txBody>
                  <a:tcPr marL="68580" marR="68580" marT="0" marB="0" anchor="ctr"/>
                </a:tc>
                <a:tc>
                  <a:txBody>
                    <a:bodyPr/>
                    <a:lstStyle/>
                    <a:p>
                      <a:pPr algn="just">
                        <a:lnSpc>
                          <a:spcPct val="115000"/>
                        </a:lnSpc>
                        <a:spcAft>
                          <a:spcPts val="0"/>
                        </a:spcAft>
                      </a:pPr>
                      <a:r>
                        <a:rPr lang="ro-RO" sz="1300" kern="1200" dirty="0">
                          <a:solidFill>
                            <a:schemeClr val="dk1"/>
                          </a:solidFill>
                          <a:latin typeface="Trebuchet MS"/>
                          <a:ea typeface="Calibri"/>
                          <a:cs typeface="Times New Roman"/>
                        </a:rPr>
                        <a:t>Nu este datorat de angajat/muncitor</a:t>
                      </a:r>
                      <a:endParaRPr lang="en-US" sz="1300" kern="1200" dirty="0">
                        <a:solidFill>
                          <a:schemeClr val="dk1"/>
                        </a:solidFill>
                        <a:latin typeface="Trebuchet MS"/>
                        <a:ea typeface="Calibri"/>
                        <a:cs typeface="Times New Roman"/>
                      </a:endParaRPr>
                    </a:p>
                  </a:txBody>
                  <a:tcPr marL="68580" marR="68580" marT="0" marB="0" anchor="ctr"/>
                </a:tc>
              </a:tr>
            </a:tbl>
          </a:graphicData>
        </a:graphic>
      </p:graphicFrame>
      <p:pic>
        <p:nvPicPr>
          <p:cNvPr id="17"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31666">
            <a:off x="9030281" y="348008"/>
            <a:ext cx="739005" cy="96918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Logo-ROGov_r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2797" y="431074"/>
            <a:ext cx="1193692" cy="1044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Logo UE 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19684" y="492377"/>
            <a:ext cx="4346570" cy="9504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 Box 11"/>
          <p:cNvSpPr txBox="1">
            <a:spLocks noChangeArrowheads="1"/>
          </p:cNvSpPr>
          <p:nvPr/>
        </p:nvSpPr>
        <p:spPr bwMode="auto">
          <a:xfrm>
            <a:off x="8980405" y="1337978"/>
            <a:ext cx="1104900" cy="4218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СНЦ</a:t>
            </a:r>
            <a:r>
              <a:rPr kumimoji="0" lang="en-US"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t>
            </a: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ЕЦПБ“</a:t>
            </a:r>
            <a:endParaRPr kumimoji="0" lang="bg-BG"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2" name="Picture 1" descr="C:\Users\barothi\AppData\Local\Temp\Rar$DIa0.990\Interreg_r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60466" y="5304955"/>
            <a:ext cx="2397667" cy="1102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224" y="5586307"/>
            <a:ext cx="1350375" cy="82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581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0" y="4765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5299674" y="6431790"/>
            <a:ext cx="14638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a:ln>
                  <a:noFill/>
                </a:ln>
                <a:effectLst/>
                <a:latin typeface="Trebuchet MS" panose="020B0603020202020204" pitchFamily="34" charset="0"/>
                <a:ea typeface="Times New Roman" panose="02020603050405020304" pitchFamily="18" charset="0"/>
                <a:hlinkClick r:id="rId2"/>
              </a:rPr>
              <a:t>ww</a:t>
            </a:r>
            <a:r>
              <a:rPr lang="en-US" sz="1000" dirty="0">
                <a:latin typeface="Trebuchet MS" panose="020B0603020202020204" pitchFamily="34" charset="0"/>
                <a:ea typeface="Times New Roman" panose="02020603050405020304" pitchFamily="18" charset="0"/>
                <a:hlinkClick r:id="rId2"/>
              </a:rPr>
              <a:t>w.interregrobg.eu</a:t>
            </a:r>
            <a:r>
              <a:rPr lang="ro-RO" sz="1000" dirty="0">
                <a:latin typeface="Trebuchet MS" panose="020B0603020202020204" pitchFamily="34" charset="0"/>
                <a:ea typeface="Times New Roman" panose="02020603050405020304" pitchFamily="18" charset="0"/>
              </a:rPr>
              <a:t> </a:t>
            </a:r>
            <a:endParaRPr kumimoji="0" lang="en-US" sz="1800" b="0" i="0" u="none" strike="noStrike" cap="none" normalizeH="0" baseline="0" dirty="0">
              <a:ln>
                <a:noFill/>
              </a:ln>
              <a:effectLst/>
            </a:endParaRPr>
          </a:p>
        </p:txBody>
      </p:sp>
      <p:sp>
        <p:nvSpPr>
          <p:cNvPr id="4098" name="Rectangle 2"/>
          <p:cNvSpPr>
            <a:spLocks noChangeArrowheads="1"/>
          </p:cNvSpPr>
          <p:nvPr/>
        </p:nvSpPr>
        <p:spPr bwMode="auto">
          <a:xfrm>
            <a:off x="851697" y="2127116"/>
            <a:ext cx="10507763" cy="32521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00050" indent="-400050">
              <a:spcAft>
                <a:spcPts val="1200"/>
              </a:spcAft>
              <a:buAutoNum type="romanUcPeriod"/>
            </a:pPr>
            <a:r>
              <a:rPr lang="en-US" b="1" spc="-30" dirty="0" smtClean="0">
                <a:solidFill>
                  <a:schemeClr val="accent6">
                    <a:lumMod val="75000"/>
                  </a:schemeClr>
                </a:solidFill>
              </a:rPr>
              <a:t>CAZUL UNUI </a:t>
            </a:r>
            <a:r>
              <a:rPr lang="ro-RO" b="1" spc="-30" dirty="0" smtClean="0">
                <a:solidFill>
                  <a:schemeClr val="accent6">
                    <a:lumMod val="75000"/>
                  </a:schemeClr>
                </a:solidFill>
              </a:rPr>
              <a:t>ANGAJATOR ROMÂN, INTERESAT SĂ ANGAJEZE LUCRĂTORI TRANSFRONTALIERI BULGARI</a:t>
            </a:r>
            <a:endParaRPr lang="ro-RO" sz="1600" spc="-30" dirty="0" smtClean="0">
              <a:solidFill>
                <a:schemeClr val="accent6">
                  <a:lumMod val="75000"/>
                </a:schemeClr>
              </a:solidFill>
            </a:endParaRPr>
          </a:p>
          <a:p>
            <a:pPr marL="266700" indent="-266700">
              <a:spcBef>
                <a:spcPts val="1200"/>
              </a:spcBef>
              <a:spcAft>
                <a:spcPts val="1200"/>
              </a:spcAft>
              <a:buFont typeface="Wingdings" pitchFamily="2" charset="2"/>
              <a:buChar char="Ø"/>
            </a:pPr>
            <a:r>
              <a:rPr lang="en-US" sz="1600" b="1" dirty="0" smtClean="0"/>
              <a:t>Care </a:t>
            </a:r>
            <a:r>
              <a:rPr lang="en-US" sz="1600" b="1" dirty="0" err="1" smtClean="0"/>
              <a:t>sunt</a:t>
            </a:r>
            <a:r>
              <a:rPr lang="en-US" sz="1600" b="1" dirty="0" smtClean="0"/>
              <a:t> </a:t>
            </a:r>
            <a:r>
              <a:rPr lang="en-US" sz="1600" b="1" dirty="0" err="1" smtClean="0"/>
              <a:t>avantajele</a:t>
            </a:r>
            <a:r>
              <a:rPr lang="en-US" sz="1600" b="1" dirty="0" smtClean="0"/>
              <a:t> </a:t>
            </a:r>
            <a:r>
              <a:rPr lang="ro-RO" sz="1600" b="1" dirty="0" smtClean="0"/>
              <a:t>angajării unui lucrător transfrontalier bulgar</a:t>
            </a:r>
            <a:r>
              <a:rPr lang="pt-BR" sz="1600" b="1" dirty="0" smtClean="0"/>
              <a:t>? </a:t>
            </a:r>
            <a:endParaRPr lang="ro-RO" sz="1600" b="1" dirty="0" smtClean="0"/>
          </a:p>
          <a:p>
            <a:pPr marL="715963" lvl="1" indent="-258763" algn="just">
              <a:spcAft>
                <a:spcPts val="800"/>
              </a:spcAft>
              <a:buFont typeface="Wingdings" pitchFamily="2" charset="2"/>
              <a:buChar char="§"/>
            </a:pPr>
            <a:r>
              <a:rPr lang="ro-RO" sz="1600" dirty="0">
                <a:latin typeface="Calibri" pitchFamily="34" charset="0"/>
                <a:cs typeface="Calibri" pitchFamily="34" charset="0"/>
              </a:rPr>
              <a:t>E</a:t>
            </a:r>
            <a:r>
              <a:rPr lang="pt-BR" sz="1600" dirty="0" smtClean="0">
                <a:latin typeface="Calibri" pitchFamily="34" charset="0"/>
                <a:cs typeface="Calibri" pitchFamily="34" charset="0"/>
              </a:rPr>
              <a:t>ste important ca</a:t>
            </a:r>
            <a:r>
              <a:rPr lang="ro-RO" sz="1600" dirty="0" smtClean="0">
                <a:latin typeface="Calibri" pitchFamily="34" charset="0"/>
                <a:cs typeface="Calibri" pitchFamily="34" charset="0"/>
              </a:rPr>
              <a:t> </a:t>
            </a:r>
            <a:r>
              <a:rPr lang="vi-VN" sz="1600" dirty="0" smtClean="0">
                <a:latin typeface="Calibri" pitchFamily="34" charset="0"/>
                <a:cs typeface="Calibri" pitchFamily="34" charset="0"/>
              </a:rPr>
              <a:t>angajatorii să mențină o forță de muncă eficientă și</a:t>
            </a:r>
            <a:r>
              <a:rPr lang="ro-RO" sz="1600" dirty="0" smtClean="0">
                <a:latin typeface="Calibri" pitchFamily="34" charset="0"/>
                <a:cs typeface="Calibri" pitchFamily="34" charset="0"/>
              </a:rPr>
              <a:t> </a:t>
            </a:r>
            <a:r>
              <a:rPr lang="it-IT" sz="1600" dirty="0" smtClean="0">
                <a:latin typeface="Calibri" pitchFamily="34" charset="0"/>
                <a:cs typeface="Calibri" pitchFamily="34" charset="0"/>
              </a:rPr>
              <a:t>productivă. Uneori, competențele necesare în acest</a:t>
            </a:r>
            <a:r>
              <a:rPr lang="ro-RO" sz="1600" dirty="0" smtClean="0">
                <a:latin typeface="Calibri" pitchFamily="34" charset="0"/>
                <a:cs typeface="Calibri" pitchFamily="34" charset="0"/>
              </a:rPr>
              <a:t> sens nu sunt</a:t>
            </a:r>
            <a:r>
              <a:rPr lang="vi-VN" sz="1600" dirty="0" smtClean="0">
                <a:latin typeface="Calibri" pitchFamily="34" charset="0"/>
                <a:cs typeface="Calibri" pitchFamily="34" charset="0"/>
              </a:rPr>
              <a:t> </a:t>
            </a:r>
            <a:r>
              <a:rPr lang="ro-RO" sz="1600" dirty="0" smtClean="0">
                <a:cs typeface="Calibri" pitchFamily="34" charset="0"/>
              </a:rPr>
              <a:t>disponibile aici</a:t>
            </a:r>
            <a:r>
              <a:rPr lang="vi-VN" sz="1600" dirty="0" smtClean="0">
                <a:cs typeface="Calibri" pitchFamily="34" charset="0"/>
              </a:rPr>
              <a:t>. </a:t>
            </a:r>
            <a:r>
              <a:rPr lang="ro-RO" sz="1600" dirty="0" smtClean="0">
                <a:cs typeface="Calibri" pitchFamily="34" charset="0"/>
              </a:rPr>
              <a:t>Studiile au dovedit că o</a:t>
            </a:r>
            <a:r>
              <a:rPr lang="vi-VN" sz="1600" dirty="0" smtClean="0">
                <a:cs typeface="Calibri" pitchFamily="34" charset="0"/>
              </a:rPr>
              <a:t> echipă internațională și multiculturală </a:t>
            </a:r>
            <a:r>
              <a:rPr lang="ro-RO" sz="1600" dirty="0" smtClean="0">
                <a:cs typeface="Calibri" pitchFamily="34" charset="0"/>
              </a:rPr>
              <a:t>este mult mai motivată și poate contribui la creșterea eficienței și inovării</a:t>
            </a:r>
            <a:r>
              <a:rPr lang="vi-VN" sz="1600" dirty="0" smtClean="0">
                <a:cs typeface="Calibri" pitchFamily="34" charset="0"/>
              </a:rPr>
              <a:t>, </a:t>
            </a:r>
            <a:r>
              <a:rPr lang="ro-RO" sz="1600" dirty="0" smtClean="0">
                <a:cs typeface="Calibri" pitchFamily="34" charset="0"/>
              </a:rPr>
              <a:t>introducând niveluri </a:t>
            </a:r>
            <a:r>
              <a:rPr lang="it-IT" sz="1600" dirty="0" smtClean="0">
                <a:cs typeface="Calibri" pitchFamily="34" charset="0"/>
              </a:rPr>
              <a:t>noi de competențe și experiență.</a:t>
            </a:r>
            <a:endParaRPr lang="ro-RO" sz="1600" dirty="0" smtClean="0">
              <a:cs typeface="Calibri" pitchFamily="34" charset="0"/>
            </a:endParaRPr>
          </a:p>
          <a:p>
            <a:pPr marL="715963" lvl="1" indent="-258763" algn="just">
              <a:spcAft>
                <a:spcPts val="800"/>
              </a:spcAft>
              <a:buFont typeface="Wingdings" pitchFamily="2" charset="2"/>
              <a:buChar char="§"/>
            </a:pPr>
            <a:r>
              <a:rPr lang="ro-RO" sz="1600" dirty="0" smtClean="0">
                <a:latin typeface="Calibri" pitchFamily="34" charset="0"/>
                <a:cs typeface="Calibri" pitchFamily="34" charset="0"/>
              </a:rPr>
              <a:t>Creșterea plajei de recrutarea și a șanselor de a găsi candidați bine pregătiți care să corespundă profilului căutat.</a:t>
            </a:r>
            <a:endParaRPr lang="ro-RO" sz="1600" dirty="0" smtClean="0">
              <a:cs typeface="Calibri" pitchFamily="34" charset="0"/>
            </a:endParaRPr>
          </a:p>
          <a:p>
            <a:pPr marL="715963" lvl="1" indent="-258763" algn="just">
              <a:spcAft>
                <a:spcPts val="800"/>
              </a:spcAft>
              <a:buFont typeface="Wingdings" pitchFamily="2" charset="2"/>
              <a:buChar char="§"/>
            </a:pPr>
            <a:r>
              <a:rPr lang="ro-RO" sz="1600" dirty="0" smtClean="0">
                <a:cs typeface="Calibri" pitchFamily="34" charset="0"/>
              </a:rPr>
              <a:t>În cazul de față, anagajatorii sunt avantajați și prin prisma diferențelor în ceea ce privește câștigurile salariale între Bulgaria și România (214 EUR versus 249 EUR, în cazul salariului minim net). </a:t>
            </a:r>
            <a:r>
              <a:rPr lang="ro-RO" sz="1600" i="1" u="sng" dirty="0" smtClean="0">
                <a:cs typeface="Calibri" pitchFamily="34" charset="0"/>
              </a:rPr>
              <a:t>Atenție</a:t>
            </a:r>
            <a:r>
              <a:rPr lang="ro-RO" sz="1600" i="1" dirty="0" smtClean="0">
                <a:cs typeface="Calibri" pitchFamily="34" charset="0"/>
              </a:rPr>
              <a:t>: </a:t>
            </a:r>
            <a:r>
              <a:rPr lang="en-US" sz="1600" i="1" dirty="0" err="1" smtClean="0">
                <a:latin typeface="Calibri" pitchFamily="34" charset="0"/>
                <a:cs typeface="Calibri" pitchFamily="34" charset="0"/>
              </a:rPr>
              <a:t>în</a:t>
            </a:r>
            <a:r>
              <a:rPr lang="en-US" sz="1600" i="1" dirty="0" smtClean="0">
                <a:latin typeface="Calibri" pitchFamily="34" charset="0"/>
                <a:cs typeface="Calibri" pitchFamily="34" charset="0"/>
              </a:rPr>
              <a:t> </a:t>
            </a:r>
            <a:r>
              <a:rPr lang="en-US" sz="1600" i="1" dirty="0" err="1" smtClean="0">
                <a:latin typeface="Calibri" pitchFamily="34" charset="0"/>
                <a:cs typeface="Calibri" pitchFamily="34" charset="0"/>
              </a:rPr>
              <a:t>cazul</a:t>
            </a:r>
            <a:r>
              <a:rPr lang="en-US" sz="1600" i="1" dirty="0" smtClean="0">
                <a:latin typeface="Calibri" pitchFamily="34" charset="0"/>
                <a:cs typeface="Calibri" pitchFamily="34" charset="0"/>
              </a:rPr>
              <a:t> </a:t>
            </a:r>
            <a:r>
              <a:rPr lang="en-US" sz="1600" i="1" dirty="0" err="1" smtClean="0">
                <a:latin typeface="Calibri" pitchFamily="34" charset="0"/>
                <a:cs typeface="Calibri" pitchFamily="34" charset="0"/>
              </a:rPr>
              <a:t>în</a:t>
            </a:r>
            <a:r>
              <a:rPr lang="en-US" sz="1600" i="1" dirty="0" smtClean="0">
                <a:latin typeface="Calibri" pitchFamily="34" charset="0"/>
                <a:cs typeface="Calibri" pitchFamily="34" charset="0"/>
              </a:rPr>
              <a:t> care un stat </a:t>
            </a:r>
            <a:r>
              <a:rPr lang="en-US" sz="1600" i="1" dirty="0" err="1" smtClean="0">
                <a:latin typeface="Calibri" pitchFamily="34" charset="0"/>
                <a:cs typeface="Calibri" pitchFamily="34" charset="0"/>
              </a:rPr>
              <a:t>membru</a:t>
            </a:r>
            <a:r>
              <a:rPr lang="en-US" sz="1600" i="1" dirty="0" smtClean="0">
                <a:latin typeface="Calibri" pitchFamily="34" charset="0"/>
                <a:cs typeface="Calibri" pitchFamily="34" charset="0"/>
              </a:rPr>
              <a:t> are </a:t>
            </a:r>
            <a:r>
              <a:rPr lang="en-US" sz="1600" i="1" dirty="0" err="1" smtClean="0">
                <a:latin typeface="Calibri" pitchFamily="34" charset="0"/>
                <a:cs typeface="Calibri" pitchFamily="34" charset="0"/>
              </a:rPr>
              <a:t>anumite</a:t>
            </a:r>
            <a:r>
              <a:rPr lang="en-US" sz="1600" i="1" dirty="0" smtClean="0">
                <a:latin typeface="Calibri" pitchFamily="34" charset="0"/>
                <a:cs typeface="Calibri" pitchFamily="34" charset="0"/>
              </a:rPr>
              <a:t> </a:t>
            </a:r>
            <a:r>
              <a:rPr lang="en-US" sz="1600" i="1" dirty="0" err="1" smtClean="0">
                <a:latin typeface="Calibri" pitchFamily="34" charset="0"/>
                <a:cs typeface="Calibri" pitchFamily="34" charset="0"/>
              </a:rPr>
              <a:t>clauze</a:t>
            </a:r>
            <a:r>
              <a:rPr lang="ro-RO" sz="1600" i="1" dirty="0" smtClean="0">
                <a:latin typeface="Calibri" pitchFamily="34" charset="0"/>
                <a:cs typeface="Calibri" pitchFamily="34" charset="0"/>
              </a:rPr>
              <a:t> </a:t>
            </a:r>
            <a:r>
              <a:rPr lang="vi-VN" sz="1600" i="1" dirty="0" smtClean="0">
                <a:latin typeface="Calibri" pitchFamily="34" charset="0"/>
                <a:cs typeface="Calibri" pitchFamily="34" charset="0"/>
              </a:rPr>
              <a:t>și condiții minime pentru ocuparea forței de muncă,</a:t>
            </a:r>
            <a:r>
              <a:rPr lang="ro-RO" sz="1600" i="1" dirty="0" smtClean="0">
                <a:latin typeface="Calibri" pitchFamily="34" charset="0"/>
                <a:cs typeface="Calibri" pitchFamily="34" charset="0"/>
              </a:rPr>
              <a:t> </a:t>
            </a:r>
            <a:r>
              <a:rPr lang="vi-VN" sz="1600" i="1" dirty="0" smtClean="0">
                <a:latin typeface="Calibri" pitchFamily="34" charset="0"/>
                <a:cs typeface="Calibri" pitchFamily="34" charset="0"/>
              </a:rPr>
              <a:t>precum salariul și prestațiile, acestea trebuie să se</a:t>
            </a:r>
            <a:r>
              <a:rPr lang="ro-RO" sz="1600" i="1" dirty="0" smtClean="0">
                <a:latin typeface="Calibri" pitchFamily="34" charset="0"/>
                <a:cs typeface="Calibri" pitchFamily="34" charset="0"/>
              </a:rPr>
              <a:t> </a:t>
            </a:r>
            <a:r>
              <a:rPr lang="vi-VN" sz="1600" i="1" dirty="0" smtClean="0">
                <a:latin typeface="Calibri" pitchFamily="34" charset="0"/>
                <a:cs typeface="Calibri" pitchFamily="34" charset="0"/>
              </a:rPr>
              <a:t>aplice și lucrătorilor detașați în țara respectivă</a:t>
            </a:r>
            <a:r>
              <a:rPr lang="ro-RO" sz="1600" i="1" dirty="0" smtClean="0">
                <a:latin typeface="Calibri" pitchFamily="34" charset="0"/>
                <a:cs typeface="Calibri" pitchFamily="34" charset="0"/>
              </a:rPr>
              <a:t>!</a:t>
            </a:r>
            <a:endParaRPr lang="ro-RO" sz="1600" dirty="0" smtClean="0">
              <a:cs typeface="Calibri" pitchFamily="34" charset="0"/>
            </a:endParaRPr>
          </a:p>
        </p:txBody>
      </p:sp>
      <p:pic>
        <p:nvPicPr>
          <p:cNvPr id="1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31666">
            <a:off x="9030281" y="348008"/>
            <a:ext cx="739005" cy="9691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Logo-ROGov_r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2797" y="431074"/>
            <a:ext cx="1193692" cy="1044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Logo UE 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19684" y="492377"/>
            <a:ext cx="4346570" cy="9504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 Box 11"/>
          <p:cNvSpPr txBox="1">
            <a:spLocks noChangeArrowheads="1"/>
          </p:cNvSpPr>
          <p:nvPr/>
        </p:nvSpPr>
        <p:spPr bwMode="auto">
          <a:xfrm>
            <a:off x="8980405" y="1337978"/>
            <a:ext cx="1104900" cy="4218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СНЦ</a:t>
            </a:r>
            <a:r>
              <a:rPr kumimoji="0" lang="en-US"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t>
            </a: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ЕЦПБ“</a:t>
            </a:r>
            <a:endParaRPr kumimoji="0" lang="bg-BG"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0" name="Picture 1" descr="C:\Users\barothi\AppData\Local\Temp\Rar$DIa0.990\Interreg_r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60466" y="5304955"/>
            <a:ext cx="2397667" cy="1102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224" y="5586307"/>
            <a:ext cx="1350375" cy="82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441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0" y="4765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5299674" y="6431790"/>
            <a:ext cx="14638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a:ln>
                  <a:noFill/>
                </a:ln>
                <a:effectLst/>
                <a:latin typeface="Trebuchet MS" panose="020B0603020202020204" pitchFamily="34" charset="0"/>
                <a:ea typeface="Times New Roman" panose="02020603050405020304" pitchFamily="18" charset="0"/>
                <a:hlinkClick r:id="rId2"/>
              </a:rPr>
              <a:t>ww</a:t>
            </a:r>
            <a:r>
              <a:rPr lang="en-US" sz="1000" dirty="0">
                <a:latin typeface="Trebuchet MS" panose="020B0603020202020204" pitchFamily="34" charset="0"/>
                <a:ea typeface="Times New Roman" panose="02020603050405020304" pitchFamily="18" charset="0"/>
                <a:hlinkClick r:id="rId2"/>
              </a:rPr>
              <a:t>w.interregrobg.eu</a:t>
            </a:r>
            <a:r>
              <a:rPr lang="ro-RO" sz="1000" dirty="0">
                <a:latin typeface="Trebuchet MS" panose="020B0603020202020204" pitchFamily="34" charset="0"/>
                <a:ea typeface="Times New Roman" panose="02020603050405020304" pitchFamily="18" charset="0"/>
              </a:rPr>
              <a:t> </a:t>
            </a:r>
            <a:endParaRPr kumimoji="0" lang="en-US" sz="1800" b="0" i="0" u="none" strike="noStrike" cap="none" normalizeH="0" baseline="0" dirty="0">
              <a:ln>
                <a:noFill/>
              </a:ln>
              <a:effectLst/>
            </a:endParaRPr>
          </a:p>
        </p:txBody>
      </p:sp>
      <p:sp>
        <p:nvSpPr>
          <p:cNvPr id="4098" name="Rectangle 2"/>
          <p:cNvSpPr>
            <a:spLocks noChangeArrowheads="1"/>
          </p:cNvSpPr>
          <p:nvPr/>
        </p:nvSpPr>
        <p:spPr bwMode="auto">
          <a:xfrm>
            <a:off x="794220" y="1867213"/>
            <a:ext cx="10507763" cy="36779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00050" indent="-400050">
              <a:spcAft>
                <a:spcPts val="1800"/>
              </a:spcAft>
              <a:buAutoNum type="romanUcPeriod"/>
            </a:pPr>
            <a:r>
              <a:rPr lang="en-US" b="1" spc="-30" dirty="0" smtClean="0">
                <a:solidFill>
                  <a:schemeClr val="accent6">
                    <a:lumMod val="75000"/>
                  </a:schemeClr>
                </a:solidFill>
              </a:rPr>
              <a:t>CAZUL UNUI </a:t>
            </a:r>
            <a:r>
              <a:rPr lang="ro-RO" b="1" spc="-30" dirty="0" smtClean="0">
                <a:solidFill>
                  <a:schemeClr val="accent6">
                    <a:lumMod val="75000"/>
                  </a:schemeClr>
                </a:solidFill>
              </a:rPr>
              <a:t>ANGAJATOR ROMÂN, INTERESAT SĂ ANGAJEZE LUCRĂTORI TRANSFRONTALIERI BULGARI</a:t>
            </a:r>
          </a:p>
          <a:p>
            <a:pPr marL="400050" indent="-400050">
              <a:spcAft>
                <a:spcPts val="1200"/>
              </a:spcAft>
              <a:buFont typeface="Wingdings" pitchFamily="2" charset="2"/>
              <a:buChar char="Ø"/>
            </a:pPr>
            <a:r>
              <a:rPr lang="en-US" sz="1600" b="1" dirty="0" smtClean="0"/>
              <a:t>Care </a:t>
            </a:r>
            <a:r>
              <a:rPr lang="en-US" sz="1600" b="1" dirty="0" err="1" smtClean="0"/>
              <a:t>sunt</a:t>
            </a:r>
            <a:r>
              <a:rPr lang="en-US" sz="1600" b="1" dirty="0" smtClean="0"/>
              <a:t> </a:t>
            </a:r>
            <a:r>
              <a:rPr lang="en-US" sz="1600" b="1" dirty="0" err="1" smtClean="0"/>
              <a:t>avantajele</a:t>
            </a:r>
            <a:r>
              <a:rPr lang="en-US" sz="1600" b="1" dirty="0" smtClean="0"/>
              <a:t> </a:t>
            </a:r>
            <a:r>
              <a:rPr lang="ro-RO" sz="1600" b="1" dirty="0" smtClean="0"/>
              <a:t>angajării unui lucrător transfrontalier bulgar</a:t>
            </a:r>
            <a:r>
              <a:rPr lang="pt-BR" sz="1600" b="1" dirty="0" smtClean="0"/>
              <a:t>? </a:t>
            </a:r>
            <a:endParaRPr lang="ro-RO" sz="1600" spc="-30" dirty="0" smtClean="0">
              <a:solidFill>
                <a:schemeClr val="accent6">
                  <a:lumMod val="75000"/>
                </a:schemeClr>
              </a:solidFill>
            </a:endParaRPr>
          </a:p>
          <a:p>
            <a:pPr marL="266700" lvl="1" indent="-266700">
              <a:spcBef>
                <a:spcPts val="1200"/>
              </a:spcBef>
              <a:spcAft>
                <a:spcPts val="600"/>
              </a:spcAft>
              <a:buFont typeface="Wingdings" pitchFamily="2" charset="2"/>
              <a:buChar char="§"/>
            </a:pPr>
            <a:r>
              <a:rPr lang="en-US" sz="1600" spc="-30" dirty="0" smtClean="0">
                <a:latin typeface="Calibri" pitchFamily="34" charset="0"/>
                <a:cs typeface="Calibri" pitchFamily="34" charset="0"/>
              </a:rPr>
              <a:t>Recrutarea </a:t>
            </a:r>
            <a:r>
              <a:rPr lang="en-US" sz="1600" spc="-30" dirty="0" err="1" smtClean="0">
                <a:latin typeface="Calibri" pitchFamily="34" charset="0"/>
                <a:cs typeface="Calibri" pitchFamily="34" charset="0"/>
              </a:rPr>
              <a:t>în</a:t>
            </a:r>
            <a:r>
              <a:rPr lang="en-US" sz="1600" spc="-30" dirty="0" smtClean="0">
                <a:latin typeface="Calibri" pitchFamily="34" charset="0"/>
                <a:cs typeface="Calibri" pitchFamily="34" charset="0"/>
              </a:rPr>
              <a:t> </a:t>
            </a:r>
            <a:r>
              <a:rPr lang="ro-RO" sz="1600" spc="-30" dirty="0" smtClean="0">
                <a:latin typeface="Calibri" pitchFamily="34" charset="0"/>
                <a:cs typeface="Calibri" pitchFamily="34" charset="0"/>
              </a:rPr>
              <a:t>cazul unui lucrător transfrontalier este la fel de simplă ca cea a unui lucrător român (</a:t>
            </a:r>
            <a:r>
              <a:rPr lang="vi-VN" sz="1400" spc="-30" dirty="0" smtClean="0">
                <a:latin typeface="Calibri" pitchFamily="34" charset="0"/>
                <a:cs typeface="Calibri" pitchFamily="34" charset="0"/>
              </a:rPr>
              <a:t>Există mai multe servicii private și publice</a:t>
            </a:r>
            <a:r>
              <a:rPr lang="ro-RO" sz="1400" spc="-30" dirty="0" smtClean="0">
                <a:latin typeface="Calibri" pitchFamily="34" charset="0"/>
                <a:cs typeface="Calibri" pitchFamily="34" charset="0"/>
              </a:rPr>
              <a:t> </a:t>
            </a:r>
            <a:r>
              <a:rPr lang="ro-RO" sz="1600" spc="-30" dirty="0" smtClean="0">
                <a:latin typeface="Calibri" pitchFamily="34" charset="0"/>
                <a:cs typeface="Calibri" pitchFamily="34" charset="0"/>
              </a:rPr>
              <a:t>de </a:t>
            </a:r>
            <a:r>
              <a:rPr lang="vi-VN" sz="1400" spc="-30" dirty="0" smtClean="0">
                <a:latin typeface="Calibri" pitchFamily="34" charset="0"/>
                <a:cs typeface="Calibri" pitchFamily="34" charset="0"/>
              </a:rPr>
              <a:t>îndrum</a:t>
            </a:r>
            <a:r>
              <a:rPr lang="ro-RO" sz="1600" spc="-30" dirty="0" smtClean="0">
                <a:latin typeface="Calibri" pitchFamily="34" charset="0"/>
                <a:cs typeface="Calibri" pitchFamily="34" charset="0"/>
              </a:rPr>
              <a:t>are</a:t>
            </a:r>
            <a:r>
              <a:rPr lang="vi-VN" sz="1400" spc="-30" dirty="0" smtClean="0">
                <a:latin typeface="Calibri" pitchFamily="34" charset="0"/>
                <a:cs typeface="Calibri" pitchFamily="34" charset="0"/>
              </a:rPr>
              <a:t> pe parcursul procesului</a:t>
            </a:r>
            <a:r>
              <a:rPr lang="ro-RO" sz="1400" spc="-30" dirty="0" smtClean="0">
                <a:latin typeface="Calibri" pitchFamily="34" charset="0"/>
                <a:cs typeface="Calibri" pitchFamily="34" charset="0"/>
              </a:rPr>
              <a:t>, </a:t>
            </a:r>
            <a:r>
              <a:rPr lang="ro-RO" sz="1600" spc="-30" dirty="0" smtClean="0">
                <a:latin typeface="Calibri" pitchFamily="34" charset="0"/>
                <a:cs typeface="Calibri" pitchFamily="34" charset="0"/>
              </a:rPr>
              <a:t>precum EURES: </a:t>
            </a:r>
            <a:r>
              <a:rPr lang="en-US" sz="1600" spc="-30" dirty="0" err="1" smtClean="0">
                <a:latin typeface="Calibri" pitchFamily="34" charset="0"/>
                <a:cs typeface="Calibri" pitchFamily="34" charset="0"/>
              </a:rPr>
              <a:t>creați</a:t>
            </a:r>
            <a:r>
              <a:rPr lang="en-US" sz="1600" spc="-30" dirty="0" smtClean="0">
                <a:latin typeface="Calibri" pitchFamily="34" charset="0"/>
                <a:cs typeface="Calibri" pitchFamily="34" charset="0"/>
              </a:rPr>
              <a:t> un cont </a:t>
            </a:r>
            <a:r>
              <a:rPr lang="ro-RO" sz="1600" spc="-30" dirty="0" smtClean="0">
                <a:latin typeface="Calibri" pitchFamily="34" charset="0"/>
                <a:cs typeface="Calibri" pitchFamily="34" charset="0"/>
              </a:rPr>
              <a:t>pe site-ul oficial EURES </a:t>
            </a:r>
            <a:r>
              <a:rPr lang="en-US" sz="1600" u="sng" spc="-30" dirty="0" smtClean="0">
                <a:latin typeface="Calibri" pitchFamily="34" charset="0"/>
                <a:cs typeface="Calibri" pitchFamily="34" charset="0"/>
              </a:rPr>
              <a:t>eures.europa.eu</a:t>
            </a:r>
            <a:r>
              <a:rPr lang="ro-RO" sz="1600" spc="-30" dirty="0" smtClean="0">
                <a:latin typeface="Calibri" pitchFamily="34" charset="0"/>
                <a:cs typeface="Calibri" pitchFamily="34" charset="0"/>
              </a:rPr>
              <a:t> </a:t>
            </a:r>
            <a:r>
              <a:rPr lang="en-US" sz="1600" spc="-30" dirty="0" err="1" smtClean="0">
                <a:latin typeface="Calibri" pitchFamily="34" charset="0"/>
                <a:cs typeface="Calibri" pitchFamily="34" charset="0"/>
              </a:rPr>
              <a:t>și</a:t>
            </a:r>
            <a:r>
              <a:rPr lang="ro-RO" sz="1600" spc="-30" dirty="0" smtClean="0">
                <a:latin typeface="Calibri" pitchFamily="34" charset="0"/>
                <a:cs typeface="Calibri" pitchFamily="34" charset="0"/>
              </a:rPr>
              <a:t> </a:t>
            </a:r>
            <a:r>
              <a:rPr lang="vi-VN" sz="1400" spc="-30" dirty="0" smtClean="0">
                <a:latin typeface="Calibri" pitchFamily="34" charset="0"/>
                <a:cs typeface="Calibri" pitchFamily="34" charset="0"/>
              </a:rPr>
              <a:t>căutați solicitanți de locuri de muncă</a:t>
            </a:r>
            <a:r>
              <a:rPr lang="ro-RO" sz="1600" spc="-30" dirty="0" smtClean="0">
                <a:latin typeface="Calibri" pitchFamily="34" charset="0"/>
                <a:cs typeface="Calibri" pitchFamily="34" charset="0"/>
              </a:rPr>
              <a:t>;</a:t>
            </a:r>
            <a:r>
              <a:rPr lang="vi-VN" sz="1600" spc="-30" dirty="0" smtClean="0">
                <a:latin typeface="Calibri" pitchFamily="34" charset="0"/>
                <a:cs typeface="Calibri" pitchFamily="34" charset="0"/>
              </a:rPr>
              <a:t> </a:t>
            </a:r>
            <a:r>
              <a:rPr lang="pt-BR" sz="1600" spc="-30" dirty="0" smtClean="0">
                <a:latin typeface="Calibri" pitchFamily="34" charset="0"/>
                <a:cs typeface="Calibri" pitchFamily="34" charset="0"/>
              </a:rPr>
              <a:t>portalul</a:t>
            </a:r>
            <a:r>
              <a:rPr lang="en-US" sz="1600" spc="-30" dirty="0" smtClean="0">
                <a:latin typeface="Calibri" pitchFamily="34" charset="0"/>
                <a:cs typeface="Calibri" pitchFamily="34" charset="0"/>
              </a:rPr>
              <a:t> are </a:t>
            </a:r>
            <a:r>
              <a:rPr lang="en-US" sz="1600" spc="-30" dirty="0" err="1" smtClean="0">
                <a:latin typeface="Calibri" pitchFamily="34" charset="0"/>
                <a:cs typeface="Calibri" pitchFamily="34" charset="0"/>
              </a:rPr>
              <a:t>propria</a:t>
            </a:r>
            <a:r>
              <a:rPr lang="en-US" sz="1600" spc="-30" dirty="0" smtClean="0">
                <a:latin typeface="Calibri" pitchFamily="34" charset="0"/>
                <a:cs typeface="Calibri" pitchFamily="34" charset="0"/>
              </a:rPr>
              <a:t> </a:t>
            </a:r>
            <a:r>
              <a:rPr lang="en-US" sz="1600" spc="-30" dirty="0" err="1" smtClean="0">
                <a:latin typeface="Calibri" pitchFamily="34" charset="0"/>
                <a:cs typeface="Calibri" pitchFamily="34" charset="0"/>
              </a:rPr>
              <a:t>aplicație</a:t>
            </a:r>
            <a:r>
              <a:rPr lang="en-US" sz="1600" spc="-30" dirty="0" smtClean="0">
                <a:latin typeface="Calibri" pitchFamily="34" charset="0"/>
                <a:cs typeface="Calibri" pitchFamily="34" charset="0"/>
              </a:rPr>
              <a:t> </a:t>
            </a:r>
            <a:r>
              <a:rPr lang="en-US" sz="1600" spc="-30" dirty="0" err="1" smtClean="0">
                <a:latin typeface="Calibri" pitchFamily="34" charset="0"/>
                <a:cs typeface="Calibri" pitchFamily="34" charset="0"/>
              </a:rPr>
              <a:t>pentru</a:t>
            </a:r>
            <a:r>
              <a:rPr lang="ro-RO" sz="1600" spc="-30" dirty="0" smtClean="0">
                <a:latin typeface="Calibri" pitchFamily="34" charset="0"/>
                <a:cs typeface="Calibri" pitchFamily="34" charset="0"/>
              </a:rPr>
              <a:t> </a:t>
            </a:r>
            <a:r>
              <a:rPr lang="en-US" sz="1600" spc="-30" dirty="0" err="1" smtClean="0">
                <a:latin typeface="Calibri" pitchFamily="34" charset="0"/>
                <a:cs typeface="Calibri" pitchFamily="34" charset="0"/>
              </a:rPr>
              <a:t>smartphone</a:t>
            </a:r>
            <a:r>
              <a:rPr lang="ro-RO" sz="1600" spc="-30" dirty="0" smtClean="0">
                <a:latin typeface="Calibri" pitchFamily="34" charset="0"/>
                <a:cs typeface="Calibri" pitchFamily="34" charset="0"/>
              </a:rPr>
              <a:t> și este ușor de utilizat). </a:t>
            </a:r>
          </a:p>
          <a:p>
            <a:pPr marL="266700" lvl="1" indent="-266700">
              <a:spcBef>
                <a:spcPts val="600"/>
              </a:spcBef>
              <a:spcAft>
                <a:spcPts val="1200"/>
              </a:spcAft>
              <a:buFont typeface="Wingdings" pitchFamily="2" charset="2"/>
              <a:buChar char="§"/>
            </a:pPr>
            <a:r>
              <a:rPr lang="ro-RO" sz="1600" dirty="0" smtClean="0"/>
              <a:t>IMM-urile care angajează salariaţi transfrontalieri, la locuri de muncă sau de ucenicie, </a:t>
            </a:r>
            <a:r>
              <a:rPr lang="ro-RO" sz="1600" b="1" dirty="0" smtClean="0"/>
              <a:t>pot beneficia de asistenţă financiară prin intermediul "Prima ta muncă EURES 5.0”</a:t>
            </a:r>
            <a:r>
              <a:rPr lang="ro-RO" sz="1600" dirty="0" smtClean="0"/>
              <a:t>, care este o sumă fixă pentru acoperirea unei părţi din costurile programului de integrare pentru lucrătorii nou angajaţi. Suma fixă are la bază ţara şi natura formării oferite.</a:t>
            </a:r>
          </a:p>
          <a:p>
            <a:pPr marL="723900" lvl="1" indent="-266700" algn="just">
              <a:spcAft>
                <a:spcPts val="600"/>
              </a:spcAft>
              <a:buFont typeface="Courier New" pitchFamily="49" charset="0"/>
              <a:buChar char="o"/>
            </a:pPr>
            <a:r>
              <a:rPr lang="ro-RO" sz="1600" b="1" dirty="0" smtClean="0"/>
              <a:t>Prima ta muncă EURES 5.0 </a:t>
            </a:r>
            <a:r>
              <a:rPr lang="ro-RO" sz="1600" dirty="0" smtClean="0"/>
              <a:t>este o </a:t>
            </a:r>
            <a:r>
              <a:rPr lang="ro-RO" sz="1600" b="1" i="1" dirty="0" smtClean="0"/>
              <a:t>schemă de mobilitate profesională pentru UE</a:t>
            </a:r>
            <a:r>
              <a:rPr lang="ro-RO" sz="1600" dirty="0" smtClean="0"/>
              <a:t>, care vizează, printre altele și angajatorii românii care oferă contracte de muncă lucrătorilor bulgari cu o durată de cel puţin 6 luni, cu condiţia ca salariul şi condiţiile să fie în conformitate cu legislaţia naţională în domeniul muncii. </a:t>
            </a:r>
          </a:p>
        </p:txBody>
      </p:sp>
      <p:pic>
        <p:nvPicPr>
          <p:cNvPr id="1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31666">
            <a:off x="9030281" y="348008"/>
            <a:ext cx="739005" cy="9691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Logo-ROGov_r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2797" y="431074"/>
            <a:ext cx="1193692" cy="1044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Logo UE 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19684" y="492377"/>
            <a:ext cx="4346570" cy="9504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 Box 11"/>
          <p:cNvSpPr txBox="1">
            <a:spLocks noChangeArrowheads="1"/>
          </p:cNvSpPr>
          <p:nvPr/>
        </p:nvSpPr>
        <p:spPr bwMode="auto">
          <a:xfrm>
            <a:off x="8980405" y="1337978"/>
            <a:ext cx="1104900" cy="4218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СНЦ</a:t>
            </a:r>
            <a:r>
              <a:rPr kumimoji="0" lang="en-US"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t>
            </a: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ЕЦПБ“</a:t>
            </a:r>
            <a:endParaRPr kumimoji="0" lang="bg-BG"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0" name="Picture 1" descr="C:\Users\barothi\AppData\Local\Temp\Rar$DIa0.990\Interreg_r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60466" y="5304955"/>
            <a:ext cx="2397667" cy="1102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224" y="5586307"/>
            <a:ext cx="1350375" cy="82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333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0" y="4765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5299674" y="6431790"/>
            <a:ext cx="14638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a:ln>
                  <a:noFill/>
                </a:ln>
                <a:effectLst/>
                <a:latin typeface="Trebuchet MS" panose="020B0603020202020204" pitchFamily="34" charset="0"/>
                <a:ea typeface="Times New Roman" panose="02020603050405020304" pitchFamily="18" charset="0"/>
                <a:hlinkClick r:id="rId2"/>
              </a:rPr>
              <a:t>ww</a:t>
            </a:r>
            <a:r>
              <a:rPr lang="en-US" sz="1000" dirty="0">
                <a:latin typeface="Trebuchet MS" panose="020B0603020202020204" pitchFamily="34" charset="0"/>
                <a:ea typeface="Times New Roman" panose="02020603050405020304" pitchFamily="18" charset="0"/>
                <a:hlinkClick r:id="rId2"/>
              </a:rPr>
              <a:t>w.interregrobg.eu</a:t>
            </a:r>
            <a:r>
              <a:rPr lang="ro-RO" sz="1000" dirty="0">
                <a:latin typeface="Trebuchet MS" panose="020B0603020202020204" pitchFamily="34" charset="0"/>
                <a:ea typeface="Times New Roman" panose="02020603050405020304" pitchFamily="18" charset="0"/>
              </a:rPr>
              <a:t> </a:t>
            </a:r>
            <a:endParaRPr kumimoji="0" lang="en-US" sz="1800" b="0" i="0" u="none" strike="noStrike" cap="none" normalizeH="0" baseline="0" dirty="0">
              <a:ln>
                <a:noFill/>
              </a:ln>
              <a:effectLst/>
            </a:endParaRPr>
          </a:p>
        </p:txBody>
      </p:sp>
      <p:sp>
        <p:nvSpPr>
          <p:cNvPr id="4098" name="Rectangle 2"/>
          <p:cNvSpPr>
            <a:spLocks noChangeArrowheads="1"/>
          </p:cNvSpPr>
          <p:nvPr/>
        </p:nvSpPr>
        <p:spPr bwMode="auto">
          <a:xfrm>
            <a:off x="893498" y="2049762"/>
            <a:ext cx="10507763"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00050" indent="-400050">
              <a:spcAft>
                <a:spcPts val="1200"/>
              </a:spcAft>
              <a:buAutoNum type="romanUcPeriod"/>
            </a:pPr>
            <a:r>
              <a:rPr lang="en-US" b="1" spc="-30" dirty="0" smtClean="0">
                <a:solidFill>
                  <a:schemeClr val="accent6">
                    <a:lumMod val="75000"/>
                  </a:schemeClr>
                </a:solidFill>
              </a:rPr>
              <a:t>CAZUL UNUI </a:t>
            </a:r>
            <a:r>
              <a:rPr lang="ro-RO" b="1" spc="-30" dirty="0" smtClean="0">
                <a:solidFill>
                  <a:schemeClr val="accent6">
                    <a:lumMod val="75000"/>
                  </a:schemeClr>
                </a:solidFill>
              </a:rPr>
              <a:t>ANGAJATOR ROMÂN, INTERESAT SĂ ANGAJEZE LUCRĂTORI TRANSFRONTALIERI BULGARI</a:t>
            </a:r>
            <a:endParaRPr lang="ro-RO" sz="1600" spc="-30" dirty="0" smtClean="0">
              <a:solidFill>
                <a:schemeClr val="accent6">
                  <a:lumMod val="75000"/>
                </a:schemeClr>
              </a:solidFill>
            </a:endParaRPr>
          </a:p>
          <a:p>
            <a:pPr marL="266700" indent="-266700">
              <a:spcAft>
                <a:spcPts val="600"/>
              </a:spcAft>
              <a:buFont typeface="Wingdings" pitchFamily="2" charset="2"/>
              <a:buChar char="Ø"/>
            </a:pPr>
            <a:r>
              <a:rPr lang="en-US" sz="1600" dirty="0" err="1" smtClean="0"/>
              <a:t>Considerand</a:t>
            </a:r>
            <a:r>
              <a:rPr lang="en-US" sz="1600" dirty="0" smtClean="0"/>
              <a:t> ca </a:t>
            </a:r>
            <a:r>
              <a:rPr lang="en-US" sz="1600" dirty="0" err="1" smtClean="0"/>
              <a:t>doreste</a:t>
            </a:r>
            <a:r>
              <a:rPr lang="en-US" sz="1600" dirty="0" smtClean="0"/>
              <a:t> </a:t>
            </a:r>
            <a:r>
              <a:rPr lang="en-US" sz="1600" dirty="0" err="1" smtClean="0"/>
              <a:t>sa</a:t>
            </a:r>
            <a:r>
              <a:rPr lang="en-US" sz="1600" dirty="0" smtClean="0"/>
              <a:t> </a:t>
            </a:r>
            <a:r>
              <a:rPr lang="en-US" sz="1600" dirty="0" err="1" smtClean="0"/>
              <a:t>angajeze</a:t>
            </a:r>
            <a:r>
              <a:rPr lang="en-US" sz="1600" dirty="0" smtClean="0"/>
              <a:t> un </a:t>
            </a:r>
            <a:r>
              <a:rPr lang="en-US" sz="1600" dirty="0" err="1" smtClean="0"/>
              <a:t>cetatean</a:t>
            </a:r>
            <a:r>
              <a:rPr lang="en-US" sz="1600" dirty="0" smtClean="0"/>
              <a:t> strain din UE</a:t>
            </a:r>
            <a:r>
              <a:rPr lang="ro-RO" sz="1600" dirty="0" smtClean="0"/>
              <a:t> sau </a:t>
            </a:r>
            <a:r>
              <a:rPr lang="en-US" sz="1600" dirty="0" smtClean="0"/>
              <a:t>SEE, </a:t>
            </a:r>
            <a:r>
              <a:rPr lang="en-US" sz="1600" dirty="0" err="1" smtClean="0"/>
              <a:t>pentru</a:t>
            </a:r>
            <a:r>
              <a:rPr lang="en-US" sz="1600" dirty="0" smtClean="0"/>
              <a:t> o </a:t>
            </a:r>
            <a:r>
              <a:rPr lang="en-US" sz="1600" dirty="0" err="1" smtClean="0"/>
              <a:t>sedere</a:t>
            </a:r>
            <a:r>
              <a:rPr lang="en-US" sz="1600" dirty="0" smtClean="0"/>
              <a:t> </a:t>
            </a:r>
            <a:r>
              <a:rPr lang="en-US" sz="1600" dirty="0" err="1" smtClean="0"/>
              <a:t>mai</a:t>
            </a:r>
            <a:r>
              <a:rPr lang="en-US" sz="1600" dirty="0" smtClean="0"/>
              <a:t> mare de 3 </a:t>
            </a:r>
            <a:r>
              <a:rPr lang="en-US" sz="1600" dirty="0" err="1" smtClean="0"/>
              <a:t>luni</a:t>
            </a:r>
            <a:r>
              <a:rPr lang="en-US" sz="1600" dirty="0" smtClean="0"/>
              <a:t> </a:t>
            </a:r>
            <a:r>
              <a:rPr lang="en-US" sz="1600" dirty="0" err="1" smtClean="0"/>
              <a:t>pe</a:t>
            </a:r>
            <a:r>
              <a:rPr lang="en-US" sz="1600" dirty="0" smtClean="0"/>
              <a:t> </a:t>
            </a:r>
            <a:r>
              <a:rPr lang="en-US" sz="1600" dirty="0" err="1" smtClean="0"/>
              <a:t>teritoriul</a:t>
            </a:r>
            <a:r>
              <a:rPr lang="en-US" sz="1600" dirty="0" smtClean="0"/>
              <a:t> </a:t>
            </a:r>
            <a:r>
              <a:rPr lang="en-US" sz="1600" dirty="0" err="1" smtClean="0"/>
              <a:t>Romaniei</a:t>
            </a:r>
            <a:r>
              <a:rPr lang="en-US" sz="1600" dirty="0" smtClean="0"/>
              <a:t>, </a:t>
            </a:r>
            <a:r>
              <a:rPr lang="en-US" sz="1600" dirty="0" err="1" smtClean="0"/>
              <a:t>angajatorul</a:t>
            </a:r>
            <a:r>
              <a:rPr lang="en-US" sz="1600" dirty="0" smtClean="0"/>
              <a:t> </a:t>
            </a:r>
            <a:r>
              <a:rPr lang="en-US" sz="1600" dirty="0" err="1" smtClean="0"/>
              <a:t>trebuie</a:t>
            </a:r>
            <a:r>
              <a:rPr lang="en-US" sz="1600" dirty="0" smtClean="0"/>
              <a:t> </a:t>
            </a:r>
            <a:r>
              <a:rPr lang="en-US" sz="1600" dirty="0" err="1" smtClean="0"/>
              <a:t>sa</a:t>
            </a:r>
            <a:r>
              <a:rPr lang="en-US" sz="1600" dirty="0" smtClean="0"/>
              <a:t> </a:t>
            </a:r>
            <a:r>
              <a:rPr lang="en-US" sz="1600" dirty="0" err="1" smtClean="0"/>
              <a:t>faca</a:t>
            </a:r>
            <a:r>
              <a:rPr lang="en-US" sz="1600" dirty="0" smtClean="0"/>
              <a:t> </a:t>
            </a:r>
            <a:r>
              <a:rPr lang="en-US" sz="1600" dirty="0" err="1" smtClean="0"/>
              <a:t>inregistrarea</a:t>
            </a:r>
            <a:r>
              <a:rPr lang="en-US" sz="1600" dirty="0" smtClean="0"/>
              <a:t> </a:t>
            </a:r>
            <a:r>
              <a:rPr lang="en-US" sz="1600" dirty="0" err="1" smtClean="0"/>
              <a:t>rezidentei</a:t>
            </a:r>
            <a:r>
              <a:rPr lang="en-US" sz="1600" dirty="0" smtClean="0"/>
              <a:t> </a:t>
            </a:r>
            <a:r>
              <a:rPr lang="en-US" sz="1600" dirty="0" err="1" smtClean="0"/>
              <a:t>cetateanului</a:t>
            </a:r>
            <a:r>
              <a:rPr lang="en-US" sz="1600" dirty="0" smtClean="0"/>
              <a:t> expat la </a:t>
            </a:r>
            <a:r>
              <a:rPr lang="en-US" sz="1600" dirty="0" err="1" smtClean="0"/>
              <a:t>formatiunile</a:t>
            </a:r>
            <a:r>
              <a:rPr lang="en-US" sz="1600" dirty="0" smtClean="0"/>
              <a:t> </a:t>
            </a:r>
            <a:r>
              <a:rPr lang="en-US" sz="1600" dirty="0" err="1" smtClean="0"/>
              <a:t>teritoriale</a:t>
            </a:r>
            <a:r>
              <a:rPr lang="en-US" sz="1600" dirty="0" smtClean="0"/>
              <a:t> ale </a:t>
            </a:r>
            <a:r>
              <a:rPr lang="en-US" sz="1600" dirty="0" err="1" smtClean="0"/>
              <a:t>Inspectoratului</a:t>
            </a:r>
            <a:r>
              <a:rPr lang="en-US" sz="1600" dirty="0" smtClean="0"/>
              <a:t> General </a:t>
            </a:r>
            <a:r>
              <a:rPr lang="en-US" sz="1600" dirty="0" err="1" smtClean="0"/>
              <a:t>pentru</a:t>
            </a:r>
            <a:r>
              <a:rPr lang="en-US" sz="1600" dirty="0" smtClean="0"/>
              <a:t> </a:t>
            </a:r>
            <a:r>
              <a:rPr lang="en-US" sz="1600" dirty="0" err="1" smtClean="0"/>
              <a:t>Imigrari</a:t>
            </a:r>
            <a:r>
              <a:rPr lang="en-US" sz="1600" dirty="0" smtClean="0"/>
              <a:t> din </a:t>
            </a:r>
            <a:r>
              <a:rPr lang="en-US" sz="1600" dirty="0" err="1" smtClean="0"/>
              <a:t>judetul</a:t>
            </a:r>
            <a:r>
              <a:rPr lang="en-US" sz="1600" dirty="0" smtClean="0"/>
              <a:t> in care </a:t>
            </a:r>
            <a:r>
              <a:rPr lang="en-US" sz="1600" dirty="0" err="1" smtClean="0"/>
              <a:t>persoana</a:t>
            </a:r>
            <a:r>
              <a:rPr lang="en-US" sz="1600" dirty="0" smtClean="0"/>
              <a:t> </a:t>
            </a:r>
            <a:r>
              <a:rPr lang="en-US" sz="1600" dirty="0" err="1" smtClean="0"/>
              <a:t>respectiva</a:t>
            </a:r>
            <a:r>
              <a:rPr lang="en-US" sz="1600" dirty="0" smtClean="0"/>
              <a:t> </a:t>
            </a:r>
            <a:r>
              <a:rPr lang="en-US" sz="1600" dirty="0" err="1" smtClean="0"/>
              <a:t>locuieste</a:t>
            </a:r>
            <a:r>
              <a:rPr lang="en-US" sz="1600" dirty="0" smtClean="0"/>
              <a:t>. </a:t>
            </a:r>
            <a:r>
              <a:rPr lang="en-US" sz="1600" dirty="0" err="1" smtClean="0"/>
              <a:t>Aici</a:t>
            </a:r>
            <a:r>
              <a:rPr lang="en-US" sz="1600" dirty="0" smtClean="0"/>
              <a:t> </a:t>
            </a:r>
            <a:r>
              <a:rPr lang="en-US" sz="1600" dirty="0" err="1" smtClean="0"/>
              <a:t>trebuie</a:t>
            </a:r>
            <a:r>
              <a:rPr lang="en-US" sz="1600" dirty="0" smtClean="0"/>
              <a:t> </a:t>
            </a:r>
            <a:r>
              <a:rPr lang="en-US" sz="1600" dirty="0" err="1" smtClean="0"/>
              <a:t>depus</a:t>
            </a:r>
            <a:r>
              <a:rPr lang="en-US" sz="1600" dirty="0" smtClean="0"/>
              <a:t> un </a:t>
            </a:r>
            <a:r>
              <a:rPr lang="en-US" sz="1600" dirty="0" err="1" smtClean="0"/>
              <a:t>dosar</a:t>
            </a:r>
            <a:r>
              <a:rPr lang="en-US" sz="1600" dirty="0" smtClean="0"/>
              <a:t> </a:t>
            </a:r>
            <a:r>
              <a:rPr lang="en-US" sz="1600" dirty="0" err="1" smtClean="0"/>
              <a:t>ce</a:t>
            </a:r>
            <a:r>
              <a:rPr lang="en-US" sz="1600" dirty="0" smtClean="0"/>
              <a:t> </a:t>
            </a:r>
            <a:r>
              <a:rPr lang="en-US" sz="1600" dirty="0" err="1" smtClean="0"/>
              <a:t>contine</a:t>
            </a:r>
            <a:r>
              <a:rPr lang="en-US" sz="1600" dirty="0" smtClean="0"/>
              <a:t> </a:t>
            </a:r>
            <a:r>
              <a:rPr lang="en-US" sz="1600" dirty="0" err="1" smtClean="0"/>
              <a:t>anumite</a:t>
            </a:r>
            <a:r>
              <a:rPr lang="en-US" sz="1600" dirty="0" smtClean="0"/>
              <a:t> </a:t>
            </a:r>
            <a:r>
              <a:rPr lang="en-US" sz="1600" dirty="0" err="1" smtClean="0"/>
              <a:t>documente</a:t>
            </a:r>
            <a:r>
              <a:rPr lang="en-US" sz="1600" dirty="0" smtClean="0"/>
              <a:t> </a:t>
            </a:r>
            <a:r>
              <a:rPr lang="en-US" sz="1600" dirty="0" err="1" smtClean="0"/>
              <a:t>si</a:t>
            </a:r>
            <a:r>
              <a:rPr lang="en-US" sz="1600" dirty="0" smtClean="0"/>
              <a:t> </a:t>
            </a:r>
            <a:r>
              <a:rPr lang="en-US" sz="1600" dirty="0" err="1" smtClean="0"/>
              <a:t>anume</a:t>
            </a:r>
            <a:r>
              <a:rPr lang="en-US" sz="1600" dirty="0" smtClean="0"/>
              <a:t>: </a:t>
            </a:r>
            <a:endParaRPr lang="ro-RO" sz="1600" dirty="0" smtClean="0"/>
          </a:p>
          <a:p>
            <a:pPr marL="723900" lvl="1" indent="-266700">
              <a:spcAft>
                <a:spcPts val="600"/>
              </a:spcAft>
            </a:pPr>
            <a:r>
              <a:rPr lang="en-US" sz="1600" dirty="0" smtClean="0"/>
              <a:t>▪ Contract de </a:t>
            </a:r>
            <a:r>
              <a:rPr lang="en-US" sz="1600" dirty="0" err="1" smtClean="0"/>
              <a:t>munca</a:t>
            </a:r>
            <a:r>
              <a:rPr lang="en-US" sz="1600" dirty="0" smtClean="0"/>
              <a:t> in original </a:t>
            </a:r>
            <a:r>
              <a:rPr lang="en-US" sz="1600" dirty="0" err="1" smtClean="0"/>
              <a:t>si</a:t>
            </a:r>
            <a:r>
              <a:rPr lang="en-US" sz="1600" dirty="0" smtClean="0"/>
              <a:t> </a:t>
            </a:r>
            <a:r>
              <a:rPr lang="en-US" sz="1600" dirty="0" err="1" smtClean="0"/>
              <a:t>copie</a:t>
            </a:r>
            <a:r>
              <a:rPr lang="en-US" sz="1600" dirty="0" smtClean="0"/>
              <a:t> </a:t>
            </a:r>
            <a:r>
              <a:rPr lang="en-US" sz="1600" dirty="0" err="1" smtClean="0"/>
              <a:t>sau</a:t>
            </a:r>
            <a:r>
              <a:rPr lang="en-US" sz="1600" dirty="0" smtClean="0"/>
              <a:t> </a:t>
            </a:r>
            <a:r>
              <a:rPr lang="en-US" sz="1600" dirty="0" err="1" smtClean="0"/>
              <a:t>adeverinta</a:t>
            </a:r>
            <a:r>
              <a:rPr lang="en-US" sz="1600" dirty="0" smtClean="0"/>
              <a:t> </a:t>
            </a:r>
            <a:r>
              <a:rPr lang="en-US" sz="1600" dirty="0" err="1" smtClean="0"/>
              <a:t>eliberata</a:t>
            </a:r>
            <a:r>
              <a:rPr lang="en-US" sz="1600" dirty="0" smtClean="0"/>
              <a:t> de </a:t>
            </a:r>
            <a:r>
              <a:rPr lang="en-US" sz="1600" dirty="0" err="1" smtClean="0"/>
              <a:t>angajator</a:t>
            </a:r>
            <a:r>
              <a:rPr lang="en-US" sz="1600" dirty="0" smtClean="0"/>
              <a:t> in original </a:t>
            </a:r>
            <a:endParaRPr lang="ro-RO" sz="1600" dirty="0" smtClean="0"/>
          </a:p>
          <a:p>
            <a:pPr marL="723900" lvl="1" indent="-266700">
              <a:spcAft>
                <a:spcPts val="600"/>
              </a:spcAft>
            </a:pPr>
            <a:r>
              <a:rPr lang="en-US" sz="1600" dirty="0" smtClean="0"/>
              <a:t>▪ O </a:t>
            </a:r>
            <a:r>
              <a:rPr lang="en-US" sz="1600" dirty="0" err="1" smtClean="0"/>
              <a:t>cerere</a:t>
            </a:r>
            <a:r>
              <a:rPr lang="en-US" sz="1600" dirty="0" smtClean="0"/>
              <a:t> tip </a:t>
            </a:r>
            <a:endParaRPr lang="ro-RO" sz="1600" dirty="0" smtClean="0"/>
          </a:p>
          <a:p>
            <a:pPr marL="723900" lvl="1" indent="-266700">
              <a:spcAft>
                <a:spcPts val="600"/>
              </a:spcAft>
            </a:pPr>
            <a:r>
              <a:rPr lang="en-US" sz="1600" dirty="0" smtClean="0"/>
              <a:t>▪ Print screen REVISAL (</a:t>
            </a:r>
            <a:r>
              <a:rPr lang="en-US" sz="1600" dirty="0" err="1" smtClean="0"/>
              <a:t>semnat</a:t>
            </a:r>
            <a:r>
              <a:rPr lang="en-US" sz="1600" dirty="0" smtClean="0"/>
              <a:t> </a:t>
            </a:r>
            <a:r>
              <a:rPr lang="en-US" sz="1600" dirty="0" err="1" smtClean="0"/>
              <a:t>si</a:t>
            </a:r>
            <a:r>
              <a:rPr lang="en-US" sz="1600" dirty="0" smtClean="0"/>
              <a:t> </a:t>
            </a:r>
            <a:r>
              <a:rPr lang="en-US" sz="1600" dirty="0" err="1" smtClean="0"/>
              <a:t>stampilat</a:t>
            </a:r>
            <a:r>
              <a:rPr lang="en-US" sz="1600" dirty="0" smtClean="0"/>
              <a:t> de </a:t>
            </a:r>
            <a:r>
              <a:rPr lang="en-US" sz="1600" dirty="0" err="1" smtClean="0"/>
              <a:t>angajator</a:t>
            </a:r>
            <a:r>
              <a:rPr lang="en-US" sz="1600" dirty="0" smtClean="0"/>
              <a:t>) </a:t>
            </a:r>
            <a:endParaRPr lang="ro-RO" sz="1600" dirty="0" smtClean="0"/>
          </a:p>
          <a:p>
            <a:pPr marL="723900" lvl="1" indent="-266700">
              <a:spcAft>
                <a:spcPts val="600"/>
              </a:spcAft>
            </a:pPr>
            <a:r>
              <a:rPr lang="en-US" sz="1600" dirty="0" smtClean="0"/>
              <a:t>▪ </a:t>
            </a:r>
            <a:r>
              <a:rPr lang="en-US" sz="1600" dirty="0" err="1" smtClean="0"/>
              <a:t>Chitantele</a:t>
            </a:r>
            <a:r>
              <a:rPr lang="en-US" sz="1600" dirty="0" smtClean="0"/>
              <a:t> </a:t>
            </a:r>
            <a:r>
              <a:rPr lang="en-US" sz="1600" dirty="0" err="1" smtClean="0"/>
              <a:t>aferente</a:t>
            </a:r>
            <a:r>
              <a:rPr lang="en-US" sz="1600" dirty="0" smtClean="0"/>
              <a:t> </a:t>
            </a:r>
            <a:r>
              <a:rPr lang="en-US" sz="1600" dirty="0" err="1" smtClean="0"/>
              <a:t>taxelor</a:t>
            </a:r>
            <a:endParaRPr lang="en-US" sz="1600" dirty="0" smtClean="0"/>
          </a:p>
        </p:txBody>
      </p:sp>
      <p:pic>
        <p:nvPicPr>
          <p:cNvPr id="1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31666">
            <a:off x="9030281" y="348008"/>
            <a:ext cx="739005" cy="9691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Logo-ROGov_r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2797" y="431074"/>
            <a:ext cx="1193692" cy="1044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Logo UE 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19684" y="492377"/>
            <a:ext cx="4346570" cy="9504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 Box 11"/>
          <p:cNvSpPr txBox="1">
            <a:spLocks noChangeArrowheads="1"/>
          </p:cNvSpPr>
          <p:nvPr/>
        </p:nvSpPr>
        <p:spPr bwMode="auto">
          <a:xfrm>
            <a:off x="8980405" y="1337978"/>
            <a:ext cx="1104900" cy="4218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СНЦ</a:t>
            </a:r>
            <a:r>
              <a:rPr kumimoji="0" lang="en-US"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t>
            </a: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ЕЦПБ“</a:t>
            </a:r>
            <a:endParaRPr kumimoji="0" lang="bg-BG"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0" name="Picture 1" descr="C:\Users\barothi\AppData\Local\Temp\Rar$DIa0.990\Interreg_r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60466" y="5304955"/>
            <a:ext cx="2397667" cy="1102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224" y="5586307"/>
            <a:ext cx="1350375" cy="82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2027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0" y="4765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5299674" y="6431790"/>
            <a:ext cx="14638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a:ln>
                  <a:noFill/>
                </a:ln>
                <a:effectLst/>
                <a:latin typeface="Trebuchet MS" panose="020B0603020202020204" pitchFamily="34" charset="0"/>
                <a:ea typeface="Times New Roman" panose="02020603050405020304" pitchFamily="18" charset="0"/>
                <a:hlinkClick r:id="rId2"/>
              </a:rPr>
              <a:t>ww</a:t>
            </a:r>
            <a:r>
              <a:rPr lang="en-US" sz="1000" dirty="0">
                <a:latin typeface="Trebuchet MS" panose="020B0603020202020204" pitchFamily="34" charset="0"/>
                <a:ea typeface="Times New Roman" panose="02020603050405020304" pitchFamily="18" charset="0"/>
                <a:hlinkClick r:id="rId2"/>
              </a:rPr>
              <a:t>w.interregrobg.eu</a:t>
            </a:r>
            <a:r>
              <a:rPr lang="ro-RO" sz="1000" dirty="0">
                <a:latin typeface="Trebuchet MS" panose="020B0603020202020204" pitchFamily="34" charset="0"/>
                <a:ea typeface="Times New Roman" panose="02020603050405020304" pitchFamily="18" charset="0"/>
              </a:rPr>
              <a:t> </a:t>
            </a:r>
            <a:endParaRPr kumimoji="0" lang="en-US" sz="1800" b="0" i="0" u="none" strike="noStrike" cap="none" normalizeH="0" baseline="0" dirty="0">
              <a:ln>
                <a:noFill/>
              </a:ln>
              <a:effectLst/>
            </a:endParaRPr>
          </a:p>
        </p:txBody>
      </p:sp>
      <p:sp>
        <p:nvSpPr>
          <p:cNvPr id="4098" name="Rectangle 2"/>
          <p:cNvSpPr>
            <a:spLocks noChangeArrowheads="1"/>
          </p:cNvSpPr>
          <p:nvPr/>
        </p:nvSpPr>
        <p:spPr bwMode="auto">
          <a:xfrm>
            <a:off x="919624" y="1796647"/>
            <a:ext cx="10507763" cy="39549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00050" indent="-400050">
              <a:spcAft>
                <a:spcPts val="1200"/>
              </a:spcAft>
              <a:buAutoNum type="romanUcPeriod"/>
            </a:pPr>
            <a:r>
              <a:rPr lang="en-US" b="1" spc="-30" dirty="0" smtClean="0">
                <a:solidFill>
                  <a:schemeClr val="accent6">
                    <a:lumMod val="75000"/>
                  </a:schemeClr>
                </a:solidFill>
              </a:rPr>
              <a:t>CAZUL UNUI </a:t>
            </a:r>
            <a:r>
              <a:rPr lang="ro-RO" b="1" spc="-30" dirty="0" smtClean="0">
                <a:solidFill>
                  <a:schemeClr val="accent6">
                    <a:lumMod val="75000"/>
                  </a:schemeClr>
                </a:solidFill>
              </a:rPr>
              <a:t>ANGAJATOR ROMÂN, INTERESAT SĂ ANGAJEZE LUCRĂTORI TRANSFRONTALIERI BULGARI</a:t>
            </a:r>
            <a:endParaRPr lang="ro-RO" sz="1600" spc="-30" dirty="0" smtClean="0">
              <a:solidFill>
                <a:schemeClr val="accent6">
                  <a:lumMod val="75000"/>
                </a:schemeClr>
              </a:solidFill>
            </a:endParaRPr>
          </a:p>
          <a:p>
            <a:pPr marL="266700" indent="-266700">
              <a:spcBef>
                <a:spcPts val="600"/>
              </a:spcBef>
              <a:spcAft>
                <a:spcPts val="600"/>
              </a:spcAft>
              <a:buFont typeface="Wingdings" pitchFamily="2" charset="2"/>
              <a:buChar char="Ø"/>
            </a:pPr>
            <a:r>
              <a:rPr lang="ro-RO" sz="1600" b="1" dirty="0" smtClean="0"/>
              <a:t>Obligații referitoare la contractul de muncă</a:t>
            </a:r>
          </a:p>
          <a:p>
            <a:pPr marL="723900" lvl="1" indent="-266700" algn="just">
              <a:spcAft>
                <a:spcPts val="600"/>
              </a:spcAft>
              <a:buFont typeface="Wingdings" pitchFamily="2" charset="2"/>
              <a:buChar char="§"/>
            </a:pPr>
            <a:r>
              <a:rPr lang="ro-RO" sz="1600" spc="-30" dirty="0" smtClean="0"/>
              <a:t>anterior încheierii sau modificării contractului individual de muncă, angajatorul are obligația de a informa persoana selectată în vederea angajării ori, după caz, salariatul, cu privire la clauzele esențiale pe care intentionează să le inscrie în contract. </a:t>
            </a:r>
            <a:r>
              <a:rPr lang="ro-RO" sz="1600" i="1" spc="-30" dirty="0" smtClean="0"/>
              <a:t>Elementele din informare</a:t>
            </a:r>
            <a:r>
              <a:rPr lang="ro-RO" sz="1600" spc="-30" dirty="0" smtClean="0"/>
              <a:t>, care trebuie să se regăsească și în conținutul contractului se referă la: identitatea părților; sediul angajatorului; funcția/ocupația conform specificației COR sau altor acte normative, fișa postului, cu specificarea atribuțiilor postului; criteriile de evaluare a activității profesionale; riscurile specifice postului; data de la care contractul urmează să își producă efectele; durata contractului de muncă; concediului de odihnă la care salariatul are dreptul; condițiile de acordare a preavizului; salariul de bază, alte elemente constitutive ale veniturilor salariale, precum și periodicitatea plății salariului; durata normală a muncii, exprimată în ore/zi și ore/săptămână; indicarea contractului colectiv de muncă ce reglementeaza condițiile de munca ale salariatului; durata perioadei de probă.</a:t>
            </a:r>
          </a:p>
          <a:p>
            <a:pPr marL="723900" lvl="1" indent="-266700" algn="just">
              <a:spcAft>
                <a:spcPts val="600"/>
              </a:spcAft>
              <a:buFont typeface="Wingdings" pitchFamily="2" charset="2"/>
              <a:buChar char="§"/>
            </a:pPr>
            <a:r>
              <a:rPr lang="ro-RO" sz="1600" dirty="0" smtClean="0"/>
              <a:t>Anterior începerii activității, contractul individual de muncă se înregistrează în registrul general de evidență a salariaților REVISAL, care se transmite Inspectoratului teritorial de muncă în condițiile și la termenele prevăzute de H.G. 500/2011 privind registrul general de evidența a salariaților.</a:t>
            </a:r>
            <a:endParaRPr lang="en-US" sz="1600" dirty="0" smtClean="0"/>
          </a:p>
        </p:txBody>
      </p:sp>
      <p:pic>
        <p:nvPicPr>
          <p:cNvPr id="1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31666">
            <a:off x="9030281" y="348008"/>
            <a:ext cx="739005" cy="9691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Logo-ROGov_r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2797" y="431074"/>
            <a:ext cx="1193692" cy="1044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Logo UE 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19684" y="492377"/>
            <a:ext cx="4346570" cy="9504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 Box 11"/>
          <p:cNvSpPr txBox="1">
            <a:spLocks noChangeArrowheads="1"/>
          </p:cNvSpPr>
          <p:nvPr/>
        </p:nvSpPr>
        <p:spPr bwMode="auto">
          <a:xfrm>
            <a:off x="8980405" y="1337978"/>
            <a:ext cx="1104900" cy="4218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СНЦ</a:t>
            </a:r>
            <a:r>
              <a:rPr kumimoji="0" lang="en-US"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t>
            </a: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ЕЦПБ“</a:t>
            </a:r>
            <a:endParaRPr kumimoji="0" lang="bg-BG"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0" name="Picture 1" descr="C:\Users\barothi\AppData\Local\Temp\Rar$DIa0.990\Interreg_r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60466" y="5304955"/>
            <a:ext cx="2397667" cy="1102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224" y="5586307"/>
            <a:ext cx="1350375" cy="82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7966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0" y="4765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5299674" y="6431790"/>
            <a:ext cx="14638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a:ln>
                  <a:noFill/>
                </a:ln>
                <a:effectLst/>
                <a:latin typeface="Trebuchet MS" panose="020B0603020202020204" pitchFamily="34" charset="0"/>
                <a:ea typeface="Times New Roman" panose="02020603050405020304" pitchFamily="18" charset="0"/>
                <a:hlinkClick r:id="rId2"/>
              </a:rPr>
              <a:t>ww</a:t>
            </a:r>
            <a:r>
              <a:rPr lang="en-US" sz="1000" dirty="0">
                <a:latin typeface="Trebuchet MS" panose="020B0603020202020204" pitchFamily="34" charset="0"/>
                <a:ea typeface="Times New Roman" panose="02020603050405020304" pitchFamily="18" charset="0"/>
                <a:hlinkClick r:id="rId2"/>
              </a:rPr>
              <a:t>w.interregrobg.eu</a:t>
            </a:r>
            <a:r>
              <a:rPr lang="ro-RO" sz="1000" dirty="0">
                <a:latin typeface="Trebuchet MS" panose="020B0603020202020204" pitchFamily="34" charset="0"/>
                <a:ea typeface="Times New Roman" panose="02020603050405020304" pitchFamily="18" charset="0"/>
              </a:rPr>
              <a:t> </a:t>
            </a:r>
            <a:endParaRPr kumimoji="0" lang="en-US" sz="1800" b="0" i="0" u="none" strike="noStrike" cap="none" normalizeH="0" baseline="0" dirty="0">
              <a:ln>
                <a:noFill/>
              </a:ln>
              <a:effectLst/>
            </a:endParaRPr>
          </a:p>
        </p:txBody>
      </p:sp>
      <p:sp>
        <p:nvSpPr>
          <p:cNvPr id="4098" name="Rectangle 2"/>
          <p:cNvSpPr>
            <a:spLocks noChangeArrowheads="1"/>
          </p:cNvSpPr>
          <p:nvPr/>
        </p:nvSpPr>
        <p:spPr bwMode="auto">
          <a:xfrm>
            <a:off x="919624" y="2904642"/>
            <a:ext cx="10507763" cy="17389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00050" indent="-400050">
              <a:spcAft>
                <a:spcPts val="1200"/>
              </a:spcAft>
              <a:buAutoNum type="romanUcPeriod"/>
            </a:pPr>
            <a:r>
              <a:rPr lang="en-US" b="1" spc="-30" dirty="0" smtClean="0">
                <a:solidFill>
                  <a:schemeClr val="accent6">
                    <a:lumMod val="75000"/>
                  </a:schemeClr>
                </a:solidFill>
              </a:rPr>
              <a:t>CAZUL UNUI </a:t>
            </a:r>
            <a:r>
              <a:rPr lang="ro-RO" b="1" spc="-30" dirty="0" smtClean="0">
                <a:solidFill>
                  <a:schemeClr val="accent6">
                    <a:lumMod val="75000"/>
                  </a:schemeClr>
                </a:solidFill>
              </a:rPr>
              <a:t>ANGAJATOR ROMÂN, INTERESAT SĂ ANGAJEZE LUCRĂTORI TRANSFRONTALIERI BULGARI</a:t>
            </a:r>
            <a:endParaRPr lang="ro-RO" sz="1600" spc="-30" dirty="0" smtClean="0">
              <a:solidFill>
                <a:schemeClr val="accent6">
                  <a:lumMod val="75000"/>
                </a:schemeClr>
              </a:solidFill>
            </a:endParaRPr>
          </a:p>
          <a:p>
            <a:pPr marL="266700" indent="-266700">
              <a:spcBef>
                <a:spcPts val="600"/>
              </a:spcBef>
              <a:spcAft>
                <a:spcPts val="600"/>
              </a:spcAft>
              <a:buFont typeface="Wingdings" pitchFamily="2" charset="2"/>
              <a:buChar char="Ø"/>
            </a:pPr>
            <a:r>
              <a:rPr lang="ro-RO" sz="1600" b="1" dirty="0" smtClean="0"/>
              <a:t>Reglementările privind încetarea relaţiei de muncă cu angajatorul român </a:t>
            </a:r>
          </a:p>
          <a:p>
            <a:pPr marL="723900" lvl="1" indent="-266700">
              <a:spcBef>
                <a:spcPts val="600"/>
              </a:spcBef>
              <a:spcAft>
                <a:spcPts val="600"/>
              </a:spcAft>
              <a:buFont typeface="Wingdings" pitchFamily="2" charset="2"/>
              <a:buChar char="§"/>
            </a:pPr>
            <a:r>
              <a:rPr lang="ro-RO" sz="1600" dirty="0" smtClean="0"/>
              <a:t>Decizia de concediere se comunică salariatului în scris şi trebuie să conţină în mod obligatoriu următoarele aspecte: motivele care au determinat concedierea; durata preavizului (20 zile lucrătoare); criteriile de stabilire a ordinii de priorităţi (în cazul concedierii colective); lista tuturor locurilor de muncă.</a:t>
            </a:r>
            <a:endParaRPr lang="en-US" sz="1600" dirty="0" smtClean="0"/>
          </a:p>
        </p:txBody>
      </p:sp>
      <p:pic>
        <p:nvPicPr>
          <p:cNvPr id="1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31666">
            <a:off x="9030281" y="348008"/>
            <a:ext cx="739005" cy="9691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Logo-ROGov_r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2797" y="431074"/>
            <a:ext cx="1193692" cy="1044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Logo UE 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19684" y="492377"/>
            <a:ext cx="4346570" cy="9504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 Box 11"/>
          <p:cNvSpPr txBox="1">
            <a:spLocks noChangeArrowheads="1"/>
          </p:cNvSpPr>
          <p:nvPr/>
        </p:nvSpPr>
        <p:spPr bwMode="auto">
          <a:xfrm>
            <a:off x="8980405" y="1337978"/>
            <a:ext cx="1104900" cy="4218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СНЦ</a:t>
            </a:r>
            <a:r>
              <a:rPr kumimoji="0" lang="en-US"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t>
            </a: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ЕЦПБ“</a:t>
            </a:r>
            <a:endParaRPr kumimoji="0" lang="bg-BG"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0" name="Picture 1" descr="C:\Users\barothi\AppData\Local\Temp\Rar$DIa0.990\Interreg_r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60466" y="5304955"/>
            <a:ext cx="2397667" cy="1102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224" y="5586307"/>
            <a:ext cx="1350375" cy="82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4824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0" y="4765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5299674" y="6431790"/>
            <a:ext cx="14638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a:ln>
                  <a:noFill/>
                </a:ln>
                <a:effectLst/>
                <a:latin typeface="Trebuchet MS" panose="020B0603020202020204" pitchFamily="34" charset="0"/>
                <a:ea typeface="Times New Roman" panose="02020603050405020304" pitchFamily="18" charset="0"/>
                <a:hlinkClick r:id="rId2"/>
              </a:rPr>
              <a:t>ww</a:t>
            </a:r>
            <a:r>
              <a:rPr lang="en-US" sz="1000" dirty="0">
                <a:latin typeface="Trebuchet MS" panose="020B0603020202020204" pitchFamily="34" charset="0"/>
                <a:ea typeface="Times New Roman" panose="02020603050405020304" pitchFamily="18" charset="0"/>
                <a:hlinkClick r:id="rId2"/>
              </a:rPr>
              <a:t>w.interregrobg.eu</a:t>
            </a:r>
            <a:r>
              <a:rPr lang="ro-RO" sz="1000" dirty="0">
                <a:latin typeface="Trebuchet MS" panose="020B0603020202020204" pitchFamily="34" charset="0"/>
                <a:ea typeface="Times New Roman" panose="02020603050405020304" pitchFamily="18" charset="0"/>
              </a:rPr>
              <a:t> </a:t>
            </a:r>
            <a:endParaRPr kumimoji="0" lang="en-US" sz="1800" b="0" i="0" u="none" strike="noStrike" cap="none" normalizeH="0" baseline="0" dirty="0">
              <a:ln>
                <a:noFill/>
              </a:ln>
              <a:effectLst/>
            </a:endParaRPr>
          </a:p>
        </p:txBody>
      </p:sp>
      <p:sp>
        <p:nvSpPr>
          <p:cNvPr id="4098" name="Rectangle 2"/>
          <p:cNvSpPr>
            <a:spLocks noChangeArrowheads="1"/>
          </p:cNvSpPr>
          <p:nvPr/>
        </p:nvSpPr>
        <p:spPr bwMode="auto">
          <a:xfrm>
            <a:off x="851697" y="1660325"/>
            <a:ext cx="10507763" cy="41857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00050" indent="-400050">
              <a:spcAft>
                <a:spcPts val="600"/>
              </a:spcAft>
              <a:buAutoNum type="romanUcPeriod"/>
            </a:pPr>
            <a:r>
              <a:rPr lang="en-US" b="1" spc="-30" dirty="0" smtClean="0">
                <a:solidFill>
                  <a:schemeClr val="accent6">
                    <a:lumMod val="75000"/>
                  </a:schemeClr>
                </a:solidFill>
              </a:rPr>
              <a:t>CAZUL UNUI </a:t>
            </a:r>
            <a:r>
              <a:rPr lang="ro-RO" b="1" spc="-30" dirty="0" smtClean="0">
                <a:solidFill>
                  <a:schemeClr val="accent6">
                    <a:lumMod val="75000"/>
                  </a:schemeClr>
                </a:solidFill>
              </a:rPr>
              <a:t>ANGAJATOR ROMÂN, INTERESAT SĂ ANGAJEZE LUCRĂTORI TRANSFRONTALIERI BULGARI</a:t>
            </a:r>
            <a:endParaRPr lang="ro-RO" sz="1600" spc="-30" dirty="0" smtClean="0">
              <a:solidFill>
                <a:schemeClr val="accent6">
                  <a:lumMod val="75000"/>
                </a:schemeClr>
              </a:solidFill>
            </a:endParaRPr>
          </a:p>
          <a:p>
            <a:pPr marL="266700" indent="-266700" algn="just">
              <a:spcBef>
                <a:spcPts val="1200"/>
              </a:spcBef>
              <a:spcAft>
                <a:spcPts val="600"/>
              </a:spcAft>
              <a:buFont typeface="Wingdings" pitchFamily="2" charset="2"/>
              <a:buChar char="Ø"/>
            </a:pPr>
            <a:r>
              <a:rPr lang="ro-RO" sz="1600" b="1" dirty="0" smtClean="0"/>
              <a:t>Declarația 030</a:t>
            </a:r>
            <a:r>
              <a:rPr lang="ro-RO" sz="1600" dirty="0" smtClean="0"/>
              <a:t> – Declarație de înregistrare fiscală/Declarație de mențiuni pentru persoane fizice care nu dețin cod numeric personal (OPANAF 3698/2015, modificat prin OPANAF 371/2016) trebuie depusă în termen de 30 de zile de la data începerii activității lucrătorului transfrontalier.</a:t>
            </a:r>
          </a:p>
          <a:p>
            <a:pPr marL="723900" lvl="1" indent="-266700" algn="just">
              <a:spcBef>
                <a:spcPts val="600"/>
              </a:spcBef>
              <a:spcAft>
                <a:spcPts val="600"/>
              </a:spcAft>
              <a:buFont typeface="Wingdings" pitchFamily="2" charset="2"/>
              <a:buChar char="Ø"/>
            </a:pPr>
            <a:r>
              <a:rPr lang="ro-RO" sz="1600" i="1" dirty="0" smtClean="0"/>
              <a:t>sau </a:t>
            </a:r>
            <a:r>
              <a:rPr lang="ro-RO" sz="1600" b="1" dirty="0" smtClean="0"/>
              <a:t>Formularul 020 </a:t>
            </a:r>
            <a:r>
              <a:rPr lang="ro-RO" sz="1600" dirty="0" smtClean="0"/>
              <a:t>– Declarație de înregistrare fiscală/Declarație de mențiuni pentru persoane fizice române și străine care dețin cod numeric personal (OPANAF 3698/2015, modificat prin OPANAF 371/2016), în situația în care lucrătorul tranfrontalier bulgar va fi înregistrat în sistemul de asigurări sociale din România.</a:t>
            </a:r>
          </a:p>
          <a:p>
            <a:pPr marL="266700" indent="-266700" algn="just">
              <a:spcBef>
                <a:spcPts val="600"/>
              </a:spcBef>
              <a:spcAft>
                <a:spcPts val="600"/>
              </a:spcAft>
              <a:buFont typeface="Wingdings" pitchFamily="2" charset="2"/>
              <a:buChar char="Ø"/>
            </a:pPr>
            <a:r>
              <a:rPr lang="ro-RO" sz="1600" b="1" dirty="0" smtClean="0"/>
              <a:t>Declarația 224 </a:t>
            </a:r>
            <a:r>
              <a:rPr lang="ro-RO" sz="1600" i="1" dirty="0" smtClean="0"/>
              <a:t>privind veniturile sub formă de salarii și asimilate salariilor din străinătate obținute de către persoanele fizice care desfășoară activitate în România și de către persoanele fizice române angajate ale misiunilor diplomatice și posturilor consulare acreditate în România</a:t>
            </a:r>
            <a:endParaRPr lang="ro-RO" sz="1600" dirty="0" smtClean="0"/>
          </a:p>
          <a:p>
            <a:pPr marL="266700" algn="just"/>
            <a:r>
              <a:rPr lang="ro-RO" sz="1600" dirty="0" smtClean="0"/>
              <a:t>Instituțiile abilitate stabilesc care este statul în care angajatul transfrontalier își va plăti contribuțiile sociale – România sau statul de origine, Bulgaria. Un lucru este cert, impozitul pe venit îl va plăti în România, deoarece aici este locul în care acesta prestează activități în vederea remunerării. Impozitul pentru cetățenii detașati pe teritoriul României se declară prin Declarația 224. Aceasta se depune sau se transmite lunar către ANAF.</a:t>
            </a:r>
            <a:endParaRPr lang="en-US" sz="1600" dirty="0"/>
          </a:p>
        </p:txBody>
      </p:sp>
      <p:pic>
        <p:nvPicPr>
          <p:cNvPr id="1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31666">
            <a:off x="9030281" y="348008"/>
            <a:ext cx="739005" cy="9691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Logo-ROGov_r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2797" y="431074"/>
            <a:ext cx="1193692" cy="1044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Logo UE 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19684" y="492377"/>
            <a:ext cx="4346570" cy="9504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 Box 11"/>
          <p:cNvSpPr txBox="1">
            <a:spLocks noChangeArrowheads="1"/>
          </p:cNvSpPr>
          <p:nvPr/>
        </p:nvSpPr>
        <p:spPr bwMode="auto">
          <a:xfrm>
            <a:off x="8980405" y="1337978"/>
            <a:ext cx="1104900" cy="4218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СНЦ</a:t>
            </a:r>
            <a:r>
              <a:rPr kumimoji="0" lang="en-US"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t>
            </a: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ЕЦПБ“</a:t>
            </a:r>
            <a:endParaRPr kumimoji="0" lang="bg-BG"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0" name="Picture 1" descr="C:\Users\barothi\AppData\Local\Temp\Rar$DIa0.990\Interreg_r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60466" y="5304955"/>
            <a:ext cx="2397667" cy="1102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224" y="5586307"/>
            <a:ext cx="1350375" cy="82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564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0" y="4765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5299674" y="6431790"/>
            <a:ext cx="14638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a:ln>
                  <a:noFill/>
                </a:ln>
                <a:effectLst/>
                <a:latin typeface="Trebuchet MS" panose="020B0603020202020204" pitchFamily="34" charset="0"/>
                <a:ea typeface="Times New Roman" panose="02020603050405020304" pitchFamily="18" charset="0"/>
                <a:hlinkClick r:id="rId2"/>
              </a:rPr>
              <a:t>ww</a:t>
            </a:r>
            <a:r>
              <a:rPr lang="en-US" sz="1000" dirty="0">
                <a:latin typeface="Trebuchet MS" panose="020B0603020202020204" pitchFamily="34" charset="0"/>
                <a:ea typeface="Times New Roman" panose="02020603050405020304" pitchFamily="18" charset="0"/>
                <a:hlinkClick r:id="rId2"/>
              </a:rPr>
              <a:t>w.interregrobg.eu</a:t>
            </a:r>
            <a:r>
              <a:rPr lang="ro-RO" sz="1000" dirty="0">
                <a:latin typeface="Trebuchet MS" panose="020B0603020202020204" pitchFamily="34" charset="0"/>
                <a:ea typeface="Times New Roman" panose="02020603050405020304" pitchFamily="18" charset="0"/>
              </a:rPr>
              <a:t> </a:t>
            </a:r>
            <a:endParaRPr kumimoji="0" lang="en-US" sz="1800" b="0" i="0" u="none" strike="noStrike" cap="none" normalizeH="0" baseline="0" dirty="0">
              <a:ln>
                <a:noFill/>
              </a:ln>
              <a:effectLst/>
            </a:endParaRPr>
          </a:p>
        </p:txBody>
      </p:sp>
      <p:pic>
        <p:nvPicPr>
          <p:cNvPr id="1034"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3305" y="5791273"/>
            <a:ext cx="1246096" cy="56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ChangeArrowheads="1"/>
          </p:cNvSpPr>
          <p:nvPr/>
        </p:nvSpPr>
        <p:spPr bwMode="auto">
          <a:xfrm>
            <a:off x="1077628" y="1972594"/>
            <a:ext cx="9932998"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o-RO" sz="2000" dirty="0"/>
              <a:t>În vederea identificării principalelor obstacole care limitează mobilitatea transfrontalieră pe piața muncii la graniţa dintre România şi Bulgaria</a:t>
            </a:r>
          </a:p>
          <a:p>
            <a:endParaRPr lang="ro-RO" sz="2000" dirty="0"/>
          </a:p>
          <a:p>
            <a:pPr>
              <a:buFont typeface="Wingdings"/>
              <a:buChar char="Ü"/>
            </a:pPr>
            <a:r>
              <a:rPr lang="ro-RO" sz="2000" dirty="0"/>
              <a:t> </a:t>
            </a:r>
            <a:r>
              <a:rPr lang="ro-RO" sz="2000" b="1" dirty="0"/>
              <a:t>Analiză a principalelor caracteristici economice şi sociale </a:t>
            </a:r>
            <a:r>
              <a:rPr lang="ro-RO" sz="2000" dirty="0"/>
              <a:t>a celor 7 judeţe românești și a celor 8 districte bulgărești în ceea ce privește</a:t>
            </a:r>
            <a:r>
              <a:rPr lang="ro-RO" sz="2000" b="1" dirty="0"/>
              <a:t> specificul economic și social al pieţei forţei de muncă de la nivel local</a:t>
            </a:r>
            <a:r>
              <a:rPr lang="ro-RO" sz="2000" dirty="0"/>
              <a:t> </a:t>
            </a:r>
            <a:endParaRPr lang="en-US" sz="2000" dirty="0"/>
          </a:p>
          <a:p>
            <a:endParaRPr lang="ro-RO" sz="2000" b="1" dirty="0"/>
          </a:p>
        </p:txBody>
      </p:sp>
      <p:pic>
        <p:nvPicPr>
          <p:cNvPr id="1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31666">
            <a:off x="8941381" y="348008"/>
            <a:ext cx="739005" cy="9691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Logo-ROGov_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3897" y="431074"/>
            <a:ext cx="1193692" cy="1044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Logo UE R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0784" y="492377"/>
            <a:ext cx="4346570" cy="9504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 Box 11"/>
          <p:cNvSpPr txBox="1">
            <a:spLocks noChangeArrowheads="1"/>
          </p:cNvSpPr>
          <p:nvPr/>
        </p:nvSpPr>
        <p:spPr bwMode="auto">
          <a:xfrm>
            <a:off x="8891505" y="1337978"/>
            <a:ext cx="1104900" cy="4218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СНЦ</a:t>
            </a:r>
            <a:r>
              <a:rPr kumimoji="0" lang="en-US"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t>
            </a: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ЕЦПБ“</a:t>
            </a:r>
            <a:endParaRPr kumimoji="0" lang="bg-BG"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0"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076" y="5697562"/>
            <a:ext cx="1658555" cy="7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224" y="5713307"/>
            <a:ext cx="1350375" cy="82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1792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8035" y="1905779"/>
            <a:ext cx="11217498" cy="4005621"/>
          </a:xfrm>
        </p:spPr>
        <p:txBody>
          <a:bodyPr>
            <a:normAutofit/>
          </a:bodyPr>
          <a:lstStyle/>
          <a:p>
            <a:endParaRPr lang="en-US" sz="1600" b="1" dirty="0">
              <a:solidFill>
                <a:srgbClr val="00B050"/>
              </a:solidFill>
              <a:effectLst>
                <a:outerShdw blurRad="38100" dist="38100" dir="2700000" algn="tl">
                  <a:srgbClr val="000000">
                    <a:alpha val="43137"/>
                  </a:srgbClr>
                </a:outerShdw>
              </a:effectLst>
              <a:latin typeface="Trebuchet MS" pitchFamily="34" charset="0"/>
            </a:endParaRPr>
          </a:p>
          <a:p>
            <a:pPr fontAlgn="ctr"/>
            <a:endParaRPr lang="en-US" sz="1000" dirty="0"/>
          </a:p>
          <a:p>
            <a:pPr fontAlgn="ctr"/>
            <a:endParaRPr lang="en-US" sz="1000" dirty="0"/>
          </a:p>
        </p:txBody>
      </p:sp>
      <p:sp>
        <p:nvSpPr>
          <p:cNvPr id="5" name="Rectangle 8"/>
          <p:cNvSpPr>
            <a:spLocks noChangeArrowheads="1"/>
          </p:cNvSpPr>
          <p:nvPr/>
        </p:nvSpPr>
        <p:spPr bwMode="auto">
          <a:xfrm>
            <a:off x="0" y="4765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5299674" y="6431790"/>
            <a:ext cx="14638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a:ln>
                  <a:noFill/>
                </a:ln>
                <a:effectLst/>
                <a:latin typeface="Trebuchet MS" panose="020B0603020202020204" pitchFamily="34" charset="0"/>
                <a:ea typeface="Times New Roman" panose="02020603050405020304" pitchFamily="18" charset="0"/>
                <a:hlinkClick r:id="rId2"/>
              </a:rPr>
              <a:t>ww</a:t>
            </a:r>
            <a:r>
              <a:rPr lang="en-US" sz="1000" dirty="0">
                <a:latin typeface="Trebuchet MS" panose="020B0603020202020204" pitchFamily="34" charset="0"/>
                <a:ea typeface="Times New Roman" panose="02020603050405020304" pitchFamily="18" charset="0"/>
                <a:hlinkClick r:id="rId2"/>
              </a:rPr>
              <a:t>w.interregrobg.eu</a:t>
            </a:r>
            <a:r>
              <a:rPr lang="ro-RO" sz="1000" dirty="0">
                <a:latin typeface="Trebuchet MS" panose="020B0603020202020204" pitchFamily="34" charset="0"/>
                <a:ea typeface="Times New Roman" panose="02020603050405020304" pitchFamily="18" charset="0"/>
              </a:rPr>
              <a:t> </a:t>
            </a:r>
            <a:endParaRPr kumimoji="0" lang="en-US" sz="1800" b="0" i="0" u="none" strike="noStrike" cap="none" normalizeH="0" baseline="0" dirty="0">
              <a:ln>
                <a:noFill/>
              </a:ln>
              <a:effectLst/>
            </a:endParaRPr>
          </a:p>
        </p:txBody>
      </p:sp>
      <p:pic>
        <p:nvPicPr>
          <p:cNvPr id="1034"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3305" y="5791273"/>
            <a:ext cx="1246096" cy="56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7" name="Rectangle 1"/>
          <p:cNvSpPr>
            <a:spLocks noChangeArrowheads="1"/>
          </p:cNvSpPr>
          <p:nvPr/>
        </p:nvSpPr>
        <p:spPr bwMode="auto">
          <a:xfrm>
            <a:off x="1022401" y="1981772"/>
            <a:ext cx="10267200" cy="33624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0" indent="-342900" fontAlgn="base">
              <a:spcBef>
                <a:spcPct val="0"/>
              </a:spcBef>
              <a:spcAft>
                <a:spcPts val="1200"/>
              </a:spcAft>
              <a:buFontTx/>
              <a:buAutoNum type="arabicPeriod"/>
            </a:pPr>
            <a:r>
              <a:rPr kumimoji="0" lang="ro-RO" b="1" i="0" u="none" strike="noStrike" cap="none" normalizeH="0" baseline="0" dirty="0">
                <a:ln>
                  <a:noFill/>
                </a:ln>
                <a:solidFill>
                  <a:schemeClr val="tx1"/>
                </a:solidFill>
                <a:effectLst/>
                <a:ea typeface="Calibri" pitchFamily="34" charset="0"/>
                <a:cs typeface="Times New Roman" pitchFamily="18" charset="0"/>
              </a:rPr>
              <a:t>DISTRICTUL </a:t>
            </a:r>
            <a:r>
              <a:rPr kumimoji="0" lang="en-US" b="1" i="0" u="none" strike="noStrike" cap="none" normalizeH="0" baseline="0" dirty="0">
                <a:ln>
                  <a:noFill/>
                </a:ln>
                <a:solidFill>
                  <a:schemeClr val="tx1"/>
                </a:solidFill>
                <a:effectLst/>
                <a:ea typeface="Calibri" pitchFamily="34" charset="0"/>
                <a:cs typeface="Times New Roman" pitchFamily="18" charset="0"/>
              </a:rPr>
              <a:t>DOBRICI</a:t>
            </a:r>
            <a:r>
              <a:rPr kumimoji="0" lang="ro-RO" b="1" i="0" u="none" strike="noStrike" cap="none" normalizeH="0" baseline="0" dirty="0">
                <a:ln>
                  <a:noFill/>
                </a:ln>
                <a:solidFill>
                  <a:schemeClr val="tx1"/>
                </a:solidFill>
                <a:effectLst/>
                <a:ea typeface="Calibri" pitchFamily="34" charset="0"/>
                <a:cs typeface="Times New Roman" pitchFamily="18" charset="0"/>
              </a:rPr>
              <a:t> </a:t>
            </a:r>
            <a:r>
              <a:rPr kumimoji="0" lang="ro-RO" i="0" u="none" strike="noStrike" cap="none" normalizeH="0" baseline="0" dirty="0">
                <a:ln>
                  <a:noFill/>
                </a:ln>
                <a:solidFill>
                  <a:schemeClr val="tx1"/>
                </a:solidFill>
                <a:effectLst/>
                <a:ea typeface="Calibri" pitchFamily="34" charset="0"/>
                <a:cs typeface="Times New Roman" pitchFamily="18" charset="0"/>
              </a:rPr>
              <a:t>(</a:t>
            </a:r>
            <a:r>
              <a:rPr lang="en-US" dirty="0">
                <a:ea typeface="Calibri" pitchFamily="34" charset="0"/>
                <a:cs typeface="Times New Roman" pitchFamily="18" charset="0"/>
              </a:rPr>
              <a:t>"</a:t>
            </a:r>
            <a:r>
              <a:rPr lang="en-US" dirty="0" err="1">
                <a:ea typeface="Calibri" pitchFamily="34" charset="0"/>
                <a:cs typeface="Times New Roman" pitchFamily="18" charset="0"/>
              </a:rPr>
              <a:t>Grânarul</a:t>
            </a:r>
            <a:r>
              <a:rPr lang="en-US" dirty="0">
                <a:ea typeface="Calibri" pitchFamily="34" charset="0"/>
                <a:cs typeface="Times New Roman" pitchFamily="18" charset="0"/>
              </a:rPr>
              <a:t> </a:t>
            </a:r>
            <a:r>
              <a:rPr lang="en-US" dirty="0" err="1">
                <a:ea typeface="Calibri" pitchFamily="34" charset="0"/>
                <a:cs typeface="Times New Roman" pitchFamily="18" charset="0"/>
              </a:rPr>
              <a:t>Bulgariei</a:t>
            </a:r>
            <a:r>
              <a:rPr lang="en-US" dirty="0">
                <a:ea typeface="Calibri" pitchFamily="34" charset="0"/>
                <a:cs typeface="Times New Roman" pitchFamily="18" charset="0"/>
              </a:rPr>
              <a:t>“</a:t>
            </a:r>
            <a:r>
              <a:rPr lang="ro-RO" dirty="0">
                <a:ea typeface="Calibri" pitchFamily="34" charset="0"/>
                <a:cs typeface="Times New Roman" pitchFamily="18" charset="0"/>
              </a:rPr>
              <a:t>)</a:t>
            </a:r>
            <a:endParaRPr kumimoji="0" lang="en-US" b="0" i="0" u="none" strike="noStrike" cap="none" normalizeH="0" baseline="0" dirty="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ts val="900"/>
              </a:spcAft>
              <a:buClrTx/>
              <a:buSzTx/>
              <a:buFontTx/>
              <a:buNone/>
              <a:tabLst/>
            </a:pPr>
            <a:r>
              <a:rPr kumimoji="0" lang="en-US" b="1" i="0" u="none" strike="noStrike" cap="none" normalizeH="0" baseline="0" dirty="0" err="1">
                <a:ln>
                  <a:noFill/>
                </a:ln>
                <a:effectLst/>
                <a:ea typeface="Calibri" pitchFamily="34" charset="0"/>
                <a:cs typeface="Times New Roman" pitchFamily="18" charset="0"/>
              </a:rPr>
              <a:t>Popula</a:t>
            </a:r>
            <a:r>
              <a:rPr kumimoji="0" lang="ro-RO" b="1" i="0" u="none" strike="noStrike" cap="none" normalizeH="0" baseline="0" dirty="0">
                <a:ln>
                  <a:noFill/>
                </a:ln>
                <a:effectLst/>
                <a:ea typeface="Calibri" pitchFamily="34" charset="0"/>
                <a:cs typeface="Times New Roman" pitchFamily="18" charset="0"/>
              </a:rPr>
              <a:t>ția</a:t>
            </a:r>
            <a:r>
              <a:rPr kumimoji="0" lang="en-US" b="0" i="0" u="none" strike="noStrike" cap="none" normalizeH="0" baseline="0" dirty="0">
                <a:ln>
                  <a:noFill/>
                </a:ln>
                <a:effectLst/>
                <a:ea typeface="Calibri" pitchFamily="34" charset="0"/>
                <a:cs typeface="Times New Roman" pitchFamily="18" charset="0"/>
              </a:rPr>
              <a:t> (180 601): </a:t>
            </a:r>
            <a:r>
              <a:rPr kumimoji="0" lang="en-US" b="0" i="0" u="none" strike="noStrike" cap="none" normalizeH="0" baseline="0" dirty="0" err="1">
                <a:ln>
                  <a:noFill/>
                </a:ln>
                <a:effectLst/>
                <a:ea typeface="Calibri" pitchFamily="34" charset="0"/>
                <a:cs typeface="Times New Roman" pitchFamily="18" charset="0"/>
              </a:rPr>
              <a:t>distribuită</a:t>
            </a:r>
            <a:r>
              <a:rPr kumimoji="0" lang="en-US" b="0" i="0" u="none" strike="noStrike" cap="none" normalizeH="0" baseline="0" dirty="0">
                <a:ln>
                  <a:noFill/>
                </a:ln>
                <a:effectLst/>
                <a:ea typeface="Calibri" pitchFamily="34" charset="0"/>
                <a:cs typeface="Times New Roman" pitchFamily="18" charset="0"/>
              </a:rPr>
              <a:t> </a:t>
            </a:r>
            <a:r>
              <a:rPr kumimoji="0" lang="en-US" b="0" i="0" u="none" strike="noStrike" cap="none" normalizeH="0" baseline="0" dirty="0" err="1">
                <a:ln>
                  <a:noFill/>
                </a:ln>
                <a:effectLst/>
                <a:ea typeface="Calibri" pitchFamily="34" charset="0"/>
                <a:cs typeface="Times New Roman" pitchFamily="18" charset="0"/>
              </a:rPr>
              <a:t>inegal</a:t>
            </a:r>
            <a:r>
              <a:rPr kumimoji="0" lang="en-US" b="0" i="0" u="none" strike="noStrike" cap="none" normalizeH="0" baseline="0" dirty="0">
                <a:ln>
                  <a:noFill/>
                </a:ln>
                <a:effectLst/>
                <a:ea typeface="Calibri" pitchFamily="34" charset="0"/>
                <a:cs typeface="Times New Roman" pitchFamily="18" charset="0"/>
              </a:rPr>
              <a:t>, cu o </a:t>
            </a:r>
            <a:r>
              <a:rPr kumimoji="0" lang="en-US" b="0" i="0" u="none" strike="noStrike" cap="none" normalizeH="0" baseline="0" dirty="0" err="1">
                <a:ln>
                  <a:noFill/>
                </a:ln>
                <a:effectLst/>
                <a:ea typeface="Calibri" pitchFamily="34" charset="0"/>
                <a:cs typeface="Times New Roman" pitchFamily="18" charset="0"/>
              </a:rPr>
              <a:t>densitate</a:t>
            </a:r>
            <a:r>
              <a:rPr kumimoji="0" lang="en-US" b="0" i="0" u="none" strike="noStrike" cap="none" normalizeH="0" baseline="0" dirty="0">
                <a:ln>
                  <a:noFill/>
                </a:ln>
                <a:effectLst/>
                <a:ea typeface="Calibri" pitchFamily="34" charset="0"/>
                <a:cs typeface="Times New Roman" pitchFamily="18" charset="0"/>
              </a:rPr>
              <a:t> </a:t>
            </a:r>
            <a:r>
              <a:rPr kumimoji="0" lang="en-US" b="0" i="0" u="none" strike="noStrike" cap="none" normalizeH="0" baseline="0" dirty="0" err="1">
                <a:ln>
                  <a:noFill/>
                </a:ln>
                <a:effectLst/>
                <a:ea typeface="Calibri" pitchFamily="34" charset="0"/>
                <a:cs typeface="Times New Roman" pitchFamily="18" charset="0"/>
              </a:rPr>
              <a:t>medie</a:t>
            </a:r>
            <a:r>
              <a:rPr kumimoji="0" lang="en-US" b="0" i="0" u="none" strike="noStrike" cap="none" normalizeH="0" baseline="0" dirty="0">
                <a:ln>
                  <a:noFill/>
                </a:ln>
                <a:effectLst/>
                <a:ea typeface="Calibri" pitchFamily="34" charset="0"/>
                <a:cs typeface="Times New Roman" pitchFamily="18" charset="0"/>
              </a:rPr>
              <a:t> </a:t>
            </a:r>
            <a:r>
              <a:rPr kumimoji="0" lang="en-US" b="0" i="0" u="none" strike="noStrike" cap="none" normalizeH="0" baseline="0" dirty="0" err="1">
                <a:ln>
                  <a:noFill/>
                </a:ln>
                <a:effectLst/>
                <a:ea typeface="Calibri" pitchFamily="34" charset="0"/>
                <a:cs typeface="Times New Roman" pitchFamily="18" charset="0"/>
              </a:rPr>
              <a:t>semnificativ</a:t>
            </a:r>
            <a:r>
              <a:rPr kumimoji="0" lang="en-US" b="0" i="0" u="none" strike="noStrike" cap="none" normalizeH="0" baseline="0" dirty="0">
                <a:ln>
                  <a:noFill/>
                </a:ln>
                <a:effectLst/>
                <a:ea typeface="Calibri" pitchFamily="34" charset="0"/>
                <a:cs typeface="Times New Roman" pitchFamily="18" charset="0"/>
              </a:rPr>
              <a:t> </a:t>
            </a:r>
            <a:r>
              <a:rPr kumimoji="0" lang="en-US" b="0" i="0" u="none" strike="noStrike" cap="none" normalizeH="0" baseline="0" dirty="0" err="1">
                <a:ln>
                  <a:noFill/>
                </a:ln>
                <a:effectLst/>
                <a:ea typeface="Calibri" pitchFamily="34" charset="0"/>
                <a:cs typeface="Times New Roman" pitchFamily="18" charset="0"/>
              </a:rPr>
              <a:t>mai</a:t>
            </a:r>
            <a:r>
              <a:rPr kumimoji="0" lang="en-US" b="0" i="0" u="none" strike="noStrike" cap="none" normalizeH="0" baseline="0" dirty="0">
                <a:ln>
                  <a:noFill/>
                </a:ln>
                <a:effectLst/>
                <a:ea typeface="Calibri" pitchFamily="34" charset="0"/>
                <a:cs typeface="Times New Roman" pitchFamily="18" charset="0"/>
              </a:rPr>
              <a:t> </a:t>
            </a:r>
            <a:r>
              <a:rPr kumimoji="0" lang="en-US" b="0" i="0" u="none" strike="noStrike" cap="none" normalizeH="0" baseline="0" dirty="0" err="1">
                <a:ln>
                  <a:noFill/>
                </a:ln>
                <a:effectLst/>
                <a:ea typeface="Calibri" pitchFamily="34" charset="0"/>
                <a:cs typeface="Times New Roman" pitchFamily="18" charset="0"/>
              </a:rPr>
              <a:t>mică</a:t>
            </a:r>
            <a:r>
              <a:rPr kumimoji="0" lang="en-US" b="0" i="0" u="none" strike="noStrike" cap="none" normalizeH="0" baseline="0" dirty="0">
                <a:ln>
                  <a:noFill/>
                </a:ln>
                <a:effectLst/>
                <a:ea typeface="Calibri" pitchFamily="34" charset="0"/>
                <a:cs typeface="Times New Roman" pitchFamily="18" charset="0"/>
              </a:rPr>
              <a:t> </a:t>
            </a:r>
            <a:r>
              <a:rPr kumimoji="0" lang="en-US" b="0" i="0" u="none" strike="noStrike" cap="none" normalizeH="0" baseline="0" dirty="0" err="1">
                <a:ln>
                  <a:noFill/>
                </a:ln>
                <a:effectLst/>
                <a:ea typeface="Calibri" pitchFamily="34" charset="0"/>
                <a:cs typeface="Times New Roman" pitchFamily="18" charset="0"/>
              </a:rPr>
              <a:t>decât</a:t>
            </a:r>
            <a:r>
              <a:rPr kumimoji="0" lang="en-US" b="0" i="0" u="none" strike="noStrike" cap="none" normalizeH="0" baseline="0" dirty="0">
                <a:ln>
                  <a:noFill/>
                </a:ln>
                <a:effectLst/>
                <a:ea typeface="Calibri" pitchFamily="34" charset="0"/>
                <a:cs typeface="Times New Roman" pitchFamily="18" charset="0"/>
              </a:rPr>
              <a:t> </a:t>
            </a:r>
            <a:r>
              <a:rPr kumimoji="0" lang="en-US" b="0" i="0" u="none" strike="noStrike" cap="none" normalizeH="0" baseline="0" dirty="0" err="1">
                <a:ln>
                  <a:noFill/>
                </a:ln>
                <a:effectLst/>
                <a:ea typeface="Calibri" pitchFamily="34" charset="0"/>
                <a:cs typeface="Times New Roman" pitchFamily="18" charset="0"/>
              </a:rPr>
              <a:t>cea</a:t>
            </a:r>
            <a:r>
              <a:rPr kumimoji="0" lang="en-US" b="0" i="0" u="none" strike="noStrike" cap="none" normalizeH="0" baseline="0" dirty="0">
                <a:ln>
                  <a:noFill/>
                </a:ln>
                <a:effectLst/>
                <a:ea typeface="Calibri" pitchFamily="34" charset="0"/>
                <a:cs typeface="Times New Roman" pitchFamily="18" charset="0"/>
              </a:rPr>
              <a:t> la </a:t>
            </a:r>
            <a:r>
              <a:rPr kumimoji="0" lang="en-US" b="0" i="0" u="none" strike="noStrike" cap="none" normalizeH="0" baseline="0" dirty="0" err="1">
                <a:ln>
                  <a:noFill/>
                </a:ln>
                <a:effectLst/>
                <a:ea typeface="Calibri" pitchFamily="34" charset="0"/>
                <a:cs typeface="Times New Roman" pitchFamily="18" charset="0"/>
              </a:rPr>
              <a:t>nivel</a:t>
            </a:r>
            <a:r>
              <a:rPr kumimoji="0" lang="en-US" b="0" i="0" u="none" strike="noStrike" cap="none" normalizeH="0" baseline="0" dirty="0">
                <a:ln>
                  <a:noFill/>
                </a:ln>
                <a:effectLst/>
                <a:ea typeface="Calibri" pitchFamily="34" charset="0"/>
                <a:cs typeface="Times New Roman" pitchFamily="18" charset="0"/>
              </a:rPr>
              <a:t> de </a:t>
            </a:r>
            <a:r>
              <a:rPr kumimoji="0" lang="en-US" b="0" i="0" u="none" strike="noStrike" cap="none" normalizeH="0" baseline="0" dirty="0" err="1">
                <a:ln>
                  <a:noFill/>
                </a:ln>
                <a:effectLst/>
                <a:ea typeface="Calibri" pitchFamily="34" charset="0"/>
                <a:cs typeface="Times New Roman" pitchFamily="18" charset="0"/>
              </a:rPr>
              <a:t>ţară</a:t>
            </a:r>
            <a:r>
              <a:rPr kumimoji="0" lang="en-US" b="0" i="0" u="none" strike="noStrike" cap="none" normalizeH="0" baseline="0" dirty="0">
                <a:ln>
                  <a:noFill/>
                </a:ln>
                <a:effectLst/>
                <a:ea typeface="Calibri" pitchFamily="34" charset="0"/>
                <a:cs typeface="Times New Roman" pitchFamily="18" charset="0"/>
              </a:rPr>
              <a:t> </a:t>
            </a:r>
          </a:p>
          <a:p>
            <a:pPr marL="0" marR="0" lvl="0" indent="0" algn="just" defTabSz="914400" rtl="0" eaLnBrk="0" fontAlgn="base" latinLnBrk="0" hangingPunct="0">
              <a:lnSpc>
                <a:spcPct val="100000"/>
              </a:lnSpc>
              <a:spcBef>
                <a:spcPct val="0"/>
              </a:spcBef>
              <a:spcAft>
                <a:spcPts val="900"/>
              </a:spcAft>
              <a:buClrTx/>
              <a:buSzTx/>
              <a:buFontTx/>
              <a:buNone/>
              <a:tabLst/>
            </a:pPr>
            <a:r>
              <a:rPr kumimoji="0" lang="ro-RO" b="1" i="0" u="none" strike="noStrike" cap="none" normalizeH="0" baseline="0" dirty="0">
                <a:ln>
                  <a:noFill/>
                </a:ln>
                <a:effectLst/>
                <a:ea typeface="Calibri" pitchFamily="34" charset="0"/>
                <a:cs typeface="Times New Roman" pitchFamily="18" charset="0"/>
              </a:rPr>
              <a:t>Centrul administrativ al districtului</a:t>
            </a:r>
            <a:r>
              <a:rPr kumimoji="0" lang="en-US" b="0" i="0" u="none" strike="noStrike" cap="none" normalizeH="0" baseline="0" dirty="0">
                <a:ln>
                  <a:noFill/>
                </a:ln>
                <a:effectLst/>
                <a:ea typeface="Calibri" pitchFamily="34" charset="0"/>
                <a:cs typeface="Times New Roman" pitchFamily="18" charset="0"/>
              </a:rPr>
              <a:t>:  </a:t>
            </a:r>
            <a:r>
              <a:rPr kumimoji="0" lang="en-US" b="1" i="0" u="sng" strike="noStrike" cap="none" normalizeH="0" baseline="0" dirty="0" err="1">
                <a:ln>
                  <a:noFill/>
                </a:ln>
                <a:effectLst/>
                <a:ea typeface="Calibri" pitchFamily="34" charset="0"/>
                <a:cs typeface="Times New Roman" pitchFamily="18" charset="0"/>
              </a:rPr>
              <a:t>oraşul</a:t>
            </a:r>
            <a:r>
              <a:rPr kumimoji="0" lang="en-US" b="1" i="0" u="sng" strike="noStrike" cap="none" normalizeH="0" baseline="0" dirty="0">
                <a:ln>
                  <a:noFill/>
                </a:ln>
                <a:effectLst/>
                <a:ea typeface="Calibri" pitchFamily="34" charset="0"/>
                <a:cs typeface="Times New Roman" pitchFamily="18" charset="0"/>
              </a:rPr>
              <a:t> </a:t>
            </a:r>
            <a:r>
              <a:rPr kumimoji="0" lang="en-US" b="1" i="0" u="sng" strike="noStrike" cap="none" normalizeH="0" baseline="0" dirty="0" err="1">
                <a:ln>
                  <a:noFill/>
                </a:ln>
                <a:effectLst/>
                <a:ea typeface="Calibri" pitchFamily="34" charset="0"/>
                <a:cs typeface="Times New Roman" pitchFamily="18" charset="0"/>
              </a:rPr>
              <a:t>Dobrichi</a:t>
            </a:r>
            <a:r>
              <a:rPr kumimoji="0" lang="en-US" b="0" i="0" u="none" strike="noStrike" cap="none" normalizeH="0" baseline="0" dirty="0">
                <a:ln>
                  <a:noFill/>
                </a:ln>
                <a:effectLst/>
                <a:ea typeface="Calibri" pitchFamily="34" charset="0"/>
                <a:cs typeface="Times New Roman" pitchFamily="18" charset="0"/>
              </a:rPr>
              <a:t> – </a:t>
            </a:r>
            <a:r>
              <a:rPr kumimoji="0" lang="en-US" b="0" i="0" u="none" strike="noStrike" cap="none" normalizeH="0" baseline="0" dirty="0" err="1">
                <a:ln>
                  <a:noFill/>
                </a:ln>
                <a:effectLst/>
                <a:ea typeface="Calibri" pitchFamily="34" charset="0"/>
                <a:cs typeface="Times New Roman" pitchFamily="18" charset="0"/>
              </a:rPr>
              <a:t>concentreaz</a:t>
            </a:r>
            <a:r>
              <a:rPr kumimoji="0" lang="ro-RO" b="0" i="0" u="none" strike="noStrike" cap="none" normalizeH="0" baseline="0" dirty="0">
                <a:ln>
                  <a:noFill/>
                </a:ln>
                <a:effectLst/>
                <a:ea typeface="Calibri" pitchFamily="34" charset="0"/>
                <a:cs typeface="Times New Roman" pitchFamily="18" charset="0"/>
              </a:rPr>
              <a:t>ă cea mai mare</a:t>
            </a:r>
            <a:r>
              <a:rPr kumimoji="0" lang="en-US" b="0" i="0" u="none" strike="noStrike" cap="none" normalizeH="0" baseline="0" dirty="0">
                <a:ln>
                  <a:noFill/>
                </a:ln>
                <a:effectLst/>
                <a:ea typeface="Calibri" pitchFamily="34" charset="0"/>
                <a:cs typeface="Times New Roman" pitchFamily="18" charset="0"/>
              </a:rPr>
              <a:t> parte din </a:t>
            </a:r>
            <a:r>
              <a:rPr kumimoji="0" lang="en-US" b="0" i="0" u="none" strike="noStrike" cap="none" normalizeH="0" baseline="0" dirty="0" err="1">
                <a:ln>
                  <a:noFill/>
                </a:ln>
                <a:effectLst/>
                <a:ea typeface="Calibri" pitchFamily="34" charset="0"/>
                <a:cs typeface="Times New Roman" pitchFamily="18" charset="0"/>
              </a:rPr>
              <a:t>potenţialul</a:t>
            </a:r>
            <a:r>
              <a:rPr kumimoji="0" lang="en-US" b="0" i="0" u="none" strike="noStrike" cap="none" normalizeH="0" baseline="0" dirty="0">
                <a:ln>
                  <a:noFill/>
                </a:ln>
                <a:effectLst/>
                <a:ea typeface="Calibri" pitchFamily="34" charset="0"/>
                <a:cs typeface="Times New Roman" pitchFamily="18" charset="0"/>
              </a:rPr>
              <a:t> economic al </a:t>
            </a:r>
            <a:r>
              <a:rPr kumimoji="0" lang="en-US" b="0" i="0" u="none" strike="noStrike" cap="none" normalizeH="0" baseline="0" dirty="0" err="1">
                <a:ln>
                  <a:noFill/>
                </a:ln>
                <a:effectLst/>
                <a:ea typeface="Calibri" pitchFamily="34" charset="0"/>
                <a:cs typeface="Times New Roman" pitchFamily="18" charset="0"/>
              </a:rPr>
              <a:t>districtului</a:t>
            </a:r>
            <a:r>
              <a:rPr kumimoji="0" lang="en-US" b="0" i="0" u="none" strike="noStrike" cap="none" normalizeH="0" baseline="0" dirty="0">
                <a:ln>
                  <a:noFill/>
                </a:ln>
                <a:effectLst/>
                <a:ea typeface="Calibri" pitchFamily="34" charset="0"/>
                <a:cs typeface="Times New Roman" pitchFamily="18" charset="0"/>
              </a:rPr>
              <a:t> </a:t>
            </a:r>
            <a:r>
              <a:rPr kumimoji="0" lang="en-US" b="0" i="0" u="none" strike="noStrike" cap="none" normalizeH="0" baseline="0" dirty="0" err="1">
                <a:ln>
                  <a:noFill/>
                </a:ln>
                <a:effectLst/>
                <a:ea typeface="Calibri" pitchFamily="34" charset="0"/>
                <a:cs typeface="Times New Roman" pitchFamily="18" charset="0"/>
              </a:rPr>
              <a:t>şi</a:t>
            </a:r>
            <a:r>
              <a:rPr kumimoji="0" lang="en-US" b="0" i="0" u="none" strike="noStrike" cap="none" normalizeH="0" baseline="0" dirty="0">
                <a:ln>
                  <a:noFill/>
                </a:ln>
                <a:effectLst/>
                <a:ea typeface="Calibri" pitchFamily="34" charset="0"/>
                <a:cs typeface="Times New Roman" pitchFamily="18" charset="0"/>
              </a:rPr>
              <a:t> </a:t>
            </a:r>
            <a:r>
              <a:rPr kumimoji="0" lang="en-US" b="0" i="0" u="none" strike="noStrike" cap="none" normalizeH="0" baseline="0" dirty="0" err="1">
                <a:ln>
                  <a:noFill/>
                </a:ln>
                <a:effectLst/>
                <a:ea typeface="Calibri" pitchFamily="34" charset="0"/>
                <a:cs typeface="Times New Roman" pitchFamily="18" charset="0"/>
              </a:rPr>
              <a:t>găzduiește</a:t>
            </a:r>
            <a:r>
              <a:rPr kumimoji="0" lang="en-US" b="0" i="0" u="none" strike="noStrike" cap="none" normalizeH="0" baseline="0" dirty="0">
                <a:ln>
                  <a:noFill/>
                </a:ln>
                <a:effectLst/>
                <a:ea typeface="Calibri" pitchFamily="34" charset="0"/>
                <a:cs typeface="Times New Roman" pitchFamily="18" charset="0"/>
              </a:rPr>
              <a:t> </a:t>
            </a:r>
            <a:r>
              <a:rPr kumimoji="0" lang="en-US" b="0" i="0" u="none" strike="noStrike" cap="none" normalizeH="0" baseline="0" dirty="0" err="1">
                <a:ln>
                  <a:noFill/>
                </a:ln>
                <a:effectLst/>
                <a:ea typeface="Calibri" pitchFamily="34" charset="0"/>
                <a:cs typeface="Times New Roman" pitchFamily="18" charset="0"/>
              </a:rPr>
              <a:t>aproximativ</a:t>
            </a:r>
            <a:r>
              <a:rPr kumimoji="0" lang="en-US" b="0" i="0" u="none" strike="noStrike" cap="none" normalizeH="0" baseline="0" dirty="0">
                <a:ln>
                  <a:noFill/>
                </a:ln>
                <a:effectLst/>
                <a:ea typeface="Calibri" pitchFamily="34" charset="0"/>
                <a:cs typeface="Times New Roman" pitchFamily="18" charset="0"/>
              </a:rPr>
              <a:t> </a:t>
            </a:r>
            <a:r>
              <a:rPr kumimoji="0" lang="en-US" b="0" i="0" u="none" strike="noStrike" cap="none" normalizeH="0" baseline="0" dirty="0" err="1">
                <a:ln>
                  <a:noFill/>
                </a:ln>
                <a:effectLst/>
                <a:ea typeface="Calibri" pitchFamily="34" charset="0"/>
                <a:cs typeface="Times New Roman" pitchFamily="18" charset="0"/>
              </a:rPr>
              <a:t>jumătate</a:t>
            </a:r>
            <a:r>
              <a:rPr kumimoji="0" lang="en-US" b="0" i="0" u="none" strike="noStrike" cap="none" normalizeH="0" baseline="0" dirty="0">
                <a:ln>
                  <a:noFill/>
                </a:ln>
                <a:effectLst/>
                <a:ea typeface="Calibri" pitchFamily="34" charset="0"/>
                <a:cs typeface="Times New Roman" pitchFamily="18" charset="0"/>
              </a:rPr>
              <a:t> din </a:t>
            </a:r>
            <a:r>
              <a:rPr kumimoji="0" lang="en-US" b="0" i="0" u="none" strike="noStrike" cap="none" normalizeH="0" baseline="0" dirty="0" err="1">
                <a:ln>
                  <a:noFill/>
                </a:ln>
                <a:effectLst/>
                <a:ea typeface="Calibri" pitchFamily="34" charset="0"/>
                <a:cs typeface="Times New Roman" pitchFamily="18" charset="0"/>
              </a:rPr>
              <a:t>populaţia</a:t>
            </a:r>
            <a:r>
              <a:rPr kumimoji="0" lang="en-US" b="0" i="0" u="none" strike="noStrike" cap="none" normalizeH="0" baseline="0" dirty="0">
                <a:ln>
                  <a:noFill/>
                </a:ln>
                <a:effectLst/>
                <a:ea typeface="Calibri" pitchFamily="34" charset="0"/>
                <a:cs typeface="Times New Roman" pitchFamily="18" charset="0"/>
              </a:rPr>
              <a:t> </a:t>
            </a:r>
            <a:r>
              <a:rPr kumimoji="0" lang="en-US" b="0" i="0" u="none" strike="noStrike" cap="none" normalizeH="0" baseline="0" dirty="0" err="1">
                <a:ln>
                  <a:noFill/>
                </a:ln>
                <a:effectLst/>
                <a:ea typeface="Calibri" pitchFamily="34" charset="0"/>
                <a:cs typeface="Times New Roman" pitchFamily="18" charset="0"/>
              </a:rPr>
              <a:t>acestuia</a:t>
            </a:r>
            <a:endParaRPr kumimoji="0" lang="en-US" b="0" i="0" u="none" strike="noStrike" cap="none" normalizeH="0" baseline="0" dirty="0">
              <a:ln>
                <a:noFill/>
              </a:ln>
              <a:effectLst/>
              <a:cs typeface="Arial" pitchFamily="34" charset="0"/>
            </a:endParaRPr>
          </a:p>
          <a:p>
            <a:pPr marL="0" marR="0" lvl="0" indent="0" algn="just" defTabSz="914400" rtl="0" eaLnBrk="0" fontAlgn="base" latinLnBrk="0" hangingPunct="0">
              <a:lnSpc>
                <a:spcPct val="100000"/>
              </a:lnSpc>
              <a:spcBef>
                <a:spcPct val="0"/>
              </a:spcBef>
              <a:spcAft>
                <a:spcPts val="900"/>
              </a:spcAft>
              <a:buClrTx/>
              <a:buSzTx/>
              <a:buFontTx/>
              <a:buNone/>
              <a:tabLst/>
            </a:pPr>
            <a:r>
              <a:rPr kumimoji="0" lang="ro-RO" b="1" i="0" u="none" strike="noStrike" cap="none" normalizeH="0" baseline="0" dirty="0">
                <a:ln>
                  <a:noFill/>
                </a:ln>
                <a:effectLst/>
                <a:ea typeface="Calibri" pitchFamily="34" charset="0"/>
                <a:cs typeface="Times New Roman" pitchFamily="18" charset="0"/>
              </a:rPr>
              <a:t>Sectoarele economice importante </a:t>
            </a:r>
            <a:r>
              <a:rPr kumimoji="0" lang="fr-FR" b="0" i="0" u="none" strike="noStrike" cap="none" normalizeH="0" baseline="0" dirty="0">
                <a:ln>
                  <a:noFill/>
                </a:ln>
                <a:effectLst/>
                <a:ea typeface="Calibri" pitchFamily="34" charset="0"/>
                <a:cs typeface="Times New Roman" pitchFamily="18" charset="0"/>
              </a:rPr>
              <a:t>(</a:t>
            </a:r>
            <a:r>
              <a:rPr kumimoji="0" lang="fr-FR" b="0" i="0" u="none" strike="noStrike" cap="none" normalizeH="0" baseline="0" dirty="0" err="1">
                <a:ln>
                  <a:noFill/>
                </a:ln>
                <a:effectLst/>
                <a:ea typeface="Calibri" pitchFamily="34" charset="0"/>
                <a:cs typeface="Times New Roman" pitchFamily="18" charset="0"/>
              </a:rPr>
              <a:t>sectoarele</a:t>
            </a:r>
            <a:r>
              <a:rPr kumimoji="0" lang="fr-FR" b="0" i="0" u="none" strike="noStrike" cap="none" normalizeH="0" baseline="0" dirty="0">
                <a:ln>
                  <a:noFill/>
                </a:ln>
                <a:effectLst/>
                <a:ea typeface="Calibri" pitchFamily="34" charset="0"/>
                <a:cs typeface="Times New Roman" pitchFamily="18" charset="0"/>
              </a:rPr>
              <a:t> de </a:t>
            </a:r>
            <a:r>
              <a:rPr kumimoji="0" lang="fr-FR" b="0" i="0" u="none" strike="noStrike" cap="none" normalizeH="0" baseline="0" dirty="0" err="1">
                <a:ln>
                  <a:noFill/>
                </a:ln>
                <a:effectLst/>
                <a:ea typeface="Calibri" pitchFamily="34" charset="0"/>
                <a:cs typeface="Times New Roman" pitchFamily="18" charset="0"/>
              </a:rPr>
              <a:t>înaltă</a:t>
            </a:r>
            <a:r>
              <a:rPr kumimoji="0" lang="fr-FR" b="0" i="0" u="none" strike="noStrike" cap="none" normalizeH="0" baseline="0" dirty="0">
                <a:ln>
                  <a:noFill/>
                </a:ln>
                <a:effectLst/>
                <a:ea typeface="Calibri" pitchFamily="34" charset="0"/>
                <a:cs typeface="Times New Roman" pitchFamily="18" charset="0"/>
              </a:rPr>
              <a:t> </a:t>
            </a:r>
            <a:r>
              <a:rPr kumimoji="0" lang="fr-FR" b="0" i="0" u="none" strike="noStrike" cap="none" normalizeH="0" baseline="0" dirty="0" err="1">
                <a:ln>
                  <a:noFill/>
                </a:ln>
                <a:effectLst/>
                <a:ea typeface="Calibri" pitchFamily="34" charset="0"/>
                <a:cs typeface="Times New Roman" pitchFamily="18" charset="0"/>
              </a:rPr>
              <a:t>tehnologie</a:t>
            </a:r>
            <a:r>
              <a:rPr kumimoji="0" lang="fr-FR" b="0" i="0" u="none" strike="noStrike" cap="none" normalizeH="0" baseline="0" dirty="0">
                <a:ln>
                  <a:noFill/>
                </a:ln>
                <a:effectLst/>
                <a:ea typeface="Calibri" pitchFamily="34" charset="0"/>
                <a:cs typeface="Times New Roman" pitchFamily="18" charset="0"/>
              </a:rPr>
              <a:t> </a:t>
            </a:r>
            <a:r>
              <a:rPr kumimoji="0" lang="fr-FR" b="0" i="0" u="none" strike="noStrike" cap="none" normalizeH="0" baseline="0" dirty="0" err="1">
                <a:ln>
                  <a:noFill/>
                </a:ln>
                <a:effectLst/>
                <a:ea typeface="Calibri" pitchFamily="34" charset="0"/>
                <a:cs typeface="Times New Roman" pitchFamily="18" charset="0"/>
              </a:rPr>
              <a:t>şi</a:t>
            </a:r>
            <a:r>
              <a:rPr kumimoji="0" lang="fr-FR" b="0" i="0" u="none" strike="noStrike" cap="none" normalizeH="0" baseline="0" dirty="0">
                <a:ln>
                  <a:noFill/>
                </a:ln>
                <a:effectLst/>
                <a:ea typeface="Calibri" pitchFamily="34" charset="0"/>
                <a:cs typeface="Times New Roman" pitchFamily="18" charset="0"/>
              </a:rPr>
              <a:t> de </a:t>
            </a:r>
            <a:r>
              <a:rPr kumimoji="0" lang="fr-FR" b="0" i="0" u="none" strike="noStrike" cap="none" normalizeH="0" baseline="0" dirty="0" err="1">
                <a:ln>
                  <a:noFill/>
                </a:ln>
                <a:effectLst/>
                <a:ea typeface="Calibri" pitchFamily="34" charset="0"/>
                <a:cs typeface="Times New Roman" pitchFamily="18" charset="0"/>
              </a:rPr>
              <a:t>tehnologii</a:t>
            </a:r>
            <a:r>
              <a:rPr kumimoji="0" lang="fr-FR" b="0" i="0" u="none" strike="noStrike" cap="none" normalizeH="0" baseline="0" dirty="0">
                <a:ln>
                  <a:noFill/>
                </a:ln>
                <a:effectLst/>
                <a:ea typeface="Calibri" pitchFamily="34" charset="0"/>
                <a:cs typeface="Times New Roman" pitchFamily="18" charset="0"/>
              </a:rPr>
              <a:t> moderne):  </a:t>
            </a:r>
            <a:r>
              <a:rPr kumimoji="0" lang="fr-FR" b="0" i="0" u="none" strike="noStrike" cap="none" normalizeH="0" baseline="0" dirty="0" err="1">
                <a:ln>
                  <a:noFill/>
                </a:ln>
                <a:effectLst/>
                <a:ea typeface="Calibri" pitchFamily="34" charset="0"/>
                <a:cs typeface="Times New Roman" pitchFamily="18" charset="0"/>
              </a:rPr>
              <a:t>Activităţi</a:t>
            </a:r>
            <a:r>
              <a:rPr kumimoji="0" lang="fr-FR" b="0" i="0" u="none" strike="noStrike" cap="none" normalizeH="0" baseline="0" dirty="0">
                <a:ln>
                  <a:noFill/>
                </a:ln>
                <a:effectLst/>
                <a:ea typeface="Calibri" pitchFamily="34" charset="0"/>
                <a:cs typeface="Times New Roman" pitchFamily="18" charset="0"/>
              </a:rPr>
              <a:t> </a:t>
            </a:r>
            <a:r>
              <a:rPr kumimoji="0" lang="fr-FR" b="0" i="0" u="none" strike="noStrike" cap="none" normalizeH="0" baseline="0" dirty="0" err="1">
                <a:ln>
                  <a:noFill/>
                </a:ln>
                <a:effectLst/>
                <a:ea typeface="Calibri" pitchFamily="34" charset="0"/>
                <a:cs typeface="Times New Roman" pitchFamily="18" charset="0"/>
              </a:rPr>
              <a:t>în</a:t>
            </a:r>
            <a:r>
              <a:rPr kumimoji="0" lang="fr-FR" b="0" i="0" u="none" strike="noStrike" cap="none" normalizeH="0" baseline="0" dirty="0">
                <a:ln>
                  <a:noFill/>
                </a:ln>
                <a:effectLst/>
                <a:ea typeface="Calibri" pitchFamily="34" charset="0"/>
                <a:cs typeface="Times New Roman" pitchFamily="18" charset="0"/>
              </a:rPr>
              <a:t> </a:t>
            </a:r>
            <a:r>
              <a:rPr kumimoji="0" lang="fr-FR" b="0" i="0" u="none" strike="noStrike" cap="none" normalizeH="0" baseline="0" dirty="0" err="1">
                <a:ln>
                  <a:noFill/>
                </a:ln>
                <a:effectLst/>
                <a:ea typeface="Calibri" pitchFamily="34" charset="0"/>
                <a:cs typeface="Times New Roman" pitchFamily="18" charset="0"/>
              </a:rPr>
              <a:t>domeniul</a:t>
            </a:r>
            <a:r>
              <a:rPr kumimoji="0" lang="fr-FR" b="0" i="0" u="none" strike="noStrike" cap="none" normalizeH="0" baseline="0" dirty="0">
                <a:ln>
                  <a:noFill/>
                </a:ln>
                <a:effectLst/>
                <a:ea typeface="Calibri" pitchFamily="34" charset="0"/>
                <a:cs typeface="Times New Roman" pitchFamily="18" charset="0"/>
              </a:rPr>
              <a:t> </a:t>
            </a:r>
            <a:r>
              <a:rPr kumimoji="0" lang="fr-FR" b="0" i="0" u="none" strike="noStrike" cap="none" normalizeH="0" baseline="0" dirty="0" err="1">
                <a:ln>
                  <a:noFill/>
                </a:ln>
                <a:effectLst/>
                <a:ea typeface="Calibri" pitchFamily="34" charset="0"/>
                <a:cs typeface="Times New Roman" pitchFamily="18" charset="0"/>
              </a:rPr>
              <a:t>tehnologiilor</a:t>
            </a:r>
            <a:r>
              <a:rPr kumimoji="0" lang="fr-FR" b="0" i="0" u="none" strike="noStrike" cap="none" normalizeH="0" baseline="0" dirty="0">
                <a:ln>
                  <a:noFill/>
                </a:ln>
                <a:effectLst/>
                <a:ea typeface="Calibri" pitchFamily="34" charset="0"/>
                <a:cs typeface="Times New Roman" pitchFamily="18" charset="0"/>
              </a:rPr>
              <a:t> </a:t>
            </a:r>
            <a:r>
              <a:rPr kumimoji="0" lang="fr-FR" b="0" i="0" u="none" strike="noStrike" cap="none" normalizeH="0" baseline="0" dirty="0" err="1">
                <a:ln>
                  <a:noFill/>
                </a:ln>
                <a:effectLst/>
                <a:ea typeface="Calibri" pitchFamily="34" charset="0"/>
                <a:cs typeface="Times New Roman" pitchFamily="18" charset="0"/>
              </a:rPr>
              <a:t>informaţionale</a:t>
            </a:r>
            <a:r>
              <a:rPr kumimoji="0" lang="fr-FR" b="0" i="0" u="none" strike="noStrike" cap="none" normalizeH="0" baseline="0" dirty="0">
                <a:ln>
                  <a:noFill/>
                </a:ln>
                <a:effectLst/>
                <a:ea typeface="Calibri" pitchFamily="34" charset="0"/>
                <a:cs typeface="Times New Roman" pitchFamily="18" charset="0"/>
              </a:rPr>
              <a:t>; </a:t>
            </a:r>
            <a:r>
              <a:rPr kumimoji="0" lang="fr-FR" b="0" i="0" u="none" strike="noStrike" cap="none" normalizeH="0" baseline="0" dirty="0" err="1">
                <a:ln>
                  <a:noFill/>
                </a:ln>
                <a:effectLst/>
                <a:ea typeface="Calibri" pitchFamily="34" charset="0"/>
                <a:cs typeface="Times New Roman" pitchFamily="18" charset="0"/>
              </a:rPr>
              <a:t>Fabricarea</a:t>
            </a:r>
            <a:r>
              <a:rPr kumimoji="0" lang="fr-FR" b="0" i="0" u="none" strike="noStrike" cap="none" normalizeH="0" baseline="0" dirty="0">
                <a:ln>
                  <a:noFill/>
                </a:ln>
                <a:effectLst/>
                <a:ea typeface="Calibri" pitchFamily="34" charset="0"/>
                <a:cs typeface="Times New Roman" pitchFamily="18" charset="0"/>
              </a:rPr>
              <a:t> </a:t>
            </a:r>
            <a:r>
              <a:rPr kumimoji="0" lang="fr-FR" b="0" i="0" u="none" strike="noStrike" cap="none" normalizeH="0" baseline="0" dirty="0" err="1">
                <a:ln>
                  <a:noFill/>
                </a:ln>
                <a:effectLst/>
                <a:ea typeface="Calibri" pitchFamily="34" charset="0"/>
                <a:cs typeface="Times New Roman" pitchFamily="18" charset="0"/>
              </a:rPr>
              <a:t>produselor</a:t>
            </a:r>
            <a:r>
              <a:rPr kumimoji="0" lang="fr-FR" b="0" i="0" u="none" strike="noStrike" cap="none" normalizeH="0" baseline="0" dirty="0">
                <a:ln>
                  <a:noFill/>
                </a:ln>
                <a:effectLst/>
                <a:ea typeface="Calibri" pitchFamily="34" charset="0"/>
                <a:cs typeface="Times New Roman" pitchFamily="18" charset="0"/>
              </a:rPr>
              <a:t> </a:t>
            </a:r>
            <a:r>
              <a:rPr kumimoji="0" lang="fr-FR" b="0" i="0" u="none" strike="noStrike" cap="none" normalizeH="0" baseline="0" dirty="0" err="1">
                <a:ln>
                  <a:noFill/>
                </a:ln>
                <a:effectLst/>
                <a:ea typeface="Calibri" pitchFamily="34" charset="0"/>
                <a:cs typeface="Times New Roman" pitchFamily="18" charset="0"/>
              </a:rPr>
              <a:t>din</a:t>
            </a:r>
            <a:r>
              <a:rPr kumimoji="0" lang="fr-FR" b="0" i="0" u="none" strike="noStrike" cap="none" normalizeH="0" baseline="0" dirty="0">
                <a:ln>
                  <a:noFill/>
                </a:ln>
                <a:effectLst/>
                <a:ea typeface="Calibri" pitchFamily="34" charset="0"/>
                <a:cs typeface="Times New Roman" pitchFamily="18" charset="0"/>
              </a:rPr>
              <a:t> mase </a:t>
            </a:r>
            <a:r>
              <a:rPr kumimoji="0" lang="fr-FR" b="0" i="0" u="none" strike="noStrike" cap="none" normalizeH="0" baseline="0" dirty="0" err="1">
                <a:ln>
                  <a:noFill/>
                </a:ln>
                <a:effectLst/>
                <a:ea typeface="Calibri" pitchFamily="34" charset="0"/>
                <a:cs typeface="Times New Roman" pitchFamily="18" charset="0"/>
              </a:rPr>
              <a:t>plastice</a:t>
            </a:r>
            <a:r>
              <a:rPr kumimoji="0" lang="fr-FR" b="0" i="0" u="none" strike="noStrike" cap="none" normalizeH="0" baseline="0" dirty="0">
                <a:ln>
                  <a:noFill/>
                </a:ln>
                <a:effectLst/>
                <a:ea typeface="Calibri" pitchFamily="34" charset="0"/>
                <a:cs typeface="Times New Roman" pitchFamily="18" charset="0"/>
              </a:rPr>
              <a:t>; </a:t>
            </a:r>
            <a:r>
              <a:rPr kumimoji="0" lang="fr-FR" b="0" i="0" u="none" strike="noStrike" cap="none" normalizeH="0" baseline="0" dirty="0" err="1">
                <a:ln>
                  <a:noFill/>
                </a:ln>
                <a:effectLst/>
                <a:ea typeface="Calibri" pitchFamily="34" charset="0"/>
                <a:cs typeface="Times New Roman" pitchFamily="18" charset="0"/>
              </a:rPr>
              <a:t>Fabricarea</a:t>
            </a:r>
            <a:r>
              <a:rPr kumimoji="0" lang="fr-FR" b="0" i="0" u="none" strike="noStrike" cap="none" normalizeH="0" baseline="0" dirty="0">
                <a:ln>
                  <a:noFill/>
                </a:ln>
                <a:effectLst/>
                <a:ea typeface="Calibri" pitchFamily="34" charset="0"/>
                <a:cs typeface="Times New Roman" pitchFamily="18" charset="0"/>
              </a:rPr>
              <a:t> de </a:t>
            </a:r>
            <a:r>
              <a:rPr kumimoji="0" lang="fr-FR" b="0" i="0" u="none" strike="noStrike" cap="none" normalizeH="0" baseline="0" dirty="0" err="1">
                <a:ln>
                  <a:noFill/>
                </a:ln>
                <a:effectLst/>
                <a:ea typeface="Calibri" pitchFamily="34" charset="0"/>
                <a:cs typeface="Times New Roman" pitchFamily="18" charset="0"/>
              </a:rPr>
              <a:t>produse</a:t>
            </a:r>
            <a:r>
              <a:rPr kumimoji="0" lang="fr-FR" b="0" i="0" u="none" strike="noStrike" cap="none" normalizeH="0" baseline="0" dirty="0">
                <a:ln>
                  <a:noFill/>
                </a:ln>
                <a:effectLst/>
                <a:ea typeface="Calibri" pitchFamily="34" charset="0"/>
                <a:cs typeface="Times New Roman" pitchFamily="18" charset="0"/>
              </a:rPr>
              <a:t> </a:t>
            </a:r>
            <a:r>
              <a:rPr kumimoji="0" lang="fr-FR" b="0" i="0" u="none" strike="noStrike" cap="none" normalizeH="0" baseline="0" dirty="0" err="1">
                <a:ln>
                  <a:noFill/>
                </a:ln>
                <a:effectLst/>
                <a:ea typeface="Calibri" pitchFamily="34" charset="0"/>
                <a:cs typeface="Times New Roman" pitchFamily="18" charset="0"/>
              </a:rPr>
              <a:t>din</a:t>
            </a:r>
            <a:r>
              <a:rPr kumimoji="0" lang="fr-FR" b="0" i="0" u="none" strike="noStrike" cap="none" normalizeH="0" baseline="0" dirty="0">
                <a:ln>
                  <a:noFill/>
                </a:ln>
                <a:effectLst/>
                <a:ea typeface="Calibri" pitchFamily="34" charset="0"/>
                <a:cs typeface="Times New Roman" pitchFamily="18" charset="0"/>
              </a:rPr>
              <a:t> </a:t>
            </a:r>
            <a:r>
              <a:rPr kumimoji="0" lang="fr-FR" b="0" i="0" u="none" strike="noStrike" cap="none" normalizeH="0" baseline="0" dirty="0" err="1">
                <a:ln>
                  <a:noFill/>
                </a:ln>
                <a:effectLst/>
                <a:ea typeface="Calibri" pitchFamily="34" charset="0"/>
                <a:cs typeface="Times New Roman" pitchFamily="18" charset="0"/>
              </a:rPr>
              <a:t>metal</a:t>
            </a:r>
            <a:r>
              <a:rPr kumimoji="0" lang="fr-FR" b="0" i="0" u="none" strike="noStrike" cap="none" normalizeH="0" baseline="0" dirty="0">
                <a:ln>
                  <a:noFill/>
                </a:ln>
                <a:effectLst/>
                <a:ea typeface="Calibri" pitchFamily="34" charset="0"/>
                <a:cs typeface="Times New Roman" pitchFamily="18" charset="0"/>
              </a:rPr>
              <a:t> </a:t>
            </a:r>
            <a:r>
              <a:rPr kumimoji="0" lang="fr-FR" b="0" i="0" u="none" strike="noStrike" cap="none" normalizeH="0" baseline="0" dirty="0" err="1">
                <a:ln>
                  <a:noFill/>
                </a:ln>
                <a:effectLst/>
                <a:ea typeface="Calibri" pitchFamily="34" charset="0"/>
                <a:cs typeface="Times New Roman" pitchFamily="18" charset="0"/>
              </a:rPr>
              <a:t>pentru</a:t>
            </a:r>
            <a:r>
              <a:rPr kumimoji="0" lang="fr-FR" b="0" i="0" u="none" strike="noStrike" cap="none" normalizeH="0" baseline="0" dirty="0">
                <a:ln>
                  <a:noFill/>
                </a:ln>
                <a:effectLst/>
                <a:ea typeface="Calibri" pitchFamily="34" charset="0"/>
                <a:cs typeface="Times New Roman" pitchFamily="18" charset="0"/>
              </a:rPr>
              <a:t> </a:t>
            </a:r>
            <a:r>
              <a:rPr kumimoji="0" lang="fr-FR" b="0" i="0" u="none" strike="noStrike" cap="none" normalizeH="0" baseline="0" dirty="0" err="1">
                <a:ln>
                  <a:noFill/>
                </a:ln>
                <a:effectLst/>
                <a:ea typeface="Calibri" pitchFamily="34" charset="0"/>
                <a:cs typeface="Times New Roman" pitchFamily="18" charset="0"/>
              </a:rPr>
              <a:t>construcţii</a:t>
            </a:r>
            <a:r>
              <a:rPr kumimoji="0" lang="fr-FR" b="0" i="0" u="none" strike="noStrike" cap="none" normalizeH="0" baseline="0" dirty="0">
                <a:ln>
                  <a:noFill/>
                </a:ln>
                <a:effectLst/>
                <a:ea typeface="Calibri" pitchFamily="34" charset="0"/>
                <a:cs typeface="Times New Roman" pitchFamily="18" charset="0"/>
              </a:rPr>
              <a:t>; </a:t>
            </a:r>
            <a:r>
              <a:rPr kumimoji="0" lang="fr-FR" b="0" i="0" u="none" strike="noStrike" cap="none" normalizeH="0" baseline="0" dirty="0" err="1">
                <a:ln>
                  <a:noFill/>
                </a:ln>
                <a:effectLst/>
                <a:ea typeface="Calibri" pitchFamily="34" charset="0"/>
                <a:cs typeface="Times New Roman" pitchFamily="18" charset="0"/>
              </a:rPr>
              <a:t>Alte</a:t>
            </a:r>
            <a:r>
              <a:rPr kumimoji="0" lang="fr-FR" b="0" i="0" u="none" strike="noStrike" cap="none" normalizeH="0" baseline="0" dirty="0">
                <a:ln>
                  <a:noFill/>
                </a:ln>
                <a:effectLst/>
                <a:ea typeface="Calibri" pitchFamily="34" charset="0"/>
                <a:cs typeface="Times New Roman" pitchFamily="18" charset="0"/>
              </a:rPr>
              <a:t> </a:t>
            </a:r>
            <a:r>
              <a:rPr kumimoji="0" lang="fr-FR" b="0" i="0" u="none" strike="noStrike" cap="none" normalizeH="0" baseline="0" dirty="0" err="1">
                <a:ln>
                  <a:noFill/>
                </a:ln>
                <a:effectLst/>
                <a:ea typeface="Calibri" pitchFamily="34" charset="0"/>
                <a:cs typeface="Times New Roman" pitchFamily="18" charset="0"/>
              </a:rPr>
              <a:t>tipuri</a:t>
            </a:r>
            <a:r>
              <a:rPr kumimoji="0" lang="fr-FR" b="0" i="0" u="none" strike="noStrike" cap="none" normalizeH="0" baseline="0" dirty="0">
                <a:ln>
                  <a:noFill/>
                </a:ln>
                <a:effectLst/>
                <a:ea typeface="Calibri" pitchFamily="34" charset="0"/>
                <a:cs typeface="Times New Roman" pitchFamily="18" charset="0"/>
              </a:rPr>
              <a:t> de </a:t>
            </a:r>
            <a:r>
              <a:rPr kumimoji="0" lang="fr-FR" b="0" i="0" u="none" strike="noStrike" cap="none" normalizeH="0" baseline="0" dirty="0" err="1">
                <a:ln>
                  <a:noFill/>
                </a:ln>
                <a:effectLst/>
                <a:ea typeface="Calibri" pitchFamily="34" charset="0"/>
                <a:cs typeface="Times New Roman" pitchFamily="18" charset="0"/>
              </a:rPr>
              <a:t>prelucrări</a:t>
            </a:r>
            <a:r>
              <a:rPr kumimoji="0" lang="fr-FR" b="0" i="0" u="none" strike="noStrike" cap="none" normalizeH="0" baseline="0" dirty="0">
                <a:ln>
                  <a:noFill/>
                </a:ln>
                <a:effectLst/>
                <a:ea typeface="Calibri" pitchFamily="34" charset="0"/>
                <a:cs typeface="Times New Roman" pitchFamily="18" charset="0"/>
              </a:rPr>
              <a:t> ale </a:t>
            </a:r>
            <a:r>
              <a:rPr kumimoji="0" lang="fr-FR" b="0" i="0" u="none" strike="noStrike" cap="none" normalizeH="0" baseline="0" dirty="0" err="1">
                <a:ln>
                  <a:noFill/>
                </a:ln>
                <a:effectLst/>
                <a:ea typeface="Calibri" pitchFamily="34" charset="0"/>
                <a:cs typeface="Times New Roman" pitchFamily="18" charset="0"/>
              </a:rPr>
              <a:t>metalelor</a:t>
            </a:r>
            <a:r>
              <a:rPr kumimoji="0" lang="fr-FR" b="0" i="0" u="none" strike="noStrike" cap="none" normalizeH="0" baseline="0" dirty="0">
                <a:ln>
                  <a:noFill/>
                </a:ln>
                <a:effectLst/>
                <a:ea typeface="Calibri" pitchFamily="34" charset="0"/>
                <a:cs typeface="Times New Roman" pitchFamily="18" charset="0"/>
              </a:rPr>
              <a:t>; </a:t>
            </a:r>
            <a:r>
              <a:rPr kumimoji="0" lang="fr-FR" b="0" i="0" u="none" strike="noStrike" cap="none" normalizeH="0" baseline="0" dirty="0" err="1">
                <a:ln>
                  <a:noFill/>
                </a:ln>
                <a:effectLst/>
                <a:ea typeface="Calibri" pitchFamily="34" charset="0"/>
                <a:cs typeface="Times New Roman" pitchFamily="18" charset="0"/>
              </a:rPr>
              <a:t>Producţia</a:t>
            </a:r>
            <a:r>
              <a:rPr kumimoji="0" lang="fr-FR" b="0" i="0" u="none" strike="noStrike" cap="none" normalizeH="0" baseline="0" dirty="0">
                <a:ln>
                  <a:noFill/>
                </a:ln>
                <a:effectLst/>
                <a:ea typeface="Calibri" pitchFamily="34" charset="0"/>
                <a:cs typeface="Times New Roman" pitchFamily="18" charset="0"/>
              </a:rPr>
              <a:t> de </a:t>
            </a:r>
            <a:r>
              <a:rPr kumimoji="0" lang="fr-FR" b="0" i="0" u="none" strike="noStrike" cap="none" normalizeH="0" baseline="0" dirty="0" err="1">
                <a:ln>
                  <a:noFill/>
                </a:ln>
                <a:effectLst/>
                <a:ea typeface="Calibri" pitchFamily="34" charset="0"/>
                <a:cs typeface="Times New Roman" pitchFamily="18" charset="0"/>
              </a:rPr>
              <a:t>maşini</a:t>
            </a:r>
            <a:r>
              <a:rPr kumimoji="0" lang="fr-FR" b="0" i="0" u="none" strike="noStrike" cap="none" normalizeH="0" baseline="0" dirty="0">
                <a:ln>
                  <a:noFill/>
                </a:ln>
                <a:effectLst/>
                <a:ea typeface="Calibri" pitchFamily="34" charset="0"/>
                <a:cs typeface="Times New Roman" pitchFamily="18" charset="0"/>
              </a:rPr>
              <a:t> agricole </a:t>
            </a:r>
            <a:r>
              <a:rPr kumimoji="0" lang="fr-FR" b="0" i="0" u="none" strike="noStrike" cap="none" normalizeH="0" baseline="0" dirty="0" err="1">
                <a:ln>
                  <a:noFill/>
                </a:ln>
                <a:effectLst/>
                <a:ea typeface="Calibri" pitchFamily="34" charset="0"/>
                <a:cs typeface="Times New Roman" pitchFamily="18" charset="0"/>
              </a:rPr>
              <a:t>şi</a:t>
            </a:r>
            <a:r>
              <a:rPr kumimoji="0" lang="fr-FR" b="0" i="0" u="none" strike="noStrike" cap="none" normalizeH="0" baseline="0" dirty="0">
                <a:ln>
                  <a:noFill/>
                </a:ln>
                <a:effectLst/>
                <a:ea typeface="Calibri" pitchFamily="34" charset="0"/>
                <a:cs typeface="Times New Roman" pitchFamily="18" charset="0"/>
              </a:rPr>
              <a:t> </a:t>
            </a:r>
            <a:r>
              <a:rPr kumimoji="0" lang="fr-FR" b="0" i="0" u="none" strike="noStrike" cap="none" normalizeH="0" baseline="0" dirty="0" err="1">
                <a:ln>
                  <a:noFill/>
                </a:ln>
                <a:effectLst/>
                <a:ea typeface="Calibri" pitchFamily="34" charset="0"/>
                <a:cs typeface="Times New Roman" pitchFamily="18" charset="0"/>
              </a:rPr>
              <a:t>pentru</a:t>
            </a:r>
            <a:r>
              <a:rPr kumimoji="0" lang="fr-FR" b="0" i="0" u="none" strike="noStrike" cap="none" normalizeH="0" baseline="0" dirty="0">
                <a:ln>
                  <a:noFill/>
                </a:ln>
                <a:effectLst/>
                <a:ea typeface="Calibri" pitchFamily="34" charset="0"/>
                <a:cs typeface="Times New Roman" pitchFamily="18" charset="0"/>
              </a:rPr>
              <a:t> </a:t>
            </a:r>
            <a:r>
              <a:rPr kumimoji="0" lang="fr-FR" b="0" i="0" u="none" strike="noStrike" cap="none" normalizeH="0" baseline="0" dirty="0" err="1">
                <a:ln>
                  <a:noFill/>
                </a:ln>
                <a:effectLst/>
                <a:ea typeface="Calibri" pitchFamily="34" charset="0"/>
                <a:cs typeface="Times New Roman" pitchFamily="18" charset="0"/>
              </a:rPr>
              <a:t>silvicultură</a:t>
            </a:r>
            <a:endParaRPr kumimoji="0" lang="en-US" b="0" i="0" u="none" strike="noStrike" cap="none" normalizeH="0" baseline="0" dirty="0">
              <a:ln>
                <a:noFill/>
              </a:ln>
              <a:effectLst/>
              <a:cs typeface="Arial" pitchFamily="34" charset="0"/>
            </a:endParaRPr>
          </a:p>
          <a:p>
            <a:pPr lvl="0" algn="just" eaLnBrk="0" fontAlgn="base" hangingPunct="0">
              <a:spcBef>
                <a:spcPct val="0"/>
              </a:spcBef>
              <a:spcAft>
                <a:spcPts val="900"/>
              </a:spcAft>
            </a:pPr>
            <a:r>
              <a:rPr kumimoji="0" lang="ro-RO" b="1" i="0" u="none" strike="noStrike" cap="none" normalizeH="0" baseline="0" dirty="0">
                <a:ln>
                  <a:noFill/>
                </a:ln>
                <a:effectLst/>
                <a:ea typeface="Calibri" pitchFamily="34" charset="0"/>
                <a:cs typeface="Times New Roman" pitchFamily="18" charset="0"/>
              </a:rPr>
              <a:t>Accesul</a:t>
            </a:r>
            <a:r>
              <a:rPr kumimoji="0" lang="en-US" b="0" i="0" u="none" strike="noStrike" cap="none" normalizeH="0" baseline="0" dirty="0">
                <a:ln>
                  <a:noFill/>
                </a:ln>
                <a:effectLst/>
                <a:ea typeface="Calibri" pitchFamily="34" charset="0"/>
                <a:cs typeface="Times New Roman" pitchFamily="18" charset="0"/>
              </a:rPr>
              <a:t>: </a:t>
            </a:r>
            <a:r>
              <a:rPr kumimoji="0" lang="en-US" b="0" i="0" u="none" strike="noStrike" cap="none" normalizeH="0" baseline="0" dirty="0" err="1">
                <a:ln>
                  <a:noFill/>
                </a:ln>
                <a:effectLst/>
                <a:ea typeface="Calibri" pitchFamily="34" charset="0"/>
                <a:cs typeface="Times New Roman" pitchFamily="18" charset="0"/>
              </a:rPr>
              <a:t>Constan</a:t>
            </a:r>
            <a:r>
              <a:rPr kumimoji="0" lang="ro-RO" b="0" i="0" u="none" strike="noStrike" cap="none" normalizeH="0" baseline="0" dirty="0">
                <a:ln>
                  <a:noFill/>
                </a:ln>
                <a:effectLst/>
                <a:ea typeface="Calibri" pitchFamily="34" charset="0"/>
                <a:cs typeface="Times New Roman" pitchFamily="18" charset="0"/>
              </a:rPr>
              <a:t>ț</a:t>
            </a:r>
            <a:r>
              <a:rPr kumimoji="0" lang="en-US" b="0" i="0" u="none" strike="noStrike" cap="none" normalizeH="0" baseline="0" dirty="0">
                <a:ln>
                  <a:noFill/>
                </a:ln>
                <a:effectLst/>
                <a:ea typeface="Calibri" pitchFamily="34" charset="0"/>
                <a:cs typeface="Times New Roman" pitchFamily="18" charset="0"/>
              </a:rPr>
              <a:t>a - </a:t>
            </a:r>
            <a:r>
              <a:rPr kumimoji="0" lang="en-US" b="0" i="0" u="none" strike="noStrike" cap="none" normalizeH="0" baseline="0" dirty="0" err="1" smtClean="0">
                <a:ln>
                  <a:noFill/>
                </a:ln>
                <a:effectLst/>
                <a:ea typeface="Calibri" pitchFamily="34" charset="0"/>
                <a:cs typeface="Times New Roman" pitchFamily="18" charset="0"/>
              </a:rPr>
              <a:t>Dobrici</a:t>
            </a:r>
            <a:r>
              <a:rPr kumimoji="0" lang="en-US" b="0" i="0" u="none" strike="noStrike" cap="none" normalizeH="0" baseline="0" dirty="0" smtClean="0">
                <a:ln>
                  <a:noFill/>
                </a:ln>
                <a:effectLst/>
                <a:ea typeface="Calibri" pitchFamily="34" charset="0"/>
                <a:cs typeface="Times New Roman" pitchFamily="18" charset="0"/>
              </a:rPr>
              <a:t>: </a:t>
            </a:r>
            <a:r>
              <a:rPr kumimoji="0" lang="ro-RO" b="0" i="0" u="none" strike="noStrike" cap="none" normalizeH="0" baseline="0" dirty="0">
                <a:ln>
                  <a:noFill/>
                </a:ln>
                <a:effectLst/>
                <a:ea typeface="Calibri" pitchFamily="34" charset="0"/>
                <a:cs typeface="Times New Roman" pitchFamily="18" charset="0"/>
              </a:rPr>
              <a:t>prin două puncte de trecere a frontierei </a:t>
            </a:r>
            <a:r>
              <a:rPr kumimoji="0" lang="en-US" b="0" i="0" u="none" strike="noStrike" cap="none" normalizeH="0" baseline="0" dirty="0" err="1">
                <a:ln>
                  <a:noFill/>
                </a:ln>
                <a:effectLst/>
                <a:ea typeface="Calibri" pitchFamily="34" charset="0"/>
                <a:cs typeface="Times New Roman" pitchFamily="18" charset="0"/>
              </a:rPr>
              <a:t>Negru</a:t>
            </a:r>
            <a:r>
              <a:rPr kumimoji="0" lang="en-US" b="0" i="0" u="none" strike="noStrike" cap="none" normalizeH="0" baseline="0" dirty="0">
                <a:ln>
                  <a:noFill/>
                </a:ln>
                <a:effectLst/>
                <a:ea typeface="Calibri" pitchFamily="34" charset="0"/>
                <a:cs typeface="Times New Roman" pitchFamily="18" charset="0"/>
              </a:rPr>
              <a:t>- </a:t>
            </a:r>
            <a:r>
              <a:rPr kumimoji="0" lang="en-US" b="0" i="0" u="none" strike="noStrike" cap="none" normalizeH="0" baseline="0" dirty="0" err="1">
                <a:ln>
                  <a:noFill/>
                </a:ln>
                <a:effectLst/>
                <a:ea typeface="Calibri" pitchFamily="34" charset="0"/>
                <a:cs typeface="Times New Roman" pitchFamily="18" charset="0"/>
              </a:rPr>
              <a:t>Kardam</a:t>
            </a:r>
            <a:r>
              <a:rPr kumimoji="0" lang="en-US" b="0" i="0" u="none" strike="noStrike" cap="none" normalizeH="0" baseline="0" dirty="0">
                <a:ln>
                  <a:noFill/>
                </a:ln>
                <a:effectLst/>
                <a:ea typeface="Calibri" pitchFamily="34" charset="0"/>
                <a:cs typeface="Times New Roman" pitchFamily="18" charset="0"/>
              </a:rPr>
              <a:t> </a:t>
            </a:r>
            <a:r>
              <a:rPr kumimoji="0" lang="ro-RO" b="0" i="0" u="none" strike="noStrike" cap="none" normalizeH="0" baseline="0" dirty="0">
                <a:ln>
                  <a:noFill/>
                </a:ln>
                <a:effectLst/>
                <a:ea typeface="Calibri" pitchFamily="34" charset="0"/>
                <a:cs typeface="Times New Roman" pitchFamily="18" charset="0"/>
              </a:rPr>
              <a:t> și </a:t>
            </a:r>
            <a:r>
              <a:rPr kumimoji="0" lang="en-US" b="0" i="0" u="none" strike="noStrike" cap="none" normalizeH="0" baseline="0" dirty="0" err="1">
                <a:ln>
                  <a:noFill/>
                </a:ln>
                <a:effectLst/>
                <a:ea typeface="Calibri" pitchFamily="34" charset="0"/>
                <a:cs typeface="Times New Roman" pitchFamily="18" charset="0"/>
              </a:rPr>
              <a:t>Vama</a:t>
            </a:r>
            <a:r>
              <a:rPr kumimoji="0" lang="en-US" b="0" i="0" u="none" strike="noStrike" cap="none" normalizeH="0" baseline="0" dirty="0">
                <a:ln>
                  <a:noFill/>
                </a:ln>
                <a:effectLst/>
                <a:ea typeface="Calibri" pitchFamily="34" charset="0"/>
                <a:cs typeface="Times New Roman" pitchFamily="18" charset="0"/>
              </a:rPr>
              <a:t> </a:t>
            </a:r>
            <a:r>
              <a:rPr kumimoji="0" lang="en-US" b="0" i="0" u="none" strike="noStrike" cap="none" normalizeH="0" baseline="0" dirty="0" err="1">
                <a:ln>
                  <a:noFill/>
                </a:ln>
                <a:effectLst/>
                <a:ea typeface="Calibri" pitchFamily="34" charset="0"/>
                <a:cs typeface="Times New Roman" pitchFamily="18" charset="0"/>
              </a:rPr>
              <a:t>Veche</a:t>
            </a:r>
            <a:r>
              <a:rPr kumimoji="0" lang="en-US" b="0" i="0" u="none" strike="noStrike" cap="none" normalizeH="0" baseline="0" dirty="0">
                <a:ln>
                  <a:noFill/>
                </a:ln>
                <a:effectLst/>
                <a:ea typeface="Calibri" pitchFamily="34" charset="0"/>
                <a:cs typeface="Times New Roman" pitchFamily="18" charset="0"/>
              </a:rPr>
              <a:t> –</a:t>
            </a:r>
            <a:r>
              <a:rPr kumimoji="0" lang="en-US" b="0" i="0" u="none" strike="noStrike" cap="none" normalizeH="0" baseline="0" dirty="0" err="1">
                <a:ln>
                  <a:noFill/>
                </a:ln>
                <a:effectLst/>
                <a:ea typeface="Calibri" pitchFamily="34" charset="0"/>
                <a:cs typeface="Times New Roman" pitchFamily="18" charset="0"/>
              </a:rPr>
              <a:t>Durankulak</a:t>
            </a:r>
            <a:r>
              <a:rPr lang="ro-RO" dirty="0">
                <a:ea typeface="Calibri" pitchFamily="34" charset="0"/>
                <a:cs typeface="Times New Roman" pitchFamily="18" charset="0"/>
              </a:rPr>
              <a:t>.</a:t>
            </a:r>
            <a:endParaRPr kumimoji="0" lang="en-US" b="0" i="0" u="none" strike="noStrike" cap="none" normalizeH="0" baseline="0" dirty="0">
              <a:ln>
                <a:noFill/>
              </a:ln>
              <a:effectLst/>
              <a:cs typeface="Arial" pitchFamily="34" charset="0"/>
            </a:endParaRPr>
          </a:p>
        </p:txBody>
      </p:sp>
      <p:pic>
        <p:nvPicPr>
          <p:cNvPr id="1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31666">
            <a:off x="8941381" y="348008"/>
            <a:ext cx="739005" cy="96918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Logo-ROGov_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3897" y="431074"/>
            <a:ext cx="1193692" cy="1044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Logo UE R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0784" y="492377"/>
            <a:ext cx="4346570" cy="9504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11"/>
          <p:cNvSpPr txBox="1">
            <a:spLocks noChangeArrowheads="1"/>
          </p:cNvSpPr>
          <p:nvPr/>
        </p:nvSpPr>
        <p:spPr bwMode="auto">
          <a:xfrm>
            <a:off x="8891505" y="1337978"/>
            <a:ext cx="1104900" cy="4218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СНЦ</a:t>
            </a:r>
            <a:r>
              <a:rPr kumimoji="0" lang="en-US"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t>
            </a: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ЕЦПБ“</a:t>
            </a:r>
            <a:endParaRPr kumimoji="0" lang="bg-BG"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1"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076" y="5697562"/>
            <a:ext cx="1658555" cy="7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224" y="5713307"/>
            <a:ext cx="1350375" cy="82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8403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0" y="4765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5299674" y="6431790"/>
            <a:ext cx="14638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a:ln>
                  <a:noFill/>
                </a:ln>
                <a:effectLst/>
                <a:latin typeface="Trebuchet MS" panose="020B0603020202020204" pitchFamily="34" charset="0"/>
                <a:ea typeface="Times New Roman" panose="02020603050405020304" pitchFamily="18" charset="0"/>
                <a:hlinkClick r:id="rId2"/>
              </a:rPr>
              <a:t>ww</a:t>
            </a:r>
            <a:r>
              <a:rPr lang="en-US" sz="1000" dirty="0">
                <a:latin typeface="Trebuchet MS" panose="020B0603020202020204" pitchFamily="34" charset="0"/>
                <a:ea typeface="Times New Roman" panose="02020603050405020304" pitchFamily="18" charset="0"/>
                <a:hlinkClick r:id="rId2"/>
              </a:rPr>
              <a:t>w.interregrobg.eu</a:t>
            </a:r>
            <a:r>
              <a:rPr lang="ro-RO" sz="1000" dirty="0">
                <a:latin typeface="Trebuchet MS" panose="020B0603020202020204" pitchFamily="34" charset="0"/>
                <a:ea typeface="Times New Roman" panose="02020603050405020304" pitchFamily="18" charset="0"/>
              </a:rPr>
              <a:t> </a:t>
            </a:r>
            <a:endParaRPr kumimoji="0" lang="en-US" sz="1800" b="0" i="0" u="none" strike="noStrike" cap="none" normalizeH="0" baseline="0" dirty="0">
              <a:ln>
                <a:noFill/>
              </a:ln>
              <a:effectLst/>
            </a:endParaRPr>
          </a:p>
        </p:txBody>
      </p:sp>
      <p:pic>
        <p:nvPicPr>
          <p:cNvPr id="1034"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3305" y="5791273"/>
            <a:ext cx="1246096" cy="56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7" name="Rectangle 1"/>
          <p:cNvSpPr>
            <a:spLocks noChangeArrowheads="1"/>
          </p:cNvSpPr>
          <p:nvPr/>
        </p:nvSpPr>
        <p:spPr bwMode="auto">
          <a:xfrm>
            <a:off x="957601" y="1755253"/>
            <a:ext cx="4427999"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0" indent="-342900" fontAlgn="base">
              <a:spcBef>
                <a:spcPct val="0"/>
              </a:spcBef>
              <a:spcAft>
                <a:spcPct val="0"/>
              </a:spcAft>
              <a:buFontTx/>
              <a:buAutoNum type="arabicPeriod"/>
            </a:pPr>
            <a:r>
              <a:rPr lang="ro-RO" b="1" dirty="0">
                <a:ea typeface="Calibri" pitchFamily="34" charset="0"/>
                <a:cs typeface="Times New Roman" pitchFamily="18" charset="0"/>
              </a:rPr>
              <a:t>DISTRICTUL </a:t>
            </a:r>
            <a:r>
              <a:rPr kumimoji="0" lang="en-US" b="1" i="0" u="none" strike="noStrike" cap="none" normalizeH="0" baseline="0" dirty="0">
                <a:ln>
                  <a:noFill/>
                </a:ln>
                <a:solidFill>
                  <a:schemeClr val="tx1"/>
                </a:solidFill>
                <a:effectLst/>
                <a:ea typeface="Calibri" pitchFamily="34" charset="0"/>
                <a:cs typeface="Times New Roman" pitchFamily="18" charset="0"/>
              </a:rPr>
              <a:t>DOBRICI</a:t>
            </a:r>
            <a:r>
              <a:rPr kumimoji="0" lang="ro-RO" b="1" i="0" u="none" strike="noStrike" cap="none" normalizeH="0" baseline="0" dirty="0">
                <a:ln>
                  <a:noFill/>
                </a:ln>
                <a:solidFill>
                  <a:schemeClr val="tx1"/>
                </a:solidFill>
                <a:effectLst/>
                <a:ea typeface="Calibri" pitchFamily="34" charset="0"/>
                <a:cs typeface="Times New Roman" pitchFamily="18" charset="0"/>
              </a:rPr>
              <a:t> </a:t>
            </a:r>
            <a:r>
              <a:rPr lang="en-US" b="1" dirty="0"/>
              <a:t>– </a:t>
            </a:r>
            <a:r>
              <a:rPr lang="en-US" b="1" dirty="0" err="1"/>
              <a:t>Analiza</a:t>
            </a:r>
            <a:r>
              <a:rPr lang="en-US" b="1" dirty="0"/>
              <a:t> SWOT</a:t>
            </a:r>
            <a:endParaRPr kumimoji="0" lang="en-US" b="0" i="0" u="none" strike="noStrike" cap="none" normalizeH="0" baseline="0" dirty="0">
              <a:ln>
                <a:noFill/>
              </a:ln>
              <a:solidFill>
                <a:schemeClr val="tx1"/>
              </a:solidFill>
              <a:effectLst/>
              <a:cs typeface="Arial" pitchFamily="34" charset="0"/>
            </a:endParaRPr>
          </a:p>
        </p:txBody>
      </p:sp>
      <p:graphicFrame>
        <p:nvGraphicFramePr>
          <p:cNvPr id="18" name="Table 17"/>
          <p:cNvGraphicFramePr>
            <a:graphicFrameLocks noGrp="1"/>
          </p:cNvGraphicFramePr>
          <p:nvPr/>
        </p:nvGraphicFramePr>
        <p:xfrm>
          <a:off x="967839" y="2245584"/>
          <a:ext cx="10438410" cy="3246754"/>
        </p:xfrm>
        <a:graphic>
          <a:graphicData uri="http://schemas.openxmlformats.org/drawingml/2006/table">
            <a:tbl>
              <a:tblPr/>
              <a:tblGrid>
                <a:gridCol w="5526634">
                  <a:extLst>
                    <a:ext uri="{9D8B030D-6E8A-4147-A177-3AD203B41FA5}">
                      <a16:colId xmlns:a16="http://schemas.microsoft.com/office/drawing/2014/main" xmlns="" val="20000"/>
                    </a:ext>
                  </a:extLst>
                </a:gridCol>
                <a:gridCol w="4911776">
                  <a:extLst>
                    <a:ext uri="{9D8B030D-6E8A-4147-A177-3AD203B41FA5}">
                      <a16:colId xmlns:a16="http://schemas.microsoft.com/office/drawing/2014/main" xmlns="" val="20001"/>
                    </a:ext>
                  </a:extLst>
                </a:gridCol>
              </a:tblGrid>
              <a:tr h="161826">
                <a:tc>
                  <a:txBody>
                    <a:bodyPr/>
                    <a:lstStyle/>
                    <a:p>
                      <a:pPr indent="247015" algn="ctr">
                        <a:lnSpc>
                          <a:spcPct val="107000"/>
                        </a:lnSpc>
                        <a:spcAft>
                          <a:spcPts val="0"/>
                        </a:spcAft>
                      </a:pPr>
                      <a:r>
                        <a:rPr lang="en-US" sz="1600" b="1" dirty="0" err="1">
                          <a:latin typeface="Calibri"/>
                          <a:ea typeface="Calibri"/>
                          <a:cs typeface="Times New Roman"/>
                        </a:rPr>
                        <a:t>Puncte</a:t>
                      </a:r>
                      <a:r>
                        <a:rPr lang="en-US" sz="1600" b="1" dirty="0">
                          <a:latin typeface="Calibri"/>
                          <a:ea typeface="Calibri"/>
                          <a:cs typeface="Times New Roman"/>
                        </a:rPr>
                        <a:t> </a:t>
                      </a:r>
                      <a:r>
                        <a:rPr lang="en-US" sz="1600" b="1" dirty="0" err="1">
                          <a:latin typeface="Calibri"/>
                          <a:ea typeface="Calibri"/>
                          <a:cs typeface="Times New Roman"/>
                        </a:rPr>
                        <a:t>tari</a:t>
                      </a:r>
                      <a:r>
                        <a:rPr lang="en-US" sz="1600" b="1" dirty="0">
                          <a:latin typeface="Calibri"/>
                          <a:ea typeface="Calibri"/>
                          <a:cs typeface="Times New Roman"/>
                        </a:rPr>
                        <a:t> (S)</a:t>
                      </a:r>
                      <a:endParaRPr lang="en-US" sz="1600" dirty="0">
                        <a:latin typeface="Calibri"/>
                        <a:ea typeface="Calibri"/>
                        <a:cs typeface="Times New Roman"/>
                      </a:endParaRPr>
                    </a:p>
                  </a:txBody>
                  <a:tcPr marL="59184" marR="59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o-RO" sz="1600" b="1" dirty="0">
                          <a:latin typeface="Calibri"/>
                          <a:ea typeface="Calibri"/>
                          <a:cs typeface="Times New Roman"/>
                        </a:rPr>
                        <a:t>Puncte vulnerabile</a:t>
                      </a:r>
                      <a:r>
                        <a:rPr lang="en-US" sz="1600" b="1" dirty="0">
                          <a:latin typeface="Calibri"/>
                          <a:ea typeface="Calibri"/>
                          <a:cs typeface="Times New Roman"/>
                        </a:rPr>
                        <a:t>(W)</a:t>
                      </a:r>
                      <a:endParaRPr lang="en-US" sz="1600" dirty="0">
                        <a:latin typeface="Calibri"/>
                        <a:ea typeface="Calibri"/>
                        <a:cs typeface="Times New Roman"/>
                      </a:endParaRPr>
                    </a:p>
                  </a:txBody>
                  <a:tcPr marL="59184" marR="59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985832">
                <a:tc>
                  <a:txBody>
                    <a:bodyPr/>
                    <a:lstStyle/>
                    <a:p>
                      <a:pPr marL="342900" lvl="0" indent="-342900">
                        <a:lnSpc>
                          <a:spcPct val="100000"/>
                        </a:lnSpc>
                        <a:spcAft>
                          <a:spcPts val="600"/>
                        </a:spcAft>
                        <a:buFont typeface="Symbol"/>
                        <a:buChar char=""/>
                      </a:pPr>
                      <a:r>
                        <a:rPr lang="en-US" sz="1400" dirty="0" err="1">
                          <a:latin typeface="Calibri"/>
                          <a:ea typeface="Calibri"/>
                          <a:cs typeface="Times New Roman"/>
                        </a:rPr>
                        <a:t>Existenţa</a:t>
                      </a:r>
                      <a:r>
                        <a:rPr lang="en-US" sz="1400" dirty="0">
                          <a:latin typeface="Calibri"/>
                          <a:ea typeface="Calibri"/>
                          <a:cs typeface="Times New Roman"/>
                        </a:rPr>
                        <a:t> </a:t>
                      </a:r>
                      <a:r>
                        <a:rPr lang="en-US" sz="1400" dirty="0" err="1">
                          <a:latin typeface="Calibri"/>
                          <a:ea typeface="Calibri"/>
                          <a:cs typeface="Times New Roman"/>
                        </a:rPr>
                        <a:t>rezervaţiilor</a:t>
                      </a:r>
                      <a:r>
                        <a:rPr lang="en-US" sz="1400" dirty="0">
                          <a:latin typeface="Calibri"/>
                          <a:ea typeface="Calibri"/>
                          <a:cs typeface="Times New Roman"/>
                        </a:rPr>
                        <a:t> </a:t>
                      </a:r>
                      <a:r>
                        <a:rPr lang="en-US" sz="1400" dirty="0" err="1">
                          <a:latin typeface="Calibri"/>
                          <a:ea typeface="Calibri"/>
                          <a:cs typeface="Times New Roman"/>
                        </a:rPr>
                        <a:t>naturale</a:t>
                      </a:r>
                      <a:r>
                        <a:rPr lang="en-US" sz="1400" dirty="0">
                          <a:latin typeface="Calibri"/>
                          <a:ea typeface="Calibri"/>
                          <a:cs typeface="Times New Roman"/>
                        </a:rPr>
                        <a:t> </a:t>
                      </a:r>
                      <a:r>
                        <a:rPr lang="en-US" sz="1400" dirty="0" err="1">
                          <a:latin typeface="Calibri"/>
                          <a:ea typeface="Calibri"/>
                          <a:cs typeface="Times New Roman"/>
                        </a:rPr>
                        <a:t>şi</a:t>
                      </a:r>
                      <a:r>
                        <a:rPr lang="en-US" sz="1400" dirty="0">
                          <a:latin typeface="Calibri"/>
                          <a:ea typeface="Calibri"/>
                          <a:cs typeface="Times New Roman"/>
                        </a:rPr>
                        <a:t> a </a:t>
                      </a:r>
                      <a:r>
                        <a:rPr lang="en-US" sz="1400" dirty="0" err="1">
                          <a:latin typeface="Calibri"/>
                          <a:ea typeface="Calibri"/>
                          <a:cs typeface="Times New Roman"/>
                        </a:rPr>
                        <a:t>numeroaselor</a:t>
                      </a:r>
                      <a:r>
                        <a:rPr lang="en-US" sz="1400" dirty="0">
                          <a:latin typeface="Calibri"/>
                          <a:ea typeface="Calibri"/>
                          <a:cs typeface="Times New Roman"/>
                        </a:rPr>
                        <a:t> </a:t>
                      </a:r>
                      <a:r>
                        <a:rPr lang="en-US" sz="1400" dirty="0" err="1">
                          <a:latin typeface="Calibri"/>
                          <a:ea typeface="Calibri"/>
                          <a:cs typeface="Times New Roman"/>
                        </a:rPr>
                        <a:t>situri</a:t>
                      </a:r>
                      <a:r>
                        <a:rPr lang="en-US" sz="1400" dirty="0">
                          <a:latin typeface="Calibri"/>
                          <a:ea typeface="Calibri"/>
                          <a:cs typeface="Times New Roman"/>
                        </a:rPr>
                        <a:t> </a:t>
                      </a:r>
                      <a:r>
                        <a:rPr lang="en-US" sz="1400" dirty="0" err="1">
                          <a:latin typeface="Calibri"/>
                          <a:ea typeface="Calibri"/>
                          <a:cs typeface="Times New Roman"/>
                        </a:rPr>
                        <a:t>naturale</a:t>
                      </a:r>
                      <a:r>
                        <a:rPr lang="en-US" sz="1400" dirty="0">
                          <a:latin typeface="Calibri"/>
                          <a:ea typeface="Calibri"/>
                          <a:cs typeface="Times New Roman"/>
                        </a:rPr>
                        <a:t> </a:t>
                      </a:r>
                      <a:r>
                        <a:rPr lang="en-US" sz="1400" dirty="0" err="1">
                          <a:latin typeface="Calibri"/>
                          <a:ea typeface="Calibri"/>
                          <a:cs typeface="Times New Roman"/>
                        </a:rPr>
                        <a:t>protejate</a:t>
                      </a:r>
                      <a:r>
                        <a:rPr lang="en-US" sz="1400" dirty="0">
                          <a:latin typeface="Calibri"/>
                          <a:ea typeface="Calibri"/>
                          <a:cs typeface="Times New Roman"/>
                        </a:rPr>
                        <a:t>;</a:t>
                      </a:r>
                    </a:p>
                    <a:p>
                      <a:pPr marL="342900" lvl="0" indent="-342900">
                        <a:lnSpc>
                          <a:spcPct val="100000"/>
                        </a:lnSpc>
                        <a:spcAft>
                          <a:spcPts val="600"/>
                        </a:spcAft>
                        <a:buFont typeface="Symbol"/>
                        <a:buChar char=""/>
                      </a:pPr>
                      <a:r>
                        <a:rPr lang="en-US" sz="1400" dirty="0" err="1">
                          <a:latin typeface="Calibri"/>
                          <a:ea typeface="Calibri"/>
                          <a:cs typeface="Times New Roman"/>
                        </a:rPr>
                        <a:t>Ieşire</a:t>
                      </a:r>
                      <a:r>
                        <a:rPr lang="en-US" sz="1400" dirty="0">
                          <a:latin typeface="Calibri"/>
                          <a:ea typeface="Calibri"/>
                          <a:cs typeface="Times New Roman"/>
                        </a:rPr>
                        <a:t> la </a:t>
                      </a:r>
                      <a:r>
                        <a:rPr lang="en-US" sz="1400" dirty="0" err="1">
                          <a:latin typeface="Calibri"/>
                          <a:ea typeface="Calibri"/>
                          <a:cs typeface="Times New Roman"/>
                        </a:rPr>
                        <a:t>Marea</a:t>
                      </a:r>
                      <a:r>
                        <a:rPr lang="en-US" sz="1400" dirty="0">
                          <a:latin typeface="Calibri"/>
                          <a:ea typeface="Calibri"/>
                          <a:cs typeface="Times New Roman"/>
                        </a:rPr>
                        <a:t> </a:t>
                      </a:r>
                      <a:r>
                        <a:rPr lang="en-US" sz="1400" dirty="0" err="1">
                          <a:latin typeface="Calibri"/>
                          <a:ea typeface="Calibri"/>
                          <a:cs typeface="Times New Roman"/>
                        </a:rPr>
                        <a:t>Neagră</a:t>
                      </a:r>
                      <a:r>
                        <a:rPr lang="en-US" sz="1400" dirty="0">
                          <a:latin typeface="Calibri"/>
                          <a:ea typeface="Calibri"/>
                          <a:cs typeface="Times New Roman"/>
                        </a:rPr>
                        <a:t>, zone </a:t>
                      </a:r>
                      <a:r>
                        <a:rPr lang="en-US" sz="1400" dirty="0" err="1">
                          <a:latin typeface="Calibri"/>
                          <a:ea typeface="Calibri"/>
                          <a:cs typeface="Times New Roman"/>
                        </a:rPr>
                        <a:t>turistice</a:t>
                      </a:r>
                      <a:r>
                        <a:rPr lang="en-US" sz="1400" dirty="0">
                          <a:latin typeface="Calibri"/>
                          <a:ea typeface="Calibri"/>
                          <a:cs typeface="Times New Roman"/>
                        </a:rPr>
                        <a:t> cu </a:t>
                      </a:r>
                      <a:r>
                        <a:rPr lang="en-US" sz="1400" dirty="0" err="1">
                          <a:latin typeface="Calibri"/>
                          <a:ea typeface="Calibri"/>
                          <a:cs typeface="Times New Roman"/>
                        </a:rPr>
                        <a:t>tradiţii</a:t>
                      </a:r>
                      <a:r>
                        <a:rPr lang="en-US" sz="1400" dirty="0">
                          <a:latin typeface="Calibri"/>
                          <a:ea typeface="Calibri"/>
                          <a:cs typeface="Times New Roman"/>
                        </a:rPr>
                        <a:t> </a:t>
                      </a:r>
                      <a:r>
                        <a:rPr lang="en-US" sz="1400" dirty="0" err="1">
                          <a:latin typeface="Calibri"/>
                          <a:ea typeface="Calibri"/>
                          <a:cs typeface="Times New Roman"/>
                        </a:rPr>
                        <a:t>pe</a:t>
                      </a:r>
                      <a:r>
                        <a:rPr lang="en-US" sz="1400" dirty="0">
                          <a:latin typeface="Calibri"/>
                          <a:ea typeface="Calibri"/>
                          <a:cs typeface="Times New Roman"/>
                        </a:rPr>
                        <a:t> </a:t>
                      </a:r>
                      <a:r>
                        <a:rPr lang="en-US" sz="1400" dirty="0" err="1">
                          <a:latin typeface="Calibri"/>
                          <a:ea typeface="Calibri"/>
                          <a:cs typeface="Times New Roman"/>
                        </a:rPr>
                        <a:t>malul</a:t>
                      </a:r>
                      <a:r>
                        <a:rPr lang="en-US" sz="1400" dirty="0">
                          <a:latin typeface="Calibri"/>
                          <a:ea typeface="Calibri"/>
                          <a:cs typeface="Times New Roman"/>
                        </a:rPr>
                        <a:t> </a:t>
                      </a:r>
                      <a:r>
                        <a:rPr lang="en-US" sz="1400" dirty="0" err="1">
                          <a:latin typeface="Calibri"/>
                          <a:ea typeface="Calibri"/>
                          <a:cs typeface="Times New Roman"/>
                        </a:rPr>
                        <a:t>Mării</a:t>
                      </a:r>
                      <a:r>
                        <a:rPr lang="en-US" sz="1400" dirty="0">
                          <a:latin typeface="Calibri"/>
                          <a:ea typeface="Calibri"/>
                          <a:cs typeface="Times New Roman"/>
                        </a:rPr>
                        <a:t> </a:t>
                      </a:r>
                      <a:r>
                        <a:rPr lang="en-US" sz="1400" dirty="0" err="1">
                          <a:latin typeface="Calibri"/>
                          <a:ea typeface="Calibri"/>
                          <a:cs typeface="Times New Roman"/>
                        </a:rPr>
                        <a:t>Negre</a:t>
                      </a:r>
                      <a:r>
                        <a:rPr lang="en-US" sz="1400" dirty="0">
                          <a:latin typeface="Calibri"/>
                          <a:ea typeface="Calibri"/>
                          <a:cs typeface="Times New Roman"/>
                        </a:rPr>
                        <a:t>; </a:t>
                      </a:r>
                    </a:p>
                    <a:p>
                      <a:pPr marL="342900" lvl="0" indent="-342900">
                        <a:lnSpc>
                          <a:spcPct val="100000"/>
                        </a:lnSpc>
                        <a:spcAft>
                          <a:spcPts val="600"/>
                        </a:spcAft>
                        <a:buFont typeface="Symbol"/>
                        <a:buChar char=""/>
                      </a:pPr>
                      <a:r>
                        <a:rPr lang="fr-FR" sz="1400" dirty="0" err="1">
                          <a:latin typeface="Calibri"/>
                          <a:ea typeface="Calibri"/>
                          <a:cs typeface="Times New Roman"/>
                        </a:rPr>
                        <a:t>Pe</a:t>
                      </a:r>
                      <a:r>
                        <a:rPr lang="fr-FR" sz="1400" dirty="0">
                          <a:latin typeface="Calibri"/>
                          <a:ea typeface="Calibri"/>
                          <a:cs typeface="Times New Roman"/>
                        </a:rPr>
                        <a:t> </a:t>
                      </a:r>
                      <a:r>
                        <a:rPr lang="fr-FR" sz="1400" dirty="0" err="1">
                          <a:latin typeface="Calibri"/>
                          <a:ea typeface="Calibri"/>
                          <a:cs typeface="Times New Roman"/>
                        </a:rPr>
                        <a:t>teritoriul</a:t>
                      </a:r>
                      <a:r>
                        <a:rPr lang="fr-FR" sz="1400" dirty="0">
                          <a:latin typeface="Calibri"/>
                          <a:ea typeface="Calibri"/>
                          <a:cs typeface="Times New Roman"/>
                        </a:rPr>
                        <a:t> </a:t>
                      </a:r>
                      <a:r>
                        <a:rPr lang="fr-FR" sz="1400" dirty="0" err="1">
                          <a:latin typeface="Calibri"/>
                          <a:ea typeface="Calibri"/>
                          <a:cs typeface="Times New Roman"/>
                        </a:rPr>
                        <a:t>districtului</a:t>
                      </a:r>
                      <a:r>
                        <a:rPr lang="fr-FR" sz="1400" dirty="0">
                          <a:latin typeface="Calibri"/>
                          <a:ea typeface="Calibri"/>
                          <a:cs typeface="Times New Roman"/>
                        </a:rPr>
                        <a:t> </a:t>
                      </a:r>
                      <a:r>
                        <a:rPr lang="fr-FR" sz="1400" dirty="0" err="1">
                          <a:latin typeface="Calibri"/>
                          <a:ea typeface="Calibri"/>
                          <a:cs typeface="Times New Roman"/>
                        </a:rPr>
                        <a:t>Dobrich</a:t>
                      </a:r>
                      <a:r>
                        <a:rPr lang="fr-FR" sz="1400" dirty="0">
                          <a:latin typeface="Calibri"/>
                          <a:ea typeface="Calibri"/>
                          <a:cs typeface="Times New Roman"/>
                        </a:rPr>
                        <a:t> este </a:t>
                      </a:r>
                      <a:r>
                        <a:rPr lang="fr-FR" sz="1400" dirty="0" err="1">
                          <a:latin typeface="Calibri"/>
                          <a:ea typeface="Calibri"/>
                          <a:cs typeface="Times New Roman"/>
                        </a:rPr>
                        <a:t>amplasat</a:t>
                      </a:r>
                      <a:r>
                        <a:rPr lang="fr-FR" sz="1400" dirty="0">
                          <a:latin typeface="Calibri"/>
                          <a:ea typeface="Calibri"/>
                          <a:cs typeface="Times New Roman"/>
                        </a:rPr>
                        <a:t> </a:t>
                      </a:r>
                      <a:r>
                        <a:rPr lang="fr-FR" sz="1400" dirty="0" err="1">
                          <a:latin typeface="Calibri"/>
                          <a:ea typeface="Calibri"/>
                          <a:cs typeface="Times New Roman"/>
                        </a:rPr>
                        <a:t>cel</a:t>
                      </a:r>
                      <a:r>
                        <a:rPr lang="fr-FR" sz="1400" dirty="0">
                          <a:latin typeface="Calibri"/>
                          <a:ea typeface="Calibri"/>
                          <a:cs typeface="Times New Roman"/>
                        </a:rPr>
                        <a:t> </a:t>
                      </a:r>
                      <a:r>
                        <a:rPr lang="fr-FR" sz="1400" dirty="0" err="1">
                          <a:latin typeface="Calibri"/>
                          <a:ea typeface="Calibri"/>
                          <a:cs typeface="Times New Roman"/>
                        </a:rPr>
                        <a:t>de-al</a:t>
                      </a:r>
                      <a:r>
                        <a:rPr lang="fr-FR" sz="1400" dirty="0">
                          <a:latin typeface="Calibri"/>
                          <a:ea typeface="Calibri"/>
                          <a:cs typeface="Times New Roman"/>
                        </a:rPr>
                        <a:t> </a:t>
                      </a:r>
                      <a:r>
                        <a:rPr lang="fr-FR" sz="1400" dirty="0" err="1">
                          <a:latin typeface="Calibri"/>
                          <a:ea typeface="Calibri"/>
                          <a:cs typeface="Times New Roman"/>
                        </a:rPr>
                        <a:t>treilea</a:t>
                      </a:r>
                      <a:r>
                        <a:rPr lang="fr-FR" sz="1400" dirty="0">
                          <a:latin typeface="Calibri"/>
                          <a:ea typeface="Calibri"/>
                          <a:cs typeface="Times New Roman"/>
                        </a:rPr>
                        <a:t> </a:t>
                      </a:r>
                      <a:r>
                        <a:rPr lang="fr-FR" sz="1400" dirty="0" err="1">
                          <a:latin typeface="Calibri"/>
                          <a:ea typeface="Calibri"/>
                          <a:cs typeface="Times New Roman"/>
                        </a:rPr>
                        <a:t>după</a:t>
                      </a:r>
                      <a:r>
                        <a:rPr lang="fr-FR" sz="1400" dirty="0">
                          <a:latin typeface="Calibri"/>
                          <a:ea typeface="Calibri"/>
                          <a:cs typeface="Times New Roman"/>
                        </a:rPr>
                        <a:t> </a:t>
                      </a:r>
                      <a:r>
                        <a:rPr lang="fr-FR" sz="1400" dirty="0" err="1">
                          <a:latin typeface="Calibri"/>
                          <a:ea typeface="Calibri"/>
                          <a:cs typeface="Times New Roman"/>
                        </a:rPr>
                        <a:t>mărime</a:t>
                      </a:r>
                      <a:r>
                        <a:rPr lang="fr-FR" sz="1400" dirty="0">
                          <a:latin typeface="Calibri"/>
                          <a:ea typeface="Calibri"/>
                          <a:cs typeface="Times New Roman"/>
                        </a:rPr>
                        <a:t> port </a:t>
                      </a:r>
                      <a:r>
                        <a:rPr lang="fr-FR" sz="1400" dirty="0" err="1">
                          <a:latin typeface="Calibri"/>
                          <a:ea typeface="Calibri"/>
                          <a:cs typeface="Times New Roman"/>
                        </a:rPr>
                        <a:t>din</a:t>
                      </a:r>
                      <a:r>
                        <a:rPr lang="fr-FR" sz="1400" dirty="0">
                          <a:latin typeface="Calibri"/>
                          <a:ea typeface="Calibri"/>
                          <a:cs typeface="Times New Roman"/>
                        </a:rPr>
                        <a:t> </a:t>
                      </a:r>
                      <a:r>
                        <a:rPr lang="fr-FR" sz="1400" dirty="0" err="1">
                          <a:latin typeface="Calibri"/>
                          <a:ea typeface="Calibri"/>
                          <a:cs typeface="Times New Roman"/>
                        </a:rPr>
                        <a:t>ţară</a:t>
                      </a:r>
                      <a:r>
                        <a:rPr lang="fr-FR" sz="1400" dirty="0">
                          <a:latin typeface="Calibri"/>
                          <a:ea typeface="Calibri"/>
                          <a:cs typeface="Times New Roman"/>
                        </a:rPr>
                        <a:t> ;</a:t>
                      </a:r>
                      <a:endParaRPr lang="en-US" sz="1400" dirty="0">
                        <a:latin typeface="Calibri"/>
                        <a:ea typeface="Calibri"/>
                        <a:cs typeface="Times New Roman"/>
                      </a:endParaRPr>
                    </a:p>
                    <a:p>
                      <a:pPr marL="342900" lvl="0" indent="-342900">
                        <a:lnSpc>
                          <a:spcPct val="100000"/>
                        </a:lnSpc>
                        <a:spcAft>
                          <a:spcPts val="600"/>
                        </a:spcAft>
                        <a:buFont typeface="Symbol"/>
                        <a:buChar char=""/>
                      </a:pPr>
                      <a:r>
                        <a:rPr lang="fr-FR" sz="1400" dirty="0" err="1">
                          <a:latin typeface="Calibri"/>
                          <a:ea typeface="Calibri"/>
                          <a:cs typeface="Times New Roman"/>
                        </a:rPr>
                        <a:t>Legătură</a:t>
                      </a:r>
                      <a:r>
                        <a:rPr lang="fr-FR" sz="1400" dirty="0">
                          <a:latin typeface="Calibri"/>
                          <a:ea typeface="Calibri"/>
                          <a:cs typeface="Times New Roman"/>
                        </a:rPr>
                        <a:t> </a:t>
                      </a:r>
                      <a:r>
                        <a:rPr lang="fr-FR" sz="1400" dirty="0" err="1">
                          <a:latin typeface="Calibri"/>
                          <a:ea typeface="Calibri"/>
                          <a:cs typeface="Times New Roman"/>
                        </a:rPr>
                        <a:t>feroviară</a:t>
                      </a:r>
                      <a:r>
                        <a:rPr lang="fr-FR" sz="1400" dirty="0">
                          <a:latin typeface="Calibri"/>
                          <a:ea typeface="Calibri"/>
                          <a:cs typeface="Times New Roman"/>
                        </a:rPr>
                        <a:t> </a:t>
                      </a:r>
                      <a:r>
                        <a:rPr lang="fr-FR" sz="1400" dirty="0" err="1">
                          <a:latin typeface="Calibri"/>
                          <a:ea typeface="Calibri"/>
                          <a:cs typeface="Times New Roman"/>
                        </a:rPr>
                        <a:t>între</a:t>
                      </a:r>
                      <a:r>
                        <a:rPr lang="fr-FR" sz="1400" dirty="0">
                          <a:latin typeface="Calibri"/>
                          <a:ea typeface="Calibri"/>
                          <a:cs typeface="Times New Roman"/>
                        </a:rPr>
                        <a:t> Constanţa </a:t>
                      </a:r>
                      <a:r>
                        <a:rPr lang="fr-FR" sz="1400" dirty="0" err="1">
                          <a:latin typeface="Calibri"/>
                          <a:ea typeface="Calibri"/>
                          <a:cs typeface="Times New Roman"/>
                        </a:rPr>
                        <a:t>şi</a:t>
                      </a:r>
                      <a:r>
                        <a:rPr lang="fr-FR" sz="1400" dirty="0">
                          <a:latin typeface="Calibri"/>
                          <a:ea typeface="Calibri"/>
                          <a:cs typeface="Times New Roman"/>
                        </a:rPr>
                        <a:t> Varna ;</a:t>
                      </a:r>
                      <a:endParaRPr lang="en-US" sz="1400" dirty="0">
                        <a:latin typeface="Calibri"/>
                        <a:ea typeface="Calibri"/>
                        <a:cs typeface="Times New Roman"/>
                      </a:endParaRPr>
                    </a:p>
                    <a:p>
                      <a:pPr marL="342900" lvl="0" indent="-342900">
                        <a:lnSpc>
                          <a:spcPct val="100000"/>
                        </a:lnSpc>
                        <a:spcAft>
                          <a:spcPts val="600"/>
                        </a:spcAft>
                        <a:buFont typeface="Symbol"/>
                        <a:buChar char=""/>
                      </a:pPr>
                      <a:r>
                        <a:rPr lang="ro-RO" sz="1400" dirty="0">
                          <a:latin typeface="Calibri"/>
                          <a:ea typeface="Calibri"/>
                          <a:cs typeface="Times New Roman"/>
                        </a:rPr>
                        <a:t>C</a:t>
                      </a:r>
                      <a:r>
                        <a:rPr lang="fr-FR" sz="1400" dirty="0" err="1">
                          <a:latin typeface="Calibri"/>
                          <a:ea typeface="Calibri"/>
                          <a:cs typeface="Times New Roman"/>
                        </a:rPr>
                        <a:t>reştere</a:t>
                      </a:r>
                      <a:r>
                        <a:rPr lang="fr-FR" sz="1400" dirty="0">
                          <a:latin typeface="Calibri"/>
                          <a:ea typeface="Calibri"/>
                          <a:cs typeface="Times New Roman"/>
                        </a:rPr>
                        <a:t> a </a:t>
                      </a:r>
                      <a:r>
                        <a:rPr lang="fr-FR" sz="1400" dirty="0" err="1">
                          <a:latin typeface="Calibri"/>
                          <a:ea typeface="Calibri"/>
                          <a:cs typeface="Times New Roman"/>
                        </a:rPr>
                        <a:t>activităţii</a:t>
                      </a:r>
                      <a:r>
                        <a:rPr lang="fr-FR" sz="1400" dirty="0">
                          <a:latin typeface="Calibri"/>
                          <a:ea typeface="Calibri"/>
                          <a:cs typeface="Times New Roman"/>
                        </a:rPr>
                        <a:t> </a:t>
                      </a:r>
                      <a:r>
                        <a:rPr lang="fr-FR" sz="1400" dirty="0" err="1">
                          <a:latin typeface="Calibri"/>
                          <a:ea typeface="Calibri"/>
                          <a:cs typeface="Times New Roman"/>
                        </a:rPr>
                        <a:t>investiţionale</a:t>
                      </a:r>
                      <a:r>
                        <a:rPr lang="fr-FR" sz="1400" dirty="0">
                          <a:latin typeface="Calibri"/>
                          <a:ea typeface="Calibri"/>
                          <a:cs typeface="Times New Roman"/>
                        </a:rPr>
                        <a:t> </a:t>
                      </a:r>
                      <a:r>
                        <a:rPr lang="fr-FR" sz="1400" dirty="0" err="1">
                          <a:latin typeface="Calibri"/>
                          <a:ea typeface="Calibri"/>
                          <a:cs typeface="Times New Roman"/>
                        </a:rPr>
                        <a:t>în</a:t>
                      </a:r>
                      <a:r>
                        <a:rPr lang="fr-FR" sz="1400" dirty="0">
                          <a:latin typeface="Calibri"/>
                          <a:ea typeface="Calibri"/>
                          <a:cs typeface="Times New Roman"/>
                        </a:rPr>
                        <a:t> </a:t>
                      </a:r>
                      <a:r>
                        <a:rPr lang="ro-RO" sz="1400" dirty="0">
                          <a:latin typeface="Calibri"/>
                          <a:ea typeface="Calibri"/>
                          <a:cs typeface="Times New Roman"/>
                        </a:rPr>
                        <a:t>districtul </a:t>
                      </a:r>
                      <a:r>
                        <a:rPr lang="fr-FR" sz="1400" dirty="0" err="1">
                          <a:latin typeface="Calibri"/>
                          <a:ea typeface="Calibri"/>
                          <a:cs typeface="Times New Roman"/>
                        </a:rPr>
                        <a:t>Dobrich</a:t>
                      </a:r>
                      <a:r>
                        <a:rPr lang="fr-FR" sz="1400" dirty="0">
                          <a:latin typeface="Calibri"/>
                          <a:ea typeface="Calibri"/>
                          <a:cs typeface="Times New Roman"/>
                        </a:rPr>
                        <a:t>;</a:t>
                      </a:r>
                      <a:endParaRPr lang="en-US" sz="1400" dirty="0">
                        <a:latin typeface="Calibri"/>
                        <a:ea typeface="Calibri"/>
                        <a:cs typeface="Times New Roman"/>
                      </a:endParaRPr>
                    </a:p>
                    <a:p>
                      <a:pPr marL="342900" lvl="0" indent="-342900">
                        <a:lnSpc>
                          <a:spcPct val="100000"/>
                        </a:lnSpc>
                        <a:spcAft>
                          <a:spcPts val="600"/>
                        </a:spcAft>
                        <a:buFont typeface="Symbol"/>
                        <a:buChar char=""/>
                      </a:pPr>
                      <a:r>
                        <a:rPr lang="fr-FR" sz="1400" dirty="0" err="1">
                          <a:latin typeface="Calibri"/>
                          <a:ea typeface="Calibri"/>
                          <a:cs typeface="Times New Roman"/>
                        </a:rPr>
                        <a:t>Dezvoltarea</a:t>
                      </a:r>
                      <a:r>
                        <a:rPr lang="fr-FR" sz="1400" dirty="0">
                          <a:latin typeface="Calibri"/>
                          <a:ea typeface="Calibri"/>
                          <a:cs typeface="Times New Roman"/>
                        </a:rPr>
                        <a:t> </a:t>
                      </a:r>
                      <a:r>
                        <a:rPr lang="fr-FR" sz="1400" dirty="0" err="1">
                          <a:latin typeface="Calibri"/>
                          <a:ea typeface="Calibri"/>
                          <a:cs typeface="Times New Roman"/>
                        </a:rPr>
                        <a:t>activităţii</a:t>
                      </a:r>
                      <a:r>
                        <a:rPr lang="fr-FR" sz="1400" dirty="0">
                          <a:latin typeface="Calibri"/>
                          <a:ea typeface="Calibri"/>
                          <a:cs typeface="Times New Roman"/>
                        </a:rPr>
                        <a:t> de </a:t>
                      </a:r>
                      <a:r>
                        <a:rPr lang="fr-FR" sz="1400" dirty="0" err="1">
                          <a:latin typeface="Calibri"/>
                          <a:ea typeface="Calibri"/>
                          <a:cs typeface="Times New Roman"/>
                        </a:rPr>
                        <a:t>cercetare</a:t>
                      </a:r>
                      <a:r>
                        <a:rPr lang="fr-FR" sz="1400" dirty="0">
                          <a:latin typeface="Calibri"/>
                          <a:ea typeface="Calibri"/>
                          <a:cs typeface="Times New Roman"/>
                        </a:rPr>
                        <a:t> </a:t>
                      </a:r>
                      <a:r>
                        <a:rPr lang="fr-FR" sz="1400" dirty="0" err="1">
                          <a:latin typeface="Calibri"/>
                          <a:ea typeface="Calibri"/>
                          <a:cs typeface="Times New Roman"/>
                        </a:rPr>
                        <a:t>şi</a:t>
                      </a:r>
                      <a:r>
                        <a:rPr lang="fr-FR" sz="1400" dirty="0">
                          <a:latin typeface="Calibri"/>
                          <a:ea typeface="Calibri"/>
                          <a:cs typeface="Times New Roman"/>
                        </a:rPr>
                        <a:t> </a:t>
                      </a:r>
                      <a:r>
                        <a:rPr lang="fr-FR" sz="1400" dirty="0" err="1">
                          <a:latin typeface="Calibri"/>
                          <a:ea typeface="Calibri"/>
                          <a:cs typeface="Times New Roman"/>
                        </a:rPr>
                        <a:t>dezvoltare</a:t>
                      </a:r>
                      <a:r>
                        <a:rPr lang="fr-FR" sz="1400" dirty="0">
                          <a:latin typeface="Calibri"/>
                          <a:ea typeface="Calibri"/>
                          <a:cs typeface="Times New Roman"/>
                        </a:rPr>
                        <a:t> </a:t>
                      </a:r>
                      <a:r>
                        <a:rPr lang="fr-FR" sz="1400" dirty="0" err="1">
                          <a:latin typeface="Calibri"/>
                          <a:ea typeface="Calibri"/>
                          <a:cs typeface="Times New Roman"/>
                        </a:rPr>
                        <a:t>în</a:t>
                      </a:r>
                      <a:r>
                        <a:rPr lang="fr-FR" sz="1400" dirty="0">
                          <a:latin typeface="Calibri"/>
                          <a:ea typeface="Calibri"/>
                          <a:cs typeface="Times New Roman"/>
                        </a:rPr>
                        <a:t> </a:t>
                      </a:r>
                      <a:r>
                        <a:rPr lang="fr-FR" sz="1400" dirty="0" err="1">
                          <a:latin typeface="Calibri"/>
                          <a:ea typeface="Calibri"/>
                          <a:cs typeface="Times New Roman"/>
                        </a:rPr>
                        <a:t>domeniul</a:t>
                      </a:r>
                      <a:r>
                        <a:rPr lang="fr-FR" sz="1400" dirty="0">
                          <a:latin typeface="Calibri"/>
                          <a:ea typeface="Calibri"/>
                          <a:cs typeface="Times New Roman"/>
                        </a:rPr>
                        <a:t> </a:t>
                      </a:r>
                      <a:r>
                        <a:rPr lang="fr-FR" sz="1400" dirty="0" err="1">
                          <a:latin typeface="Calibri"/>
                          <a:ea typeface="Calibri"/>
                          <a:cs typeface="Times New Roman"/>
                        </a:rPr>
                        <a:t>agriculturii</a:t>
                      </a:r>
                      <a:r>
                        <a:rPr lang="fr-FR" sz="1400" dirty="0">
                          <a:latin typeface="Calibri"/>
                          <a:ea typeface="Calibri"/>
                          <a:cs typeface="Times New Roman"/>
                        </a:rPr>
                        <a:t>;</a:t>
                      </a:r>
                      <a:endParaRPr lang="en-US" sz="1400" dirty="0">
                        <a:latin typeface="Calibri"/>
                        <a:ea typeface="Calibri"/>
                        <a:cs typeface="Times New Roman"/>
                      </a:endParaRPr>
                    </a:p>
                    <a:p>
                      <a:pPr marL="342900" lvl="0" indent="-342900">
                        <a:lnSpc>
                          <a:spcPct val="100000"/>
                        </a:lnSpc>
                        <a:spcAft>
                          <a:spcPts val="600"/>
                        </a:spcAft>
                        <a:buFont typeface="Symbol"/>
                        <a:buChar char=""/>
                      </a:pPr>
                      <a:r>
                        <a:rPr lang="fr-FR" sz="1400" dirty="0" err="1">
                          <a:latin typeface="Calibri"/>
                          <a:ea typeface="Calibri"/>
                          <a:cs typeface="Times New Roman"/>
                        </a:rPr>
                        <a:t>Pe</a:t>
                      </a:r>
                      <a:r>
                        <a:rPr lang="fr-FR" sz="1400" dirty="0">
                          <a:latin typeface="Calibri"/>
                          <a:ea typeface="Calibri"/>
                          <a:cs typeface="Times New Roman"/>
                        </a:rPr>
                        <a:t> </a:t>
                      </a:r>
                      <a:r>
                        <a:rPr lang="fr-FR" sz="1400" dirty="0" err="1">
                          <a:latin typeface="Calibri"/>
                          <a:ea typeface="Calibri"/>
                          <a:cs typeface="Times New Roman"/>
                        </a:rPr>
                        <a:t>teritoriul</a:t>
                      </a:r>
                      <a:r>
                        <a:rPr lang="fr-FR" sz="1400" dirty="0">
                          <a:latin typeface="Calibri"/>
                          <a:ea typeface="Calibri"/>
                          <a:cs typeface="Times New Roman"/>
                        </a:rPr>
                        <a:t> </a:t>
                      </a:r>
                      <a:r>
                        <a:rPr lang="fr-FR" sz="1400" dirty="0" err="1">
                          <a:latin typeface="Calibri"/>
                          <a:ea typeface="Calibri"/>
                          <a:cs typeface="Times New Roman"/>
                        </a:rPr>
                        <a:t>districtului</a:t>
                      </a:r>
                      <a:r>
                        <a:rPr lang="fr-FR" sz="1400" dirty="0">
                          <a:latin typeface="Calibri"/>
                          <a:ea typeface="Calibri"/>
                          <a:cs typeface="Times New Roman"/>
                        </a:rPr>
                        <a:t> se </a:t>
                      </a:r>
                      <a:r>
                        <a:rPr lang="fr-FR" sz="1400" dirty="0" err="1">
                          <a:latin typeface="Calibri"/>
                          <a:ea typeface="Calibri"/>
                          <a:cs typeface="Times New Roman"/>
                        </a:rPr>
                        <a:t>află</a:t>
                      </a:r>
                      <a:r>
                        <a:rPr lang="fr-FR" sz="1400" dirty="0">
                          <a:latin typeface="Calibri"/>
                          <a:ea typeface="Calibri"/>
                          <a:cs typeface="Times New Roman"/>
                        </a:rPr>
                        <a:t> </a:t>
                      </a:r>
                      <a:r>
                        <a:rPr lang="fr-FR" sz="1400" dirty="0" err="1">
                          <a:latin typeface="Calibri"/>
                          <a:ea typeface="Calibri"/>
                          <a:cs typeface="Times New Roman"/>
                        </a:rPr>
                        <a:t>cea</a:t>
                      </a:r>
                      <a:r>
                        <a:rPr lang="fr-FR" sz="1400" dirty="0">
                          <a:latin typeface="Calibri"/>
                          <a:ea typeface="Calibri"/>
                          <a:cs typeface="Times New Roman"/>
                        </a:rPr>
                        <a:t> mai mare </a:t>
                      </a:r>
                      <a:r>
                        <a:rPr lang="fr-FR" sz="1400" dirty="0" err="1">
                          <a:latin typeface="Calibri"/>
                          <a:ea typeface="Calibri"/>
                          <a:cs typeface="Times New Roman"/>
                        </a:rPr>
                        <a:t>întreprindere</a:t>
                      </a:r>
                      <a:r>
                        <a:rPr lang="fr-FR" sz="1400" dirty="0">
                          <a:latin typeface="Calibri"/>
                          <a:ea typeface="Calibri"/>
                          <a:cs typeface="Times New Roman"/>
                        </a:rPr>
                        <a:t> </a:t>
                      </a:r>
                      <a:r>
                        <a:rPr lang="fr-FR" sz="1400" dirty="0" err="1">
                          <a:latin typeface="Calibri"/>
                          <a:ea typeface="Calibri"/>
                          <a:cs typeface="Times New Roman"/>
                        </a:rPr>
                        <a:t>din</a:t>
                      </a:r>
                      <a:r>
                        <a:rPr lang="fr-FR" sz="1400" dirty="0">
                          <a:latin typeface="Calibri"/>
                          <a:ea typeface="Calibri"/>
                          <a:cs typeface="Times New Roman"/>
                        </a:rPr>
                        <a:t> </a:t>
                      </a:r>
                      <a:r>
                        <a:rPr lang="fr-FR" sz="1400" dirty="0" err="1">
                          <a:latin typeface="Calibri"/>
                          <a:ea typeface="Calibri"/>
                          <a:cs typeface="Times New Roman"/>
                        </a:rPr>
                        <a:t>ţară</a:t>
                      </a:r>
                      <a:r>
                        <a:rPr lang="fr-FR" sz="1400" dirty="0">
                          <a:latin typeface="Calibri"/>
                          <a:ea typeface="Calibri"/>
                          <a:cs typeface="Times New Roman"/>
                        </a:rPr>
                        <a:t> </a:t>
                      </a:r>
                      <a:r>
                        <a:rPr lang="fr-FR" sz="1400" dirty="0" err="1">
                          <a:latin typeface="Calibri"/>
                          <a:ea typeface="Calibri"/>
                          <a:cs typeface="Times New Roman"/>
                        </a:rPr>
                        <a:t>pentru</a:t>
                      </a:r>
                      <a:r>
                        <a:rPr lang="fr-FR" sz="1400" dirty="0">
                          <a:latin typeface="Calibri"/>
                          <a:ea typeface="Calibri"/>
                          <a:cs typeface="Times New Roman"/>
                        </a:rPr>
                        <a:t> </a:t>
                      </a:r>
                      <a:r>
                        <a:rPr lang="fr-FR" sz="1400" dirty="0" err="1">
                          <a:latin typeface="Calibri"/>
                          <a:ea typeface="Calibri"/>
                          <a:cs typeface="Times New Roman"/>
                        </a:rPr>
                        <a:t>fabricarea</a:t>
                      </a:r>
                      <a:r>
                        <a:rPr lang="fr-FR" sz="1400" dirty="0">
                          <a:latin typeface="Calibri"/>
                          <a:ea typeface="Calibri"/>
                          <a:cs typeface="Times New Roman"/>
                        </a:rPr>
                        <a:t> de </a:t>
                      </a:r>
                      <a:r>
                        <a:rPr lang="fr-FR" sz="1400" dirty="0" err="1">
                          <a:latin typeface="Calibri"/>
                          <a:ea typeface="Calibri"/>
                          <a:cs typeface="Times New Roman"/>
                        </a:rPr>
                        <a:t>produse</a:t>
                      </a:r>
                      <a:r>
                        <a:rPr lang="fr-FR" sz="1400" dirty="0">
                          <a:latin typeface="Calibri"/>
                          <a:ea typeface="Calibri"/>
                          <a:cs typeface="Times New Roman"/>
                        </a:rPr>
                        <a:t> </a:t>
                      </a:r>
                      <a:r>
                        <a:rPr lang="fr-FR" sz="1400" dirty="0" err="1">
                          <a:latin typeface="Calibri"/>
                          <a:ea typeface="Calibri"/>
                          <a:cs typeface="Times New Roman"/>
                        </a:rPr>
                        <a:t>din</a:t>
                      </a:r>
                      <a:r>
                        <a:rPr lang="fr-FR" sz="1400" dirty="0">
                          <a:latin typeface="Calibri"/>
                          <a:ea typeface="Calibri"/>
                          <a:cs typeface="Times New Roman"/>
                        </a:rPr>
                        <a:t> plastic;</a:t>
                      </a:r>
                      <a:endParaRPr lang="en-US" sz="1400" dirty="0">
                        <a:latin typeface="Calibri"/>
                        <a:ea typeface="Calibri"/>
                        <a:cs typeface="Times New Roman"/>
                      </a:endParaRPr>
                    </a:p>
                  </a:txBody>
                  <a:tcPr marL="59184" marR="591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00000"/>
                        </a:lnSpc>
                        <a:spcAft>
                          <a:spcPts val="600"/>
                        </a:spcAft>
                        <a:buFont typeface="Symbol"/>
                        <a:buChar char=""/>
                        <a:tabLst>
                          <a:tab pos="403225" algn="l"/>
                        </a:tabLst>
                      </a:pPr>
                      <a:r>
                        <a:rPr lang="fr-FR" sz="1400" dirty="0">
                          <a:latin typeface="Calibri"/>
                          <a:ea typeface="Calibri"/>
                          <a:cs typeface="Times New Roman"/>
                        </a:rPr>
                        <a:t>Cota </a:t>
                      </a:r>
                      <a:r>
                        <a:rPr lang="fr-FR" sz="1400" dirty="0" err="1">
                          <a:latin typeface="Calibri"/>
                          <a:ea typeface="Calibri"/>
                          <a:cs typeface="Times New Roman"/>
                        </a:rPr>
                        <a:t>populatiei</a:t>
                      </a:r>
                      <a:r>
                        <a:rPr lang="fr-FR" sz="1400" dirty="0">
                          <a:latin typeface="Calibri"/>
                          <a:ea typeface="Calibri"/>
                          <a:cs typeface="Times New Roman"/>
                        </a:rPr>
                        <a:t> </a:t>
                      </a:r>
                      <a:r>
                        <a:rPr lang="fr-FR" sz="1400" dirty="0" err="1">
                          <a:latin typeface="Calibri"/>
                          <a:ea typeface="Calibri"/>
                          <a:cs typeface="Times New Roman"/>
                        </a:rPr>
                        <a:t>în</a:t>
                      </a:r>
                      <a:r>
                        <a:rPr lang="fr-FR" sz="1400" dirty="0">
                          <a:latin typeface="Calibri"/>
                          <a:ea typeface="Calibri"/>
                          <a:cs typeface="Times New Roman"/>
                        </a:rPr>
                        <a:t> </a:t>
                      </a:r>
                      <a:r>
                        <a:rPr lang="fr-FR" sz="1400" dirty="0" err="1">
                          <a:latin typeface="Calibri"/>
                          <a:ea typeface="Calibri"/>
                          <a:cs typeface="Times New Roman"/>
                        </a:rPr>
                        <a:t>vârstă</a:t>
                      </a:r>
                      <a:r>
                        <a:rPr lang="fr-FR" sz="1400" dirty="0">
                          <a:latin typeface="Calibri"/>
                          <a:ea typeface="Calibri"/>
                          <a:cs typeface="Times New Roman"/>
                        </a:rPr>
                        <a:t> </a:t>
                      </a:r>
                      <a:r>
                        <a:rPr lang="fr-FR" sz="1400" dirty="0" err="1">
                          <a:latin typeface="Calibri"/>
                          <a:ea typeface="Calibri"/>
                          <a:cs typeface="Times New Roman"/>
                        </a:rPr>
                        <a:t>activă</a:t>
                      </a:r>
                      <a:r>
                        <a:rPr lang="fr-FR" sz="1400" dirty="0">
                          <a:latin typeface="Calibri"/>
                          <a:ea typeface="Calibri"/>
                          <a:cs typeface="Times New Roman"/>
                        </a:rPr>
                        <a:t> de </a:t>
                      </a:r>
                      <a:r>
                        <a:rPr lang="fr-FR" sz="1400" dirty="0" err="1">
                          <a:latin typeface="Calibri"/>
                          <a:ea typeface="Calibri"/>
                          <a:cs typeface="Times New Roman"/>
                        </a:rPr>
                        <a:t>muncă</a:t>
                      </a:r>
                      <a:r>
                        <a:rPr lang="fr-FR" sz="1400" dirty="0">
                          <a:latin typeface="Calibri"/>
                          <a:ea typeface="Calibri"/>
                          <a:cs typeface="Times New Roman"/>
                        </a:rPr>
                        <a:t>, </a:t>
                      </a:r>
                      <a:r>
                        <a:rPr lang="fr-FR" sz="1400" dirty="0" err="1">
                          <a:latin typeface="Calibri"/>
                          <a:ea typeface="Calibri"/>
                          <a:cs typeface="Times New Roman"/>
                        </a:rPr>
                        <a:t>sub</a:t>
                      </a:r>
                      <a:r>
                        <a:rPr lang="fr-FR" sz="1400" dirty="0">
                          <a:latin typeface="Calibri"/>
                          <a:ea typeface="Calibri"/>
                          <a:cs typeface="Times New Roman"/>
                        </a:rPr>
                        <a:t> cota </a:t>
                      </a:r>
                      <a:r>
                        <a:rPr lang="fr-FR" sz="1400" dirty="0" err="1">
                          <a:latin typeface="Calibri"/>
                          <a:ea typeface="Calibri"/>
                          <a:cs typeface="Times New Roman"/>
                        </a:rPr>
                        <a:t>medie</a:t>
                      </a:r>
                      <a:r>
                        <a:rPr lang="fr-FR" sz="1400" dirty="0">
                          <a:latin typeface="Calibri"/>
                          <a:ea typeface="Calibri"/>
                          <a:cs typeface="Times New Roman"/>
                        </a:rPr>
                        <a:t> la </a:t>
                      </a:r>
                      <a:r>
                        <a:rPr lang="fr-FR" sz="1400" dirty="0" err="1">
                          <a:latin typeface="Calibri"/>
                          <a:ea typeface="Calibri"/>
                          <a:cs typeface="Times New Roman"/>
                        </a:rPr>
                        <a:t>nivel</a:t>
                      </a:r>
                      <a:r>
                        <a:rPr lang="fr-FR" sz="1400" dirty="0">
                          <a:latin typeface="Calibri"/>
                          <a:ea typeface="Calibri"/>
                          <a:cs typeface="Times New Roman"/>
                        </a:rPr>
                        <a:t> de </a:t>
                      </a:r>
                      <a:r>
                        <a:rPr lang="fr-FR" sz="1400" dirty="0" err="1">
                          <a:latin typeface="Calibri"/>
                          <a:ea typeface="Calibri"/>
                          <a:cs typeface="Times New Roman"/>
                        </a:rPr>
                        <a:t>ţară</a:t>
                      </a:r>
                      <a:r>
                        <a:rPr lang="fr-FR" sz="1400" dirty="0">
                          <a:latin typeface="Calibri"/>
                          <a:ea typeface="Calibri"/>
                          <a:cs typeface="Times New Roman"/>
                        </a:rPr>
                        <a:t>;</a:t>
                      </a:r>
                      <a:endParaRPr lang="en-US" sz="1400" dirty="0">
                        <a:latin typeface="Calibri"/>
                        <a:ea typeface="Calibri"/>
                        <a:cs typeface="Times New Roman"/>
                      </a:endParaRPr>
                    </a:p>
                    <a:p>
                      <a:pPr marL="342900" lvl="0" indent="-342900">
                        <a:lnSpc>
                          <a:spcPct val="100000"/>
                        </a:lnSpc>
                        <a:spcAft>
                          <a:spcPts val="600"/>
                        </a:spcAft>
                        <a:buFont typeface="Symbol"/>
                        <a:buChar char=""/>
                      </a:pPr>
                      <a:r>
                        <a:rPr lang="fr-FR" sz="1400" dirty="0" err="1">
                          <a:latin typeface="Calibri"/>
                          <a:ea typeface="Calibri"/>
                          <a:cs typeface="Times New Roman"/>
                        </a:rPr>
                        <a:t>Tendinţa</a:t>
                      </a:r>
                      <a:r>
                        <a:rPr lang="fr-FR" sz="1400" dirty="0">
                          <a:latin typeface="Calibri"/>
                          <a:ea typeface="Calibri"/>
                          <a:cs typeface="Times New Roman"/>
                        </a:rPr>
                        <a:t> de </a:t>
                      </a:r>
                      <a:r>
                        <a:rPr lang="fr-FR" sz="1400" dirty="0" err="1">
                          <a:latin typeface="Calibri"/>
                          <a:ea typeface="Calibri"/>
                          <a:cs typeface="Times New Roman"/>
                        </a:rPr>
                        <a:t>reducere</a:t>
                      </a:r>
                      <a:r>
                        <a:rPr lang="fr-FR" sz="1400" dirty="0">
                          <a:latin typeface="Calibri"/>
                          <a:ea typeface="Calibri"/>
                          <a:cs typeface="Times New Roman"/>
                        </a:rPr>
                        <a:t> </a:t>
                      </a:r>
                      <a:r>
                        <a:rPr lang="fr-FR" sz="1400" dirty="0" err="1">
                          <a:latin typeface="Calibri"/>
                          <a:ea typeface="Calibri"/>
                          <a:cs typeface="Times New Roman"/>
                        </a:rPr>
                        <a:t>şi</a:t>
                      </a:r>
                      <a:r>
                        <a:rPr lang="fr-FR" sz="1400" dirty="0">
                          <a:latin typeface="Calibri"/>
                          <a:ea typeface="Calibri"/>
                          <a:cs typeface="Times New Roman"/>
                        </a:rPr>
                        <a:t> </a:t>
                      </a:r>
                      <a:r>
                        <a:rPr lang="fr-FR" sz="1400" dirty="0" err="1">
                          <a:latin typeface="Calibri"/>
                          <a:ea typeface="Calibri"/>
                          <a:cs typeface="Times New Roman"/>
                        </a:rPr>
                        <a:t>îmbătrânire</a:t>
                      </a:r>
                      <a:r>
                        <a:rPr lang="fr-FR" sz="1400" dirty="0">
                          <a:latin typeface="Calibri"/>
                          <a:ea typeface="Calibri"/>
                          <a:cs typeface="Times New Roman"/>
                        </a:rPr>
                        <a:t> </a:t>
                      </a:r>
                      <a:r>
                        <a:rPr lang="fr-FR" sz="1400" dirty="0" err="1">
                          <a:latin typeface="Calibri"/>
                          <a:ea typeface="Calibri"/>
                          <a:cs typeface="Times New Roman"/>
                        </a:rPr>
                        <a:t>permanentă</a:t>
                      </a:r>
                      <a:r>
                        <a:rPr lang="fr-FR" sz="1400" dirty="0">
                          <a:latin typeface="Calibri"/>
                          <a:ea typeface="Calibri"/>
                          <a:cs typeface="Times New Roman"/>
                        </a:rPr>
                        <a:t> a </a:t>
                      </a:r>
                      <a:r>
                        <a:rPr lang="fr-FR" sz="1400" dirty="0" err="1">
                          <a:latin typeface="Calibri"/>
                          <a:ea typeface="Calibri"/>
                          <a:cs typeface="Times New Roman"/>
                        </a:rPr>
                        <a:t>populaţiei</a:t>
                      </a:r>
                      <a:r>
                        <a:rPr lang="fr-FR" sz="1400" dirty="0">
                          <a:latin typeface="Calibri"/>
                          <a:ea typeface="Calibri"/>
                          <a:cs typeface="Times New Roman"/>
                        </a:rPr>
                        <a:t> </a:t>
                      </a:r>
                      <a:endParaRPr lang="en-US" sz="1400" dirty="0">
                        <a:latin typeface="Calibri"/>
                        <a:ea typeface="Calibri"/>
                        <a:cs typeface="Times New Roman"/>
                      </a:endParaRPr>
                    </a:p>
                    <a:p>
                      <a:pPr marL="539750" lvl="1" indent="0" algn="just" defTabSz="1093788">
                        <a:lnSpc>
                          <a:spcPct val="100000"/>
                        </a:lnSpc>
                        <a:spcAft>
                          <a:spcPts val="600"/>
                        </a:spcAft>
                      </a:pPr>
                      <a:r>
                        <a:rPr lang="fr-FR" sz="1400" i="1" u="sng" dirty="0" err="1">
                          <a:latin typeface="Calibri"/>
                          <a:ea typeface="Calibri"/>
                          <a:cs typeface="Times New Roman"/>
                        </a:rPr>
                        <a:t>Notă</a:t>
                      </a:r>
                      <a:r>
                        <a:rPr lang="fr-FR" sz="1400" i="1" dirty="0">
                          <a:latin typeface="Calibri"/>
                          <a:ea typeface="Calibri"/>
                          <a:cs typeface="Times New Roman"/>
                        </a:rPr>
                        <a:t> : </a:t>
                      </a:r>
                      <a:r>
                        <a:rPr lang="fr-FR" sz="1400" i="1" dirty="0" err="1">
                          <a:latin typeface="Calibri"/>
                          <a:ea typeface="Calibri"/>
                          <a:cs typeface="Times New Roman"/>
                        </a:rPr>
                        <a:t>cele</a:t>
                      </a:r>
                      <a:r>
                        <a:rPr lang="fr-FR" sz="1400" i="1" dirty="0">
                          <a:latin typeface="Calibri"/>
                          <a:ea typeface="Calibri"/>
                          <a:cs typeface="Times New Roman"/>
                        </a:rPr>
                        <a:t> </a:t>
                      </a:r>
                      <a:r>
                        <a:rPr lang="fr-FR" sz="1400" i="1" dirty="0" err="1">
                          <a:latin typeface="Calibri"/>
                          <a:ea typeface="Calibri"/>
                          <a:cs typeface="Times New Roman"/>
                        </a:rPr>
                        <a:t>două</a:t>
                      </a:r>
                      <a:r>
                        <a:rPr lang="fr-FR" sz="1400" i="1" dirty="0">
                          <a:latin typeface="Calibri"/>
                          <a:ea typeface="Calibri"/>
                          <a:cs typeface="Times New Roman"/>
                        </a:rPr>
                        <a:t> </a:t>
                      </a:r>
                      <a:r>
                        <a:rPr lang="fr-FR" sz="1400" i="1" dirty="0" err="1">
                          <a:latin typeface="Calibri"/>
                          <a:ea typeface="Calibri"/>
                          <a:cs typeface="Times New Roman"/>
                        </a:rPr>
                        <a:t>caracteristici</a:t>
                      </a:r>
                      <a:r>
                        <a:rPr lang="fr-FR" sz="1400" i="1" dirty="0">
                          <a:latin typeface="Calibri"/>
                          <a:ea typeface="Calibri"/>
                          <a:cs typeface="Times New Roman"/>
                        </a:rPr>
                        <a:t> pot fi </a:t>
                      </a:r>
                      <a:r>
                        <a:rPr lang="fr-FR" sz="1400" i="1" dirty="0" err="1">
                          <a:latin typeface="Calibri"/>
                          <a:ea typeface="Calibri"/>
                          <a:cs typeface="Times New Roman"/>
                        </a:rPr>
                        <a:t>transformate</a:t>
                      </a:r>
                      <a:r>
                        <a:rPr lang="fr-FR" sz="1400" i="1" dirty="0">
                          <a:latin typeface="Calibri"/>
                          <a:ea typeface="Calibri"/>
                          <a:cs typeface="Times New Roman"/>
                        </a:rPr>
                        <a:t> </a:t>
                      </a:r>
                      <a:r>
                        <a:rPr lang="fr-FR" sz="1400" i="1" dirty="0" err="1">
                          <a:latin typeface="Calibri"/>
                          <a:ea typeface="Calibri"/>
                          <a:cs typeface="Times New Roman"/>
                        </a:rPr>
                        <a:t>într</a:t>
                      </a:r>
                      <a:r>
                        <a:rPr lang="fr-FR" sz="1400" i="1" dirty="0">
                          <a:latin typeface="Calibri"/>
                          <a:ea typeface="Calibri"/>
                          <a:cs typeface="Times New Roman"/>
                        </a:rPr>
                        <a:t>-o </a:t>
                      </a:r>
                      <a:r>
                        <a:rPr lang="fr-FR" sz="1400" i="1" dirty="0" err="1">
                          <a:latin typeface="Calibri"/>
                          <a:ea typeface="Calibri"/>
                          <a:cs typeface="Times New Roman"/>
                        </a:rPr>
                        <a:t>oprtunitate</a:t>
                      </a:r>
                      <a:r>
                        <a:rPr lang="fr-FR" sz="1400" i="1" dirty="0">
                          <a:latin typeface="Calibri"/>
                          <a:ea typeface="Calibri"/>
                          <a:cs typeface="Times New Roman"/>
                        </a:rPr>
                        <a:t> </a:t>
                      </a:r>
                      <a:r>
                        <a:rPr lang="fr-FR" sz="1400" i="1" dirty="0" err="1">
                          <a:latin typeface="Calibri"/>
                          <a:ea typeface="Calibri"/>
                          <a:cs typeface="Times New Roman"/>
                        </a:rPr>
                        <a:t>pentru</a:t>
                      </a:r>
                      <a:r>
                        <a:rPr lang="fr-FR" sz="1400" i="1" dirty="0">
                          <a:latin typeface="Calibri"/>
                          <a:ea typeface="Calibri"/>
                          <a:cs typeface="Times New Roman"/>
                        </a:rPr>
                        <a:t> </a:t>
                      </a:r>
                      <a:r>
                        <a:rPr lang="fr-FR" sz="1400" i="1" dirty="0" err="1">
                          <a:latin typeface="Calibri"/>
                          <a:ea typeface="Calibri"/>
                          <a:cs typeface="Times New Roman"/>
                        </a:rPr>
                        <a:t>românii</a:t>
                      </a:r>
                      <a:r>
                        <a:rPr lang="fr-FR" sz="1400" i="1" dirty="0">
                          <a:latin typeface="Calibri"/>
                          <a:ea typeface="Calibri"/>
                          <a:cs typeface="Times New Roman"/>
                        </a:rPr>
                        <a:t> </a:t>
                      </a:r>
                      <a:r>
                        <a:rPr lang="fr-FR" sz="1400" i="1" dirty="0" err="1">
                          <a:latin typeface="Calibri"/>
                          <a:ea typeface="Calibri"/>
                          <a:cs typeface="Times New Roman"/>
                        </a:rPr>
                        <a:t>afla</a:t>
                      </a:r>
                      <a:r>
                        <a:rPr lang="fr-FR" sz="1400" i="1" dirty="0">
                          <a:latin typeface="Calibri"/>
                          <a:ea typeface="Calibri"/>
                          <a:cs typeface="Times New Roman"/>
                        </a:rPr>
                        <a:t>ți </a:t>
                      </a:r>
                      <a:r>
                        <a:rPr lang="fr-FR" sz="1400" i="1" dirty="0" err="1">
                          <a:latin typeface="Calibri"/>
                          <a:ea typeface="Calibri"/>
                          <a:cs typeface="Times New Roman"/>
                        </a:rPr>
                        <a:t>în</a:t>
                      </a:r>
                      <a:r>
                        <a:rPr lang="fr-FR" sz="1400" i="1" dirty="0">
                          <a:latin typeface="Calibri"/>
                          <a:ea typeface="Calibri"/>
                          <a:cs typeface="Times New Roman"/>
                        </a:rPr>
                        <a:t> </a:t>
                      </a:r>
                      <a:r>
                        <a:rPr lang="fr-FR" sz="1400" i="1" dirty="0" err="1">
                          <a:latin typeface="Calibri"/>
                          <a:ea typeface="Calibri"/>
                          <a:cs typeface="Times New Roman"/>
                        </a:rPr>
                        <a:t>căutarea</a:t>
                      </a:r>
                      <a:r>
                        <a:rPr lang="fr-FR" sz="1400" i="1" dirty="0">
                          <a:latin typeface="Calibri"/>
                          <a:ea typeface="Calibri"/>
                          <a:cs typeface="Times New Roman"/>
                        </a:rPr>
                        <a:t> </a:t>
                      </a:r>
                      <a:r>
                        <a:rPr lang="fr-FR" sz="1400" i="1" dirty="0" err="1">
                          <a:latin typeface="Calibri"/>
                          <a:ea typeface="Calibri"/>
                          <a:cs typeface="Times New Roman"/>
                        </a:rPr>
                        <a:t>unui</a:t>
                      </a:r>
                      <a:r>
                        <a:rPr lang="fr-FR" sz="1400" i="1" dirty="0">
                          <a:latin typeface="Calibri"/>
                          <a:ea typeface="Calibri"/>
                          <a:cs typeface="Times New Roman"/>
                        </a:rPr>
                        <a:t> </a:t>
                      </a:r>
                      <a:r>
                        <a:rPr lang="fr-FR" sz="1400" i="1" dirty="0" err="1">
                          <a:latin typeface="Calibri"/>
                          <a:ea typeface="Calibri"/>
                          <a:cs typeface="Times New Roman"/>
                        </a:rPr>
                        <a:t>loc</a:t>
                      </a:r>
                      <a:r>
                        <a:rPr lang="fr-FR" sz="1400" i="1" dirty="0">
                          <a:latin typeface="Calibri"/>
                          <a:ea typeface="Calibri"/>
                          <a:cs typeface="Times New Roman"/>
                        </a:rPr>
                        <a:t> de </a:t>
                      </a:r>
                      <a:r>
                        <a:rPr lang="fr-FR" sz="1400" i="1" dirty="0" err="1">
                          <a:latin typeface="Calibri"/>
                          <a:ea typeface="Calibri"/>
                          <a:cs typeface="Times New Roman"/>
                        </a:rPr>
                        <a:t>muncă</a:t>
                      </a:r>
                      <a:r>
                        <a:rPr lang="fr-FR" sz="1400" i="1" dirty="0">
                          <a:latin typeface="Calibri"/>
                          <a:ea typeface="Calibri"/>
                          <a:cs typeface="Times New Roman"/>
                        </a:rPr>
                        <a:t>;</a:t>
                      </a:r>
                      <a:endParaRPr lang="en-US" sz="1400" dirty="0">
                        <a:latin typeface="Calibri"/>
                        <a:ea typeface="Calibri"/>
                        <a:cs typeface="Times New Roman"/>
                      </a:endParaRPr>
                    </a:p>
                    <a:p>
                      <a:pPr marL="342900" lvl="0" indent="-342900" algn="just">
                        <a:lnSpc>
                          <a:spcPct val="100000"/>
                        </a:lnSpc>
                        <a:spcAft>
                          <a:spcPts val="600"/>
                        </a:spcAft>
                        <a:buFont typeface="Symbol"/>
                        <a:buChar char=""/>
                        <a:tabLst>
                          <a:tab pos="403225" algn="l"/>
                        </a:tabLst>
                      </a:pPr>
                      <a:r>
                        <a:rPr lang="fr-FR" sz="1400" dirty="0">
                          <a:latin typeface="Calibri"/>
                          <a:ea typeface="Calibri"/>
                          <a:cs typeface="Times New Roman"/>
                        </a:rPr>
                        <a:t>Se </a:t>
                      </a:r>
                      <a:r>
                        <a:rPr lang="fr-FR" sz="1400" dirty="0" err="1">
                          <a:latin typeface="Calibri"/>
                          <a:ea typeface="Calibri"/>
                          <a:cs typeface="Times New Roman"/>
                        </a:rPr>
                        <a:t>înregistrează</a:t>
                      </a:r>
                      <a:r>
                        <a:rPr lang="fr-FR" sz="1400" dirty="0">
                          <a:latin typeface="Calibri"/>
                          <a:ea typeface="Calibri"/>
                          <a:cs typeface="Times New Roman"/>
                        </a:rPr>
                        <a:t> o </a:t>
                      </a:r>
                      <a:r>
                        <a:rPr lang="fr-FR" sz="1400" dirty="0" err="1">
                          <a:latin typeface="Calibri"/>
                          <a:ea typeface="Calibri"/>
                          <a:cs typeface="Times New Roman"/>
                        </a:rPr>
                        <a:t>migraţie</a:t>
                      </a:r>
                      <a:r>
                        <a:rPr lang="fr-FR" sz="1400" dirty="0">
                          <a:latin typeface="Calibri"/>
                          <a:ea typeface="Calibri"/>
                          <a:cs typeface="Times New Roman"/>
                        </a:rPr>
                        <a:t> a </a:t>
                      </a:r>
                      <a:r>
                        <a:rPr lang="fr-FR" sz="1400" dirty="0" err="1">
                          <a:latin typeface="Calibri"/>
                          <a:ea typeface="Calibri"/>
                          <a:cs typeface="Times New Roman"/>
                        </a:rPr>
                        <a:t>forţei</a:t>
                      </a:r>
                      <a:r>
                        <a:rPr lang="fr-FR" sz="1400" dirty="0">
                          <a:latin typeface="Calibri"/>
                          <a:ea typeface="Calibri"/>
                          <a:cs typeface="Times New Roman"/>
                        </a:rPr>
                        <a:t> de </a:t>
                      </a:r>
                      <a:r>
                        <a:rPr lang="fr-FR" sz="1400" dirty="0" err="1">
                          <a:latin typeface="Calibri"/>
                          <a:ea typeface="Calibri"/>
                          <a:cs typeface="Times New Roman"/>
                        </a:rPr>
                        <a:t>muncă</a:t>
                      </a:r>
                      <a:r>
                        <a:rPr lang="fr-FR" sz="1400" dirty="0">
                          <a:latin typeface="Calibri"/>
                          <a:ea typeface="Calibri"/>
                          <a:cs typeface="Times New Roman"/>
                        </a:rPr>
                        <a:t> </a:t>
                      </a:r>
                      <a:r>
                        <a:rPr lang="fr-FR" sz="1400" dirty="0" err="1">
                          <a:latin typeface="Calibri"/>
                          <a:ea typeface="Calibri"/>
                          <a:cs typeface="Times New Roman"/>
                        </a:rPr>
                        <a:t>spre</a:t>
                      </a:r>
                      <a:r>
                        <a:rPr lang="fr-FR" sz="1400" dirty="0">
                          <a:latin typeface="Calibri"/>
                          <a:ea typeface="Calibri"/>
                          <a:cs typeface="Times New Roman"/>
                        </a:rPr>
                        <a:t> </a:t>
                      </a:r>
                      <a:r>
                        <a:rPr lang="fr-FR" sz="1400" dirty="0" err="1">
                          <a:latin typeface="Calibri"/>
                          <a:ea typeface="Calibri"/>
                          <a:cs typeface="Times New Roman"/>
                        </a:rPr>
                        <a:t>districtul</a:t>
                      </a:r>
                      <a:r>
                        <a:rPr lang="fr-FR" sz="1400" dirty="0">
                          <a:latin typeface="Calibri"/>
                          <a:ea typeface="Calibri"/>
                          <a:cs typeface="Times New Roman"/>
                        </a:rPr>
                        <a:t> Varna;</a:t>
                      </a:r>
                      <a:endParaRPr lang="en-US" sz="1400" dirty="0">
                        <a:latin typeface="Calibri"/>
                        <a:ea typeface="Calibri"/>
                        <a:cs typeface="Times New Roman"/>
                      </a:endParaRPr>
                    </a:p>
                    <a:p>
                      <a:pPr marL="342900" lvl="0" indent="-342900" algn="just">
                        <a:lnSpc>
                          <a:spcPct val="100000"/>
                        </a:lnSpc>
                        <a:spcAft>
                          <a:spcPts val="600"/>
                        </a:spcAft>
                        <a:buFont typeface="Symbol"/>
                        <a:buChar char=""/>
                        <a:tabLst>
                          <a:tab pos="403225" algn="l"/>
                        </a:tabLst>
                      </a:pPr>
                      <a:r>
                        <a:rPr lang="fr-FR" sz="1400" dirty="0" err="1">
                          <a:latin typeface="Calibri"/>
                          <a:ea typeface="Calibri"/>
                          <a:cs typeface="Times New Roman"/>
                        </a:rPr>
                        <a:t>Densitatea</a:t>
                      </a:r>
                      <a:r>
                        <a:rPr lang="fr-FR" sz="1400" dirty="0">
                          <a:latin typeface="Calibri"/>
                          <a:ea typeface="Calibri"/>
                          <a:cs typeface="Times New Roman"/>
                        </a:rPr>
                        <a:t> </a:t>
                      </a:r>
                      <a:r>
                        <a:rPr lang="fr-FR" sz="1400" dirty="0" err="1">
                          <a:latin typeface="Calibri"/>
                          <a:ea typeface="Calibri"/>
                          <a:cs typeface="Times New Roman"/>
                        </a:rPr>
                        <a:t>reţelei</a:t>
                      </a:r>
                      <a:r>
                        <a:rPr lang="fr-FR" sz="1400" dirty="0">
                          <a:latin typeface="Calibri"/>
                          <a:ea typeface="Calibri"/>
                          <a:cs typeface="Times New Roman"/>
                        </a:rPr>
                        <a:t> </a:t>
                      </a:r>
                      <a:r>
                        <a:rPr lang="fr-FR" sz="1400" dirty="0" err="1">
                          <a:latin typeface="Calibri"/>
                          <a:ea typeface="Calibri"/>
                          <a:cs typeface="Times New Roman"/>
                        </a:rPr>
                        <a:t>rutiere</a:t>
                      </a:r>
                      <a:r>
                        <a:rPr lang="fr-FR" sz="1400" dirty="0">
                          <a:latin typeface="Calibri"/>
                          <a:ea typeface="Calibri"/>
                          <a:cs typeface="Times New Roman"/>
                        </a:rPr>
                        <a:t> este </a:t>
                      </a:r>
                      <a:r>
                        <a:rPr lang="fr-FR" sz="1400" dirty="0" err="1">
                          <a:latin typeface="Calibri"/>
                          <a:ea typeface="Calibri"/>
                          <a:cs typeface="Times New Roman"/>
                        </a:rPr>
                        <a:t>cea</a:t>
                      </a:r>
                      <a:r>
                        <a:rPr lang="fr-FR" sz="1400" dirty="0">
                          <a:latin typeface="Calibri"/>
                          <a:ea typeface="Calibri"/>
                          <a:cs typeface="Times New Roman"/>
                        </a:rPr>
                        <a:t> mai </a:t>
                      </a:r>
                      <a:r>
                        <a:rPr lang="fr-FR" sz="1400" dirty="0" err="1">
                          <a:latin typeface="Calibri"/>
                          <a:ea typeface="Calibri"/>
                          <a:cs typeface="Times New Roman"/>
                        </a:rPr>
                        <a:t>mică</a:t>
                      </a:r>
                      <a:r>
                        <a:rPr lang="fr-FR" sz="1400" dirty="0">
                          <a:latin typeface="Calibri"/>
                          <a:ea typeface="Calibri"/>
                          <a:cs typeface="Times New Roman"/>
                        </a:rPr>
                        <a:t> </a:t>
                      </a:r>
                      <a:r>
                        <a:rPr lang="fr-FR" sz="1400" dirty="0" err="1">
                          <a:latin typeface="Calibri"/>
                          <a:ea typeface="Calibri"/>
                          <a:cs typeface="Times New Roman"/>
                        </a:rPr>
                        <a:t>dintre</a:t>
                      </a:r>
                      <a:r>
                        <a:rPr lang="fr-FR" sz="1400" dirty="0">
                          <a:latin typeface="Calibri"/>
                          <a:ea typeface="Calibri"/>
                          <a:cs typeface="Times New Roman"/>
                        </a:rPr>
                        <a:t> </a:t>
                      </a:r>
                      <a:r>
                        <a:rPr lang="fr-FR" sz="1400" dirty="0" err="1">
                          <a:latin typeface="Calibri"/>
                          <a:ea typeface="Calibri"/>
                          <a:cs typeface="Times New Roman"/>
                        </a:rPr>
                        <a:t>toate</a:t>
                      </a:r>
                      <a:r>
                        <a:rPr lang="fr-FR" sz="1400" dirty="0">
                          <a:latin typeface="Calibri"/>
                          <a:ea typeface="Calibri"/>
                          <a:cs typeface="Times New Roman"/>
                        </a:rPr>
                        <a:t> </a:t>
                      </a:r>
                      <a:r>
                        <a:rPr lang="fr-FR" sz="1400" dirty="0" err="1">
                          <a:latin typeface="Calibri"/>
                          <a:ea typeface="Calibri"/>
                          <a:cs typeface="Times New Roman"/>
                        </a:rPr>
                        <a:t>zonele</a:t>
                      </a:r>
                      <a:r>
                        <a:rPr lang="fr-FR" sz="1400" dirty="0">
                          <a:latin typeface="Calibri"/>
                          <a:ea typeface="Calibri"/>
                          <a:cs typeface="Times New Roman"/>
                        </a:rPr>
                        <a:t> </a:t>
                      </a:r>
                      <a:r>
                        <a:rPr lang="fr-FR" sz="1400" dirty="0" err="1">
                          <a:latin typeface="Calibri"/>
                          <a:ea typeface="Calibri"/>
                          <a:cs typeface="Times New Roman"/>
                        </a:rPr>
                        <a:t>din</a:t>
                      </a:r>
                      <a:r>
                        <a:rPr lang="fr-FR" sz="1400" dirty="0">
                          <a:latin typeface="Calibri"/>
                          <a:ea typeface="Calibri"/>
                          <a:cs typeface="Times New Roman"/>
                        </a:rPr>
                        <a:t> </a:t>
                      </a:r>
                      <a:r>
                        <a:rPr lang="fr-FR" sz="1400" dirty="0" err="1">
                          <a:latin typeface="Calibri"/>
                          <a:ea typeface="Calibri"/>
                          <a:cs typeface="Times New Roman"/>
                        </a:rPr>
                        <a:t>regiunea</a:t>
                      </a:r>
                      <a:r>
                        <a:rPr lang="fr-FR" sz="1400" dirty="0">
                          <a:latin typeface="Calibri"/>
                          <a:ea typeface="Calibri"/>
                          <a:cs typeface="Times New Roman"/>
                        </a:rPr>
                        <a:t> de </a:t>
                      </a:r>
                      <a:r>
                        <a:rPr lang="fr-FR" sz="1400" dirty="0" err="1">
                          <a:latin typeface="Calibri"/>
                          <a:ea typeface="Calibri"/>
                          <a:cs typeface="Times New Roman"/>
                        </a:rPr>
                        <a:t>Nord-Est</a:t>
                      </a:r>
                      <a:r>
                        <a:rPr lang="fr-FR" sz="1400" dirty="0">
                          <a:latin typeface="Calibri"/>
                          <a:ea typeface="Calibri"/>
                          <a:cs typeface="Times New Roman"/>
                        </a:rPr>
                        <a:t>;</a:t>
                      </a:r>
                      <a:endParaRPr lang="en-US" sz="1400" dirty="0">
                        <a:latin typeface="Calibri"/>
                        <a:ea typeface="Calibri"/>
                        <a:cs typeface="Times New Roman"/>
                      </a:endParaRPr>
                    </a:p>
                    <a:p>
                      <a:pPr marL="342900" lvl="0" indent="-342900" algn="just">
                        <a:lnSpc>
                          <a:spcPct val="100000"/>
                        </a:lnSpc>
                        <a:spcAft>
                          <a:spcPts val="600"/>
                        </a:spcAft>
                        <a:buFont typeface="Symbol"/>
                        <a:buChar char=""/>
                        <a:tabLst>
                          <a:tab pos="403225" algn="l"/>
                        </a:tabLst>
                      </a:pPr>
                      <a:r>
                        <a:rPr lang="fr-FR" sz="1400" dirty="0" err="1">
                          <a:latin typeface="Calibri"/>
                          <a:ea typeface="Calibri"/>
                          <a:cs typeface="Times New Roman"/>
                        </a:rPr>
                        <a:t>Fonduri</a:t>
                      </a:r>
                      <a:r>
                        <a:rPr lang="fr-FR" sz="1400" dirty="0">
                          <a:latin typeface="Calibri"/>
                          <a:ea typeface="Calibri"/>
                          <a:cs typeface="Times New Roman"/>
                        </a:rPr>
                        <a:t> </a:t>
                      </a:r>
                      <a:r>
                        <a:rPr lang="fr-FR" sz="1400" dirty="0" err="1">
                          <a:latin typeface="Calibri"/>
                          <a:ea typeface="Calibri"/>
                          <a:cs typeface="Times New Roman"/>
                        </a:rPr>
                        <a:t>limitate</a:t>
                      </a:r>
                      <a:r>
                        <a:rPr lang="fr-FR" sz="1400" dirty="0">
                          <a:latin typeface="Calibri"/>
                          <a:ea typeface="Calibri"/>
                          <a:cs typeface="Times New Roman"/>
                        </a:rPr>
                        <a:t> </a:t>
                      </a:r>
                      <a:r>
                        <a:rPr lang="fr-FR" sz="1400" dirty="0" err="1">
                          <a:latin typeface="Calibri"/>
                          <a:ea typeface="Calibri"/>
                          <a:cs typeface="Times New Roman"/>
                        </a:rPr>
                        <a:t>pentru</a:t>
                      </a:r>
                      <a:r>
                        <a:rPr lang="fr-FR" sz="1400" dirty="0">
                          <a:latin typeface="Calibri"/>
                          <a:ea typeface="Calibri"/>
                          <a:cs typeface="Times New Roman"/>
                        </a:rPr>
                        <a:t> </a:t>
                      </a:r>
                      <a:r>
                        <a:rPr lang="fr-FR" sz="1400" dirty="0" err="1">
                          <a:latin typeface="Calibri"/>
                          <a:ea typeface="Calibri"/>
                          <a:cs typeface="Times New Roman"/>
                        </a:rPr>
                        <a:t>menţinerea</a:t>
                      </a:r>
                      <a:r>
                        <a:rPr lang="fr-FR" sz="1400" dirty="0">
                          <a:latin typeface="Calibri"/>
                          <a:ea typeface="Calibri"/>
                          <a:cs typeface="Times New Roman"/>
                        </a:rPr>
                        <a:t> </a:t>
                      </a:r>
                      <a:r>
                        <a:rPr lang="fr-FR" sz="1400" dirty="0" err="1">
                          <a:latin typeface="Calibri"/>
                          <a:ea typeface="Calibri"/>
                          <a:cs typeface="Times New Roman"/>
                        </a:rPr>
                        <a:t>patrimoniului</a:t>
                      </a:r>
                      <a:r>
                        <a:rPr lang="fr-FR" sz="1400" dirty="0">
                          <a:latin typeface="Calibri"/>
                          <a:ea typeface="Calibri"/>
                          <a:cs typeface="Times New Roman"/>
                        </a:rPr>
                        <a:t> cultural </a:t>
                      </a:r>
                      <a:r>
                        <a:rPr lang="fr-FR" sz="1400" dirty="0" err="1">
                          <a:latin typeface="Calibri"/>
                          <a:ea typeface="Calibri"/>
                          <a:cs typeface="Times New Roman"/>
                        </a:rPr>
                        <a:t>şi</a:t>
                      </a:r>
                      <a:r>
                        <a:rPr lang="fr-FR" sz="1400" dirty="0">
                          <a:latin typeface="Calibri"/>
                          <a:ea typeface="Calibri"/>
                          <a:cs typeface="Times New Roman"/>
                        </a:rPr>
                        <a:t> </a:t>
                      </a:r>
                      <a:r>
                        <a:rPr lang="fr-FR" sz="1400" dirty="0" err="1">
                          <a:latin typeface="Calibri"/>
                          <a:ea typeface="Calibri"/>
                          <a:cs typeface="Times New Roman"/>
                        </a:rPr>
                        <a:t>istoric</a:t>
                      </a:r>
                      <a:r>
                        <a:rPr lang="fr-FR" sz="1400" dirty="0">
                          <a:latin typeface="Calibri"/>
                          <a:ea typeface="Calibri"/>
                          <a:cs typeface="Times New Roman"/>
                        </a:rPr>
                        <a:t>.</a:t>
                      </a:r>
                      <a:endParaRPr lang="en-US" sz="1400" dirty="0">
                        <a:latin typeface="Calibri"/>
                        <a:ea typeface="Calibri"/>
                        <a:cs typeface="Times New Roman"/>
                      </a:endParaRPr>
                    </a:p>
                  </a:txBody>
                  <a:tcPr marL="59184" marR="591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pic>
        <p:nvPicPr>
          <p:cNvPr id="1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31666">
            <a:off x="8941381" y="348008"/>
            <a:ext cx="739005" cy="96918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Logo-ROGov_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3897" y="431074"/>
            <a:ext cx="1193692" cy="1044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Logo UE R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0784" y="492377"/>
            <a:ext cx="4346570" cy="9504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 Box 11"/>
          <p:cNvSpPr txBox="1">
            <a:spLocks noChangeArrowheads="1"/>
          </p:cNvSpPr>
          <p:nvPr/>
        </p:nvSpPr>
        <p:spPr bwMode="auto">
          <a:xfrm>
            <a:off x="8891505" y="1337978"/>
            <a:ext cx="1104900" cy="4218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СНЦ</a:t>
            </a:r>
            <a:r>
              <a:rPr kumimoji="0" lang="en-US"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t>
            </a: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ЕЦПБ“</a:t>
            </a:r>
            <a:endParaRPr kumimoji="0" lang="bg-BG"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2"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076" y="5697562"/>
            <a:ext cx="1658555" cy="7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224" y="5713307"/>
            <a:ext cx="1350375" cy="82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887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8035" y="1905779"/>
            <a:ext cx="11217498" cy="4005621"/>
          </a:xfrm>
        </p:spPr>
        <p:txBody>
          <a:bodyPr>
            <a:normAutofit/>
          </a:bodyPr>
          <a:lstStyle/>
          <a:p>
            <a:endParaRPr lang="en-US" sz="1600" b="1" dirty="0" smtClean="0">
              <a:solidFill>
                <a:srgbClr val="00B050"/>
              </a:solidFill>
              <a:effectLst>
                <a:outerShdw blurRad="38100" dist="38100" dir="2700000" algn="tl">
                  <a:srgbClr val="000000">
                    <a:alpha val="43137"/>
                  </a:srgbClr>
                </a:outerShdw>
              </a:effectLst>
              <a:latin typeface="Trebuchet MS" pitchFamily="34" charset="0"/>
            </a:endParaRPr>
          </a:p>
          <a:p>
            <a:pPr fontAlgn="ctr"/>
            <a:endParaRPr lang="en-US" sz="1000" dirty="0"/>
          </a:p>
        </p:txBody>
      </p:sp>
      <p:sp>
        <p:nvSpPr>
          <p:cNvPr id="5" name="Rectangle 8"/>
          <p:cNvSpPr>
            <a:spLocks noChangeArrowheads="1"/>
          </p:cNvSpPr>
          <p:nvPr/>
        </p:nvSpPr>
        <p:spPr bwMode="auto">
          <a:xfrm>
            <a:off x="0" y="4765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5299674" y="6431790"/>
            <a:ext cx="14638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smtClean="0">
                <a:ln>
                  <a:noFill/>
                </a:ln>
                <a:effectLst/>
                <a:latin typeface="Trebuchet MS" panose="020B0603020202020204" pitchFamily="34" charset="0"/>
                <a:ea typeface="Times New Roman" panose="02020603050405020304" pitchFamily="18" charset="0"/>
                <a:hlinkClick r:id="rId2"/>
              </a:rPr>
              <a:t>ww</a:t>
            </a:r>
            <a:r>
              <a:rPr lang="en-US" sz="1000" dirty="0" smtClean="0">
                <a:latin typeface="Trebuchet MS" panose="020B0603020202020204" pitchFamily="34" charset="0"/>
                <a:ea typeface="Times New Roman" panose="02020603050405020304" pitchFamily="18" charset="0"/>
                <a:hlinkClick r:id="rId2"/>
              </a:rPr>
              <a:t>w.interregrobg.eu</a:t>
            </a:r>
            <a:r>
              <a:rPr lang="ro-RO" sz="1000" dirty="0" smtClean="0">
                <a:latin typeface="Trebuchet MS" panose="020B0603020202020204" pitchFamily="34" charset="0"/>
                <a:ea typeface="Times New Roman" panose="02020603050405020304" pitchFamily="18" charset="0"/>
              </a:rPr>
              <a:t> </a:t>
            </a:r>
            <a:endParaRPr kumimoji="0" lang="en-US" sz="1800" b="0" i="0" u="none" strike="noStrike" cap="none" normalizeH="0" baseline="0" dirty="0" smtClean="0">
              <a:ln>
                <a:noFill/>
              </a:ln>
              <a:effectLst/>
            </a:endParaRPr>
          </a:p>
        </p:txBody>
      </p:sp>
      <p:sp>
        <p:nvSpPr>
          <p:cNvPr id="11" name="Subtitle 2"/>
          <p:cNvSpPr txBox="1">
            <a:spLocks/>
          </p:cNvSpPr>
          <p:nvPr/>
        </p:nvSpPr>
        <p:spPr>
          <a:xfrm>
            <a:off x="680435" y="1864994"/>
            <a:ext cx="10871914" cy="40056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just">
              <a:buFont typeface="Wingdings" panose="05000000000000000000" pitchFamily="2" charset="2"/>
              <a:buChar char="Ø"/>
            </a:pPr>
            <a:endParaRPr lang="ro-RO" sz="1600" b="1" dirty="0" smtClean="0">
              <a:latin typeface="Trebuchet MS" panose="020B0603020202020204" pitchFamily="34" charset="0"/>
            </a:endParaRPr>
          </a:p>
          <a:p>
            <a:pPr marL="285750" indent="-285750" algn="just">
              <a:buFont typeface="Wingdings" panose="05000000000000000000" pitchFamily="2" charset="2"/>
              <a:buChar char="Ø"/>
            </a:pPr>
            <a:r>
              <a:rPr lang="en-US" sz="1800" b="1" dirty="0" err="1" smtClean="0">
                <a:latin typeface="Trebuchet MS" panose="020B0603020202020204" pitchFamily="34" charset="0"/>
              </a:rPr>
              <a:t>Obiectivul</a:t>
            </a:r>
            <a:r>
              <a:rPr lang="en-US" sz="1800" b="1" dirty="0" smtClean="0">
                <a:latin typeface="Trebuchet MS" panose="020B0603020202020204" pitchFamily="34" charset="0"/>
              </a:rPr>
              <a:t> </a:t>
            </a:r>
            <a:r>
              <a:rPr lang="en-US" sz="1800" b="1" dirty="0">
                <a:latin typeface="Trebuchet MS" panose="020B0603020202020204" pitchFamily="34" charset="0"/>
              </a:rPr>
              <a:t>general</a:t>
            </a:r>
            <a:r>
              <a:rPr lang="en-US" sz="1800" dirty="0">
                <a:latin typeface="Trebuchet MS" panose="020B0603020202020204" pitchFamily="34" charset="0"/>
              </a:rPr>
              <a:t> al </a:t>
            </a:r>
            <a:r>
              <a:rPr lang="en-US" sz="1800" dirty="0" err="1">
                <a:latin typeface="Trebuchet MS" panose="020B0603020202020204" pitchFamily="34" charset="0"/>
              </a:rPr>
              <a:t>proiectului</a:t>
            </a:r>
            <a:r>
              <a:rPr lang="en-US" sz="1800" dirty="0">
                <a:latin typeface="Trebuchet MS" panose="020B0603020202020204" pitchFamily="34" charset="0"/>
              </a:rPr>
              <a:t> </a:t>
            </a:r>
            <a:r>
              <a:rPr lang="en-US" sz="1800" dirty="0" err="1">
                <a:latin typeface="Trebuchet MS" panose="020B0603020202020204" pitchFamily="34" charset="0"/>
              </a:rPr>
              <a:t>îl</a:t>
            </a:r>
            <a:r>
              <a:rPr lang="en-US" sz="1800" dirty="0">
                <a:latin typeface="Trebuchet MS" panose="020B0603020202020204" pitchFamily="34" charset="0"/>
              </a:rPr>
              <a:t> </a:t>
            </a:r>
            <a:r>
              <a:rPr lang="en-US" sz="1800" dirty="0" err="1">
                <a:latin typeface="Trebuchet MS" panose="020B0603020202020204" pitchFamily="34" charset="0"/>
              </a:rPr>
              <a:t>reprezintă</a:t>
            </a:r>
            <a:r>
              <a:rPr lang="en-US" sz="1800" dirty="0">
                <a:latin typeface="Trebuchet MS" panose="020B0603020202020204" pitchFamily="34" charset="0"/>
              </a:rPr>
              <a:t> </a:t>
            </a:r>
            <a:r>
              <a:rPr lang="en-US" sz="1800" dirty="0" err="1">
                <a:latin typeface="Trebuchet MS" panose="020B0603020202020204" pitchFamily="34" charset="0"/>
              </a:rPr>
              <a:t>conectarea</a:t>
            </a:r>
            <a:r>
              <a:rPr lang="en-US" sz="1800" dirty="0">
                <a:latin typeface="Trebuchet MS" panose="020B0603020202020204" pitchFamily="34" charset="0"/>
              </a:rPr>
              <a:t> </a:t>
            </a:r>
            <a:r>
              <a:rPr lang="en-US" sz="1800" dirty="0" err="1">
                <a:latin typeface="Trebuchet MS" panose="020B0603020202020204" pitchFamily="34" charset="0"/>
              </a:rPr>
              <a:t>persoanelor</a:t>
            </a:r>
            <a:r>
              <a:rPr lang="en-US" sz="1800" dirty="0">
                <a:latin typeface="Trebuchet MS" panose="020B0603020202020204" pitchFamily="34" charset="0"/>
              </a:rPr>
              <a:t> </a:t>
            </a:r>
            <a:r>
              <a:rPr lang="en-US" sz="1800" dirty="0" err="1">
                <a:latin typeface="Trebuchet MS" panose="020B0603020202020204" pitchFamily="34" charset="0"/>
              </a:rPr>
              <a:t>aflate</a:t>
            </a:r>
            <a:r>
              <a:rPr lang="en-US" sz="1800" dirty="0">
                <a:latin typeface="Trebuchet MS" panose="020B0603020202020204" pitchFamily="34" charset="0"/>
              </a:rPr>
              <a:t> </a:t>
            </a:r>
            <a:r>
              <a:rPr lang="en-US" sz="1800" dirty="0" err="1">
                <a:latin typeface="Trebuchet MS" panose="020B0603020202020204" pitchFamily="34" charset="0"/>
              </a:rPr>
              <a:t>în</a:t>
            </a:r>
            <a:r>
              <a:rPr lang="en-US" sz="1800" dirty="0">
                <a:latin typeface="Trebuchet MS" panose="020B0603020202020204" pitchFamily="34" charset="0"/>
              </a:rPr>
              <a:t> </a:t>
            </a:r>
            <a:r>
              <a:rPr lang="en-US" sz="1800" dirty="0" err="1">
                <a:latin typeface="Trebuchet MS" panose="020B0603020202020204" pitchFamily="34" charset="0"/>
              </a:rPr>
              <a:t>căutarea</a:t>
            </a:r>
            <a:r>
              <a:rPr lang="en-US" sz="1800" dirty="0">
                <a:latin typeface="Trebuchet MS" panose="020B0603020202020204" pitchFamily="34" charset="0"/>
              </a:rPr>
              <a:t> </a:t>
            </a:r>
            <a:r>
              <a:rPr lang="en-US" sz="1800" dirty="0" err="1">
                <a:latin typeface="Trebuchet MS" panose="020B0603020202020204" pitchFamily="34" charset="0"/>
              </a:rPr>
              <a:t>unui</a:t>
            </a:r>
            <a:r>
              <a:rPr lang="en-US" sz="1800" dirty="0">
                <a:latin typeface="Trebuchet MS" panose="020B0603020202020204" pitchFamily="34" charset="0"/>
              </a:rPr>
              <a:t> </a:t>
            </a:r>
            <a:r>
              <a:rPr lang="en-US" sz="1800" dirty="0" err="1">
                <a:latin typeface="Trebuchet MS" panose="020B0603020202020204" pitchFamily="34" charset="0"/>
              </a:rPr>
              <a:t>loc</a:t>
            </a:r>
            <a:r>
              <a:rPr lang="en-US" sz="1800" dirty="0">
                <a:latin typeface="Trebuchet MS" panose="020B0603020202020204" pitchFamily="34" charset="0"/>
              </a:rPr>
              <a:t> de </a:t>
            </a:r>
            <a:r>
              <a:rPr lang="en-US" sz="1800" dirty="0" err="1">
                <a:latin typeface="Trebuchet MS" panose="020B0603020202020204" pitchFamily="34" charset="0"/>
              </a:rPr>
              <a:t>muncă</a:t>
            </a:r>
            <a:r>
              <a:rPr lang="en-US" sz="1800" dirty="0">
                <a:latin typeface="Trebuchet MS" panose="020B0603020202020204" pitchFamily="34" charset="0"/>
              </a:rPr>
              <a:t>, a </a:t>
            </a:r>
            <a:r>
              <a:rPr lang="en-US" sz="1800" dirty="0" err="1">
                <a:latin typeface="Trebuchet MS" panose="020B0603020202020204" pitchFamily="34" charset="0"/>
              </a:rPr>
              <a:t>comunităților</a:t>
            </a:r>
            <a:r>
              <a:rPr lang="en-US" sz="1800" dirty="0">
                <a:latin typeface="Trebuchet MS" panose="020B0603020202020204" pitchFamily="34" charset="0"/>
              </a:rPr>
              <a:t> locale, a </a:t>
            </a:r>
            <a:r>
              <a:rPr lang="en-US" sz="1800" dirty="0" err="1">
                <a:latin typeface="Trebuchet MS" panose="020B0603020202020204" pitchFamily="34" charset="0"/>
              </a:rPr>
              <a:t>sectorului</a:t>
            </a:r>
            <a:r>
              <a:rPr lang="en-US" sz="1800" dirty="0">
                <a:latin typeface="Trebuchet MS" panose="020B0603020202020204" pitchFamily="34" charset="0"/>
              </a:rPr>
              <a:t> </a:t>
            </a:r>
            <a:r>
              <a:rPr lang="en-US" sz="1800" dirty="0" err="1">
                <a:latin typeface="Trebuchet MS" panose="020B0603020202020204" pitchFamily="34" charset="0"/>
              </a:rPr>
              <a:t>privat</a:t>
            </a:r>
            <a:r>
              <a:rPr lang="en-US" sz="1800" dirty="0">
                <a:latin typeface="Trebuchet MS" panose="020B0603020202020204" pitchFamily="34" charset="0"/>
              </a:rPr>
              <a:t> </a:t>
            </a:r>
            <a:r>
              <a:rPr lang="en-US" sz="1800" dirty="0" err="1">
                <a:latin typeface="Trebuchet MS" panose="020B0603020202020204" pitchFamily="34" charset="0"/>
              </a:rPr>
              <a:t>și</a:t>
            </a:r>
            <a:r>
              <a:rPr lang="en-US" sz="1800" dirty="0">
                <a:latin typeface="Trebuchet MS" panose="020B0603020202020204" pitchFamily="34" charset="0"/>
              </a:rPr>
              <a:t> a </a:t>
            </a:r>
            <a:r>
              <a:rPr lang="en-US" sz="1800" dirty="0" err="1">
                <a:latin typeface="Trebuchet MS" panose="020B0603020202020204" pitchFamily="34" charset="0"/>
              </a:rPr>
              <a:t>autorităților</a:t>
            </a:r>
            <a:r>
              <a:rPr lang="en-US" sz="1800" dirty="0">
                <a:latin typeface="Trebuchet MS" panose="020B0603020202020204" pitchFamily="34" charset="0"/>
              </a:rPr>
              <a:t> din </a:t>
            </a:r>
            <a:r>
              <a:rPr lang="en-US" sz="1800" dirty="0" err="1">
                <a:latin typeface="Trebuchet MS" panose="020B0603020202020204" pitchFamily="34" charset="0"/>
              </a:rPr>
              <a:t>regiunea</a:t>
            </a:r>
            <a:r>
              <a:rPr lang="en-US" sz="1800" dirty="0">
                <a:latin typeface="Trebuchet MS" panose="020B0603020202020204" pitchFamily="34" charset="0"/>
              </a:rPr>
              <a:t> </a:t>
            </a:r>
            <a:r>
              <a:rPr lang="en-US" sz="1800" dirty="0" err="1">
                <a:latin typeface="Trebuchet MS" panose="020B0603020202020204" pitchFamily="34" charset="0"/>
              </a:rPr>
              <a:t>transfrontalieră</a:t>
            </a:r>
            <a:r>
              <a:rPr lang="en-US" sz="1800" dirty="0">
                <a:latin typeface="Trebuchet MS" panose="020B0603020202020204" pitchFamily="34" charset="0"/>
              </a:rPr>
              <a:t> </a:t>
            </a:r>
            <a:r>
              <a:rPr lang="en-US" sz="1800" dirty="0" err="1">
                <a:latin typeface="Trebuchet MS" panose="020B0603020202020204" pitchFamily="34" charset="0"/>
              </a:rPr>
              <a:t>bulgaro-română</a:t>
            </a:r>
            <a:r>
              <a:rPr lang="en-US" sz="1800" dirty="0">
                <a:latin typeface="Trebuchet MS" panose="020B0603020202020204" pitchFamily="34" charset="0"/>
              </a:rPr>
              <a:t> </a:t>
            </a:r>
            <a:r>
              <a:rPr lang="en-US" sz="1800" dirty="0" err="1">
                <a:latin typeface="Trebuchet MS" panose="020B0603020202020204" pitchFamily="34" charset="0"/>
              </a:rPr>
              <a:t>în</a:t>
            </a:r>
            <a:r>
              <a:rPr lang="en-US" sz="1800" dirty="0">
                <a:latin typeface="Trebuchet MS" panose="020B0603020202020204" pitchFamily="34" charset="0"/>
              </a:rPr>
              <a:t> </a:t>
            </a:r>
            <a:r>
              <a:rPr lang="en-US" sz="1800" dirty="0" err="1">
                <a:latin typeface="Trebuchet MS" panose="020B0603020202020204" pitchFamily="34" charset="0"/>
              </a:rPr>
              <a:t>dezvoltarea</a:t>
            </a:r>
            <a:r>
              <a:rPr lang="en-US" sz="1800" dirty="0">
                <a:latin typeface="Trebuchet MS" panose="020B0603020202020204" pitchFamily="34" charset="0"/>
              </a:rPr>
              <a:t> </a:t>
            </a:r>
            <a:r>
              <a:rPr lang="en-US" sz="1800" dirty="0" err="1">
                <a:latin typeface="Trebuchet MS" panose="020B0603020202020204" pitchFamily="34" charset="0"/>
              </a:rPr>
              <a:t>comună</a:t>
            </a:r>
            <a:r>
              <a:rPr lang="en-US" sz="1800" dirty="0">
                <a:latin typeface="Trebuchet MS" panose="020B0603020202020204" pitchFamily="34" charset="0"/>
              </a:rPr>
              <a:t>, </a:t>
            </a:r>
            <a:r>
              <a:rPr lang="en-US" sz="1800" dirty="0" err="1">
                <a:latin typeface="Trebuchet MS" panose="020B0603020202020204" pitchFamily="34" charset="0"/>
              </a:rPr>
              <a:t>în</a:t>
            </a:r>
            <a:r>
              <a:rPr lang="en-US" sz="1800" dirty="0">
                <a:latin typeface="Trebuchet MS" panose="020B0603020202020204" pitchFamily="34" charset="0"/>
              </a:rPr>
              <a:t> </a:t>
            </a:r>
            <a:r>
              <a:rPr lang="en-US" sz="1800" dirty="0" err="1">
                <a:latin typeface="Trebuchet MS" panose="020B0603020202020204" pitchFamily="34" charset="0"/>
              </a:rPr>
              <a:t>vederea</a:t>
            </a:r>
            <a:r>
              <a:rPr lang="en-US" sz="1800" dirty="0">
                <a:latin typeface="Trebuchet MS" panose="020B0603020202020204" pitchFamily="34" charset="0"/>
              </a:rPr>
              <a:t> </a:t>
            </a:r>
            <a:r>
              <a:rPr lang="en-US" sz="1800" dirty="0" err="1">
                <a:latin typeface="Trebuchet MS" panose="020B0603020202020204" pitchFamily="34" charset="0"/>
              </a:rPr>
              <a:t>promovării</a:t>
            </a:r>
            <a:r>
              <a:rPr lang="en-US" sz="1800" dirty="0">
                <a:latin typeface="Trebuchet MS" panose="020B0603020202020204" pitchFamily="34" charset="0"/>
              </a:rPr>
              <a:t> </a:t>
            </a:r>
            <a:r>
              <a:rPr lang="en-US" sz="1800" dirty="0" err="1">
                <a:latin typeface="Trebuchet MS" panose="020B0603020202020204" pitchFamily="34" charset="0"/>
              </a:rPr>
              <a:t>integrării</a:t>
            </a:r>
            <a:r>
              <a:rPr lang="en-US" sz="1800" dirty="0">
                <a:latin typeface="Trebuchet MS" panose="020B0603020202020204" pitchFamily="34" charset="0"/>
              </a:rPr>
              <a:t> </a:t>
            </a:r>
            <a:r>
              <a:rPr lang="en-US" sz="1800" dirty="0" err="1">
                <a:latin typeface="Trebuchet MS" panose="020B0603020202020204" pitchFamily="34" charset="0"/>
              </a:rPr>
              <a:t>pe</a:t>
            </a:r>
            <a:r>
              <a:rPr lang="en-US" sz="1800" dirty="0">
                <a:latin typeface="Trebuchet MS" panose="020B0603020202020204" pitchFamily="34" charset="0"/>
              </a:rPr>
              <a:t> </a:t>
            </a:r>
            <a:r>
              <a:rPr lang="en-US" sz="1800" dirty="0" err="1">
                <a:latin typeface="Trebuchet MS" panose="020B0603020202020204" pitchFamily="34" charset="0"/>
              </a:rPr>
              <a:t>piața</a:t>
            </a:r>
            <a:r>
              <a:rPr lang="en-US" sz="1800" dirty="0">
                <a:latin typeface="Trebuchet MS" panose="020B0603020202020204" pitchFamily="34" charset="0"/>
              </a:rPr>
              <a:t> </a:t>
            </a:r>
            <a:r>
              <a:rPr lang="en-US" sz="1800" dirty="0" err="1">
                <a:latin typeface="Trebuchet MS" panose="020B0603020202020204" pitchFamily="34" charset="0"/>
              </a:rPr>
              <a:t>muncii</a:t>
            </a:r>
            <a:r>
              <a:rPr lang="en-US" sz="1800" dirty="0">
                <a:latin typeface="Trebuchet MS" panose="020B0603020202020204" pitchFamily="34" charset="0"/>
              </a:rPr>
              <a:t> </a:t>
            </a:r>
            <a:r>
              <a:rPr lang="en-US" sz="1800" dirty="0" err="1">
                <a:latin typeface="Trebuchet MS" panose="020B0603020202020204" pitchFamily="34" charset="0"/>
              </a:rPr>
              <a:t>transfrontalieră</a:t>
            </a:r>
            <a:r>
              <a:rPr lang="en-US" sz="1800" dirty="0" smtClean="0">
                <a:latin typeface="Trebuchet MS" panose="020B0603020202020204" pitchFamily="34" charset="0"/>
              </a:rPr>
              <a:t>.</a:t>
            </a:r>
            <a:endParaRPr lang="ro-RO" sz="1800" dirty="0">
              <a:latin typeface="Trebuchet MS" panose="020B0603020202020204" pitchFamily="34" charset="0"/>
            </a:endParaRPr>
          </a:p>
          <a:p>
            <a:pPr algn="just"/>
            <a:endParaRPr lang="ro-RO" sz="1800" dirty="0" smtClean="0">
              <a:latin typeface="Trebuchet MS" panose="020B0603020202020204" pitchFamily="34" charset="0"/>
            </a:endParaRPr>
          </a:p>
          <a:p>
            <a:pPr algn="just"/>
            <a:endParaRPr lang="ro-RO" sz="1800" dirty="0">
              <a:latin typeface="Trebuchet MS" panose="020B0603020202020204" pitchFamily="34" charset="0"/>
            </a:endParaRPr>
          </a:p>
          <a:p>
            <a:pPr marL="285750" indent="-285750" algn="just">
              <a:buFont typeface="Wingdings" panose="05000000000000000000" pitchFamily="2" charset="2"/>
              <a:buChar char="Ø"/>
            </a:pPr>
            <a:r>
              <a:rPr lang="en-US" sz="1800" b="1" dirty="0" err="1">
                <a:latin typeface="Trebuchet MS" panose="020B0603020202020204" pitchFamily="34" charset="0"/>
              </a:rPr>
              <a:t>Obiectivul</a:t>
            </a:r>
            <a:r>
              <a:rPr lang="en-US" sz="1800" b="1" dirty="0">
                <a:latin typeface="Trebuchet MS" panose="020B0603020202020204" pitchFamily="34" charset="0"/>
              </a:rPr>
              <a:t> specific</a:t>
            </a:r>
            <a:r>
              <a:rPr lang="en-US" sz="1800" dirty="0">
                <a:latin typeface="Trebuchet MS" panose="020B0603020202020204" pitchFamily="34" charset="0"/>
              </a:rPr>
              <a:t> al </a:t>
            </a:r>
            <a:r>
              <a:rPr lang="en-US" sz="1800" dirty="0" err="1">
                <a:latin typeface="Trebuchet MS" panose="020B0603020202020204" pitchFamily="34" charset="0"/>
              </a:rPr>
              <a:t>proiectului</a:t>
            </a:r>
            <a:r>
              <a:rPr lang="en-US" sz="1800" dirty="0">
                <a:latin typeface="Trebuchet MS" panose="020B0603020202020204" pitchFamily="34" charset="0"/>
              </a:rPr>
              <a:t> </a:t>
            </a:r>
            <a:r>
              <a:rPr lang="en-US" sz="1800" dirty="0" err="1">
                <a:latin typeface="Trebuchet MS" panose="020B0603020202020204" pitchFamily="34" charset="0"/>
              </a:rPr>
              <a:t>este</a:t>
            </a:r>
            <a:r>
              <a:rPr lang="en-US" sz="1800" dirty="0">
                <a:latin typeface="Trebuchet MS" panose="020B0603020202020204" pitchFamily="34" charset="0"/>
              </a:rPr>
              <a:t> </a:t>
            </a:r>
            <a:r>
              <a:rPr lang="en-US" sz="1800" dirty="0" err="1">
                <a:latin typeface="Trebuchet MS" panose="020B0603020202020204" pitchFamily="34" charset="0"/>
              </a:rPr>
              <a:t>încurajarea</a:t>
            </a:r>
            <a:r>
              <a:rPr lang="en-US" sz="1800" dirty="0">
                <a:latin typeface="Trebuchet MS" panose="020B0603020202020204" pitchFamily="34" charset="0"/>
              </a:rPr>
              <a:t> </a:t>
            </a:r>
            <a:r>
              <a:rPr lang="en-US" sz="1800" dirty="0" err="1">
                <a:latin typeface="Trebuchet MS" panose="020B0603020202020204" pitchFamily="34" charset="0"/>
              </a:rPr>
              <a:t>integrării</a:t>
            </a:r>
            <a:r>
              <a:rPr lang="en-US" sz="1800" dirty="0">
                <a:latin typeface="Trebuchet MS" panose="020B0603020202020204" pitchFamily="34" charset="0"/>
              </a:rPr>
              <a:t> </a:t>
            </a:r>
            <a:r>
              <a:rPr lang="en-US" sz="1800" dirty="0" err="1">
                <a:latin typeface="Trebuchet MS" panose="020B0603020202020204" pitchFamily="34" charset="0"/>
              </a:rPr>
              <a:t>zonei</a:t>
            </a:r>
            <a:r>
              <a:rPr lang="en-US" sz="1800" dirty="0">
                <a:latin typeface="Trebuchet MS" panose="020B0603020202020204" pitchFamily="34" charset="0"/>
              </a:rPr>
              <a:t> </a:t>
            </a:r>
            <a:r>
              <a:rPr lang="en-US" sz="1800" dirty="0" err="1">
                <a:latin typeface="Trebuchet MS" panose="020B0603020202020204" pitchFamily="34" charset="0"/>
              </a:rPr>
              <a:t>transfrontaliere</a:t>
            </a:r>
            <a:r>
              <a:rPr lang="en-US" sz="1800" dirty="0">
                <a:latin typeface="Trebuchet MS" panose="020B0603020202020204" pitchFamily="34" charset="0"/>
              </a:rPr>
              <a:t> </a:t>
            </a:r>
            <a:r>
              <a:rPr lang="en-US" sz="1800" dirty="0" err="1">
                <a:latin typeface="Trebuchet MS" panose="020B0603020202020204" pitchFamily="34" charset="0"/>
              </a:rPr>
              <a:t>în</a:t>
            </a:r>
            <a:r>
              <a:rPr lang="en-US" sz="1800" dirty="0">
                <a:latin typeface="Trebuchet MS" panose="020B0603020202020204" pitchFamily="34" charset="0"/>
              </a:rPr>
              <a:t> </a:t>
            </a:r>
            <a:r>
              <a:rPr lang="en-US" sz="1800" dirty="0" err="1">
                <a:latin typeface="Trebuchet MS" panose="020B0603020202020204" pitchFamily="34" charset="0"/>
              </a:rPr>
              <a:t>ceea</a:t>
            </a:r>
            <a:r>
              <a:rPr lang="en-US" sz="1800" dirty="0">
                <a:latin typeface="Trebuchet MS" panose="020B0603020202020204" pitchFamily="34" charset="0"/>
              </a:rPr>
              <a:t> </a:t>
            </a:r>
            <a:r>
              <a:rPr lang="en-US" sz="1800" dirty="0" err="1">
                <a:latin typeface="Trebuchet MS" panose="020B0603020202020204" pitchFamily="34" charset="0"/>
              </a:rPr>
              <a:t>ce</a:t>
            </a:r>
            <a:r>
              <a:rPr lang="en-US" sz="1800" dirty="0">
                <a:latin typeface="Trebuchet MS" panose="020B0603020202020204" pitchFamily="34" charset="0"/>
              </a:rPr>
              <a:t> </a:t>
            </a:r>
            <a:r>
              <a:rPr lang="en-US" sz="1800" dirty="0" err="1">
                <a:latin typeface="Trebuchet MS" panose="020B0603020202020204" pitchFamily="34" charset="0"/>
              </a:rPr>
              <a:t>privește</a:t>
            </a:r>
            <a:r>
              <a:rPr lang="en-US" sz="1800" dirty="0">
                <a:latin typeface="Trebuchet MS" panose="020B0603020202020204" pitchFamily="34" charset="0"/>
              </a:rPr>
              <a:t> </a:t>
            </a:r>
            <a:r>
              <a:rPr lang="en-US" sz="1800" dirty="0" err="1">
                <a:latin typeface="Trebuchet MS" panose="020B0603020202020204" pitchFamily="34" charset="0"/>
              </a:rPr>
              <a:t>ocuparea</a:t>
            </a:r>
            <a:r>
              <a:rPr lang="en-US" sz="1800" dirty="0">
                <a:latin typeface="Trebuchet MS" panose="020B0603020202020204" pitchFamily="34" charset="0"/>
              </a:rPr>
              <a:t> </a:t>
            </a:r>
            <a:r>
              <a:rPr lang="en-US" sz="1800" dirty="0" err="1">
                <a:latin typeface="Trebuchet MS" panose="020B0603020202020204" pitchFamily="34" charset="0"/>
              </a:rPr>
              <a:t>forței</a:t>
            </a:r>
            <a:r>
              <a:rPr lang="en-US" sz="1800" dirty="0">
                <a:latin typeface="Trebuchet MS" panose="020B0603020202020204" pitchFamily="34" charset="0"/>
              </a:rPr>
              <a:t> de </a:t>
            </a:r>
            <a:r>
              <a:rPr lang="en-US" sz="1800" dirty="0" err="1">
                <a:latin typeface="Trebuchet MS" panose="020B0603020202020204" pitchFamily="34" charset="0"/>
              </a:rPr>
              <a:t>muncă</a:t>
            </a:r>
            <a:r>
              <a:rPr lang="en-US" sz="1800" dirty="0">
                <a:latin typeface="Trebuchet MS" panose="020B0603020202020204" pitchFamily="34" charset="0"/>
              </a:rPr>
              <a:t> </a:t>
            </a:r>
            <a:r>
              <a:rPr lang="en-US" sz="1800" dirty="0" err="1">
                <a:latin typeface="Trebuchet MS" panose="020B0603020202020204" pitchFamily="34" charset="0"/>
              </a:rPr>
              <a:t>și</a:t>
            </a:r>
            <a:r>
              <a:rPr lang="en-US" sz="1800" dirty="0">
                <a:latin typeface="Trebuchet MS" panose="020B0603020202020204" pitchFamily="34" charset="0"/>
              </a:rPr>
              <a:t> </a:t>
            </a:r>
            <a:r>
              <a:rPr lang="en-US" sz="1800" dirty="0" err="1">
                <a:latin typeface="Trebuchet MS" panose="020B0603020202020204" pitchFamily="34" charset="0"/>
              </a:rPr>
              <a:t>mobilitatea</a:t>
            </a:r>
            <a:r>
              <a:rPr lang="en-US" sz="1800" dirty="0">
                <a:latin typeface="Trebuchet MS" panose="020B0603020202020204" pitchFamily="34" charset="0"/>
              </a:rPr>
              <a:t> </a:t>
            </a:r>
            <a:r>
              <a:rPr lang="en-US" sz="1800" dirty="0" err="1">
                <a:latin typeface="Trebuchet MS" panose="020B0603020202020204" pitchFamily="34" charset="0"/>
              </a:rPr>
              <a:t>forței</a:t>
            </a:r>
            <a:r>
              <a:rPr lang="en-US" sz="1800" dirty="0">
                <a:latin typeface="Trebuchet MS" panose="020B0603020202020204" pitchFamily="34" charset="0"/>
              </a:rPr>
              <a:t> de </a:t>
            </a:r>
            <a:r>
              <a:rPr lang="en-US" sz="1800" dirty="0" err="1">
                <a:latin typeface="Trebuchet MS" panose="020B0603020202020204" pitchFamily="34" charset="0"/>
              </a:rPr>
              <a:t>muncă</a:t>
            </a:r>
            <a:r>
              <a:rPr lang="en-US" sz="1800" dirty="0">
                <a:latin typeface="Trebuchet MS" panose="020B0603020202020204" pitchFamily="34" charset="0"/>
              </a:rPr>
              <a:t> </a:t>
            </a:r>
            <a:r>
              <a:rPr lang="en-US" sz="1800" dirty="0" err="1">
                <a:latin typeface="Trebuchet MS" panose="020B0603020202020204" pitchFamily="34" charset="0"/>
              </a:rPr>
              <a:t>prin</a:t>
            </a:r>
            <a:r>
              <a:rPr lang="en-US" sz="1800" dirty="0">
                <a:latin typeface="Trebuchet MS" panose="020B0603020202020204" pitchFamily="34" charset="0"/>
              </a:rPr>
              <a:t> </a:t>
            </a:r>
            <a:r>
              <a:rPr lang="en-US" sz="1800" dirty="0" err="1">
                <a:latin typeface="Trebuchet MS" panose="020B0603020202020204" pitchFamily="34" charset="0"/>
              </a:rPr>
              <a:t>realizarea</a:t>
            </a:r>
            <a:r>
              <a:rPr lang="en-US" sz="1800" dirty="0">
                <a:latin typeface="Trebuchet MS" panose="020B0603020202020204" pitchFamily="34" charset="0"/>
              </a:rPr>
              <a:t> de </a:t>
            </a:r>
            <a:r>
              <a:rPr lang="en-US" sz="1800" dirty="0" err="1">
                <a:latin typeface="Trebuchet MS" panose="020B0603020202020204" pitchFamily="34" charset="0"/>
              </a:rPr>
              <a:t>inițiative</a:t>
            </a:r>
            <a:r>
              <a:rPr lang="en-US" sz="1800" dirty="0">
                <a:latin typeface="Trebuchet MS" panose="020B0603020202020204" pitchFamily="34" charset="0"/>
              </a:rPr>
              <a:t> </a:t>
            </a:r>
            <a:r>
              <a:rPr lang="en-US" sz="1800" dirty="0" err="1">
                <a:latin typeface="Trebuchet MS" panose="020B0603020202020204" pitchFamily="34" charset="0"/>
              </a:rPr>
              <a:t>comune</a:t>
            </a:r>
            <a:r>
              <a:rPr lang="en-US" sz="1800" dirty="0">
                <a:latin typeface="Trebuchet MS" panose="020B0603020202020204" pitchFamily="34" charset="0"/>
              </a:rPr>
              <a:t> </a:t>
            </a:r>
            <a:r>
              <a:rPr lang="en-US" sz="1800" dirty="0" err="1">
                <a:latin typeface="Trebuchet MS" panose="020B0603020202020204" pitchFamily="34" charset="0"/>
              </a:rPr>
              <a:t>în</a:t>
            </a:r>
            <a:r>
              <a:rPr lang="en-US" sz="1800" dirty="0">
                <a:latin typeface="Trebuchet MS" panose="020B0603020202020204" pitchFamily="34" charset="0"/>
              </a:rPr>
              <a:t> </a:t>
            </a:r>
            <a:r>
              <a:rPr lang="en-US" sz="1800" dirty="0" err="1">
                <a:latin typeface="Trebuchet MS" panose="020B0603020202020204" pitchFamily="34" charset="0"/>
              </a:rPr>
              <a:t>domeniul</a:t>
            </a:r>
            <a:r>
              <a:rPr lang="en-US" sz="1800" dirty="0">
                <a:latin typeface="Trebuchet MS" panose="020B0603020202020204" pitchFamily="34" charset="0"/>
              </a:rPr>
              <a:t> </a:t>
            </a:r>
            <a:r>
              <a:rPr lang="en-US" sz="1800" dirty="0" err="1">
                <a:latin typeface="Trebuchet MS" panose="020B0603020202020204" pitchFamily="34" charset="0"/>
              </a:rPr>
              <a:t>ocupării</a:t>
            </a:r>
            <a:r>
              <a:rPr lang="en-US" sz="1800" dirty="0" smtClean="0">
                <a:latin typeface="Trebuchet MS" panose="020B0603020202020204" pitchFamily="34" charset="0"/>
              </a:rPr>
              <a:t>.</a:t>
            </a:r>
            <a:endParaRPr lang="ro-RO" sz="1800" dirty="0" smtClean="0">
              <a:latin typeface="Trebuchet MS" panose="020B0603020202020204" pitchFamily="34" charset="0"/>
            </a:endParaRPr>
          </a:p>
        </p:txBody>
      </p:sp>
      <p:pic>
        <p:nvPicPr>
          <p:cNvPr id="2" name="Imagine 1"/>
          <p:cNvPicPr>
            <a:picLocks noChangeAspect="1"/>
          </p:cNvPicPr>
          <p:nvPr/>
        </p:nvPicPr>
        <p:blipFill>
          <a:blip r:embed="rId3"/>
          <a:stretch>
            <a:fillRect/>
          </a:stretch>
        </p:blipFill>
        <p:spPr>
          <a:xfrm>
            <a:off x="0" y="156499"/>
            <a:ext cx="12192000" cy="1058587"/>
          </a:xfrm>
          <a:prstGeom prst="rect">
            <a:avLst/>
          </a:prstGeom>
        </p:spPr>
      </p:pic>
      <p:pic>
        <p:nvPicPr>
          <p:cNvPr id="1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31666">
            <a:off x="8941381" y="348008"/>
            <a:ext cx="739005" cy="96918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Logo-ROGov_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3897" y="431074"/>
            <a:ext cx="1193692" cy="1044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Logo UE R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0784" y="492377"/>
            <a:ext cx="4346570" cy="9504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 Box 11"/>
          <p:cNvSpPr txBox="1">
            <a:spLocks noChangeArrowheads="1"/>
          </p:cNvSpPr>
          <p:nvPr/>
        </p:nvSpPr>
        <p:spPr bwMode="auto">
          <a:xfrm>
            <a:off x="8891505" y="1337978"/>
            <a:ext cx="1104900" cy="4218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СНЦ</a:t>
            </a:r>
            <a:r>
              <a:rPr kumimoji="0" lang="en-US"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t>
            </a: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ЕЦПБ“</a:t>
            </a:r>
            <a:endParaRPr kumimoji="0" lang="bg-BG"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2" name="Picture 1" descr="C:\Users\barothi\AppData\Local\Temp\Rar$DIa0.990\Interreg_r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77076" y="5697562"/>
            <a:ext cx="1658555" cy="7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88224" y="5713307"/>
            <a:ext cx="1350375" cy="82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7456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0" y="4765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5299674" y="6431790"/>
            <a:ext cx="14638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a:ln>
                  <a:noFill/>
                </a:ln>
                <a:effectLst/>
                <a:latin typeface="Trebuchet MS" panose="020B0603020202020204" pitchFamily="34" charset="0"/>
                <a:ea typeface="Times New Roman" panose="02020603050405020304" pitchFamily="18" charset="0"/>
                <a:hlinkClick r:id="rId2"/>
              </a:rPr>
              <a:t>ww</a:t>
            </a:r>
            <a:r>
              <a:rPr lang="en-US" sz="1000" dirty="0">
                <a:latin typeface="Trebuchet MS" panose="020B0603020202020204" pitchFamily="34" charset="0"/>
                <a:ea typeface="Times New Roman" panose="02020603050405020304" pitchFamily="18" charset="0"/>
                <a:hlinkClick r:id="rId2"/>
              </a:rPr>
              <a:t>w.interregrobg.eu</a:t>
            </a:r>
            <a:r>
              <a:rPr lang="ro-RO" sz="1000" dirty="0">
                <a:latin typeface="Trebuchet MS" panose="020B0603020202020204" pitchFamily="34" charset="0"/>
                <a:ea typeface="Times New Roman" panose="02020603050405020304" pitchFamily="18" charset="0"/>
              </a:rPr>
              <a:t> </a:t>
            </a:r>
            <a:endParaRPr kumimoji="0" lang="en-US" sz="1800" b="0" i="0" u="none" strike="noStrike" cap="none" normalizeH="0" baseline="0" dirty="0">
              <a:ln>
                <a:noFill/>
              </a:ln>
              <a:effectLst/>
            </a:endParaRPr>
          </a:p>
        </p:txBody>
      </p:sp>
      <p:pic>
        <p:nvPicPr>
          <p:cNvPr id="1034"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3305" y="5791273"/>
            <a:ext cx="1246096" cy="56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7" name="Rectangle 1"/>
          <p:cNvSpPr>
            <a:spLocks noChangeArrowheads="1"/>
          </p:cNvSpPr>
          <p:nvPr/>
        </p:nvSpPr>
        <p:spPr bwMode="auto">
          <a:xfrm>
            <a:off x="957601" y="1755253"/>
            <a:ext cx="4751999"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0" indent="-342900" fontAlgn="base">
              <a:spcBef>
                <a:spcPct val="0"/>
              </a:spcBef>
              <a:spcAft>
                <a:spcPct val="0"/>
              </a:spcAft>
              <a:buFontTx/>
              <a:buAutoNum type="arabicPeriod"/>
            </a:pPr>
            <a:r>
              <a:rPr kumimoji="0" lang="ro-RO" b="1" i="0" u="none" strike="noStrike" cap="none" normalizeH="0" baseline="0" dirty="0">
                <a:ln>
                  <a:noFill/>
                </a:ln>
                <a:solidFill>
                  <a:schemeClr val="tx1"/>
                </a:solidFill>
                <a:effectLst/>
                <a:ea typeface="Calibri" pitchFamily="34" charset="0"/>
                <a:cs typeface="Times New Roman" pitchFamily="18" charset="0"/>
              </a:rPr>
              <a:t>DISTRICTUL </a:t>
            </a:r>
            <a:r>
              <a:rPr kumimoji="0" lang="en-US" b="1" i="0" u="none" strike="noStrike" cap="none" normalizeH="0" baseline="0" dirty="0">
                <a:ln>
                  <a:noFill/>
                </a:ln>
                <a:solidFill>
                  <a:schemeClr val="tx1"/>
                </a:solidFill>
                <a:effectLst/>
                <a:ea typeface="Calibri" pitchFamily="34" charset="0"/>
                <a:cs typeface="Times New Roman" pitchFamily="18" charset="0"/>
              </a:rPr>
              <a:t>DOBRICI</a:t>
            </a:r>
            <a:r>
              <a:rPr kumimoji="0" lang="ro-RO" b="1" i="0" u="none" strike="noStrike" cap="none" normalizeH="0" baseline="0" dirty="0">
                <a:ln>
                  <a:noFill/>
                </a:ln>
                <a:solidFill>
                  <a:schemeClr val="tx1"/>
                </a:solidFill>
                <a:effectLst/>
                <a:ea typeface="Calibri" pitchFamily="34" charset="0"/>
                <a:cs typeface="Times New Roman" pitchFamily="18" charset="0"/>
              </a:rPr>
              <a:t> </a:t>
            </a:r>
            <a:r>
              <a:rPr lang="en-US" b="1" dirty="0"/>
              <a:t>– </a:t>
            </a:r>
            <a:r>
              <a:rPr lang="en-US" b="1" dirty="0" err="1"/>
              <a:t>Analiza</a:t>
            </a:r>
            <a:r>
              <a:rPr lang="en-US" b="1" dirty="0"/>
              <a:t> SWOT</a:t>
            </a:r>
            <a:endParaRPr kumimoji="0" lang="en-US" b="0" i="0" u="none" strike="noStrike" cap="none" normalizeH="0" baseline="0" dirty="0">
              <a:ln>
                <a:noFill/>
              </a:ln>
              <a:solidFill>
                <a:schemeClr val="tx1"/>
              </a:solidFill>
              <a:effectLst/>
              <a:cs typeface="Arial" pitchFamily="34" charset="0"/>
            </a:endParaRPr>
          </a:p>
        </p:txBody>
      </p:sp>
      <p:graphicFrame>
        <p:nvGraphicFramePr>
          <p:cNvPr id="18" name="Table 17"/>
          <p:cNvGraphicFramePr>
            <a:graphicFrameLocks noGrp="1"/>
          </p:cNvGraphicFramePr>
          <p:nvPr/>
        </p:nvGraphicFramePr>
        <p:xfrm>
          <a:off x="1306286" y="2433600"/>
          <a:ext cx="9636826" cy="2087182"/>
        </p:xfrm>
        <a:graphic>
          <a:graphicData uri="http://schemas.openxmlformats.org/drawingml/2006/table">
            <a:tbl>
              <a:tblPr/>
              <a:tblGrid>
                <a:gridCol w="4977257">
                  <a:extLst>
                    <a:ext uri="{9D8B030D-6E8A-4147-A177-3AD203B41FA5}">
                      <a16:colId xmlns:a16="http://schemas.microsoft.com/office/drawing/2014/main" xmlns="" val="20000"/>
                    </a:ext>
                  </a:extLst>
                </a:gridCol>
                <a:gridCol w="4659569">
                  <a:extLst>
                    <a:ext uri="{9D8B030D-6E8A-4147-A177-3AD203B41FA5}">
                      <a16:colId xmlns:a16="http://schemas.microsoft.com/office/drawing/2014/main" xmlns="" val="20001"/>
                    </a:ext>
                  </a:extLst>
                </a:gridCol>
              </a:tblGrid>
              <a:tr h="218335">
                <a:tc>
                  <a:txBody>
                    <a:bodyPr/>
                    <a:lstStyle/>
                    <a:p>
                      <a:pPr indent="247015" algn="ctr">
                        <a:lnSpc>
                          <a:spcPct val="107000"/>
                        </a:lnSpc>
                        <a:spcAft>
                          <a:spcPts val="0"/>
                        </a:spcAft>
                      </a:pPr>
                      <a:r>
                        <a:rPr lang="en-US" sz="1600" b="1" dirty="0" err="1">
                          <a:latin typeface="Calibri"/>
                          <a:ea typeface="Calibri"/>
                          <a:cs typeface="Times New Roman"/>
                        </a:rPr>
                        <a:t>Oportunităţi</a:t>
                      </a:r>
                      <a:r>
                        <a:rPr lang="en-US" sz="1600" b="1" dirty="0">
                          <a:latin typeface="Calibri"/>
                          <a:ea typeface="Calibri"/>
                          <a:cs typeface="Times New Roman"/>
                        </a:rPr>
                        <a:t> (O)</a:t>
                      </a:r>
                      <a:endParaRPr lang="en-US" sz="1400" dirty="0">
                        <a:latin typeface="Calibri"/>
                        <a:ea typeface="Calibri"/>
                        <a:cs typeface="Times New Roman"/>
                      </a:endParaRPr>
                    </a:p>
                  </a:txBody>
                  <a:tcPr marL="59184" marR="59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3350" algn="ctr">
                        <a:lnSpc>
                          <a:spcPct val="107000"/>
                        </a:lnSpc>
                        <a:spcAft>
                          <a:spcPts val="0"/>
                        </a:spcAft>
                      </a:pPr>
                      <a:r>
                        <a:rPr lang="en-US" sz="1600" b="1">
                          <a:latin typeface="Calibri"/>
                          <a:ea typeface="Calibri"/>
                          <a:cs typeface="Times New Roman"/>
                        </a:rPr>
                        <a:t>Ameninţări (T)</a:t>
                      </a:r>
                      <a:endParaRPr lang="en-US" sz="1400">
                        <a:latin typeface="Calibri"/>
                        <a:ea typeface="Calibri"/>
                        <a:cs typeface="Times New Roman"/>
                      </a:endParaRPr>
                    </a:p>
                  </a:txBody>
                  <a:tcPr marL="59184" marR="59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528179">
                <a:tc>
                  <a:txBody>
                    <a:bodyPr/>
                    <a:lstStyle/>
                    <a:p>
                      <a:pPr marL="342900" lvl="0" indent="-342900" algn="just" defTabSz="914400" rtl="0" eaLnBrk="1" latinLnBrk="0" hangingPunct="1">
                        <a:lnSpc>
                          <a:spcPct val="107000"/>
                        </a:lnSpc>
                        <a:spcAft>
                          <a:spcPts val="0"/>
                        </a:spcAft>
                        <a:buFont typeface="Symbol"/>
                        <a:buChar char=""/>
                        <a:tabLst>
                          <a:tab pos="403225" algn="l"/>
                        </a:tabLst>
                      </a:pPr>
                      <a:r>
                        <a:rPr lang="en-US" sz="1400" kern="1200" dirty="0" err="1">
                          <a:solidFill>
                            <a:schemeClr val="tx1"/>
                          </a:solidFill>
                          <a:latin typeface="Calibri"/>
                          <a:ea typeface="Calibri"/>
                          <a:cs typeface="Times New Roman"/>
                        </a:rPr>
                        <a:t>Potenţial</a:t>
                      </a:r>
                      <a:r>
                        <a:rPr lang="en-US" sz="1400" kern="1200" dirty="0">
                          <a:solidFill>
                            <a:schemeClr val="tx1"/>
                          </a:solidFill>
                          <a:latin typeface="Calibri"/>
                          <a:ea typeface="Calibri"/>
                          <a:cs typeface="Times New Roman"/>
                        </a:rPr>
                        <a:t> de </a:t>
                      </a:r>
                      <a:r>
                        <a:rPr lang="en-US" sz="1400" kern="1200" dirty="0" err="1">
                          <a:solidFill>
                            <a:schemeClr val="tx1"/>
                          </a:solidFill>
                          <a:latin typeface="Calibri"/>
                          <a:ea typeface="Calibri"/>
                          <a:cs typeface="Times New Roman"/>
                        </a:rPr>
                        <a:t>prestare</a:t>
                      </a:r>
                      <a:r>
                        <a:rPr lang="en-US" sz="1400" kern="1200" dirty="0">
                          <a:solidFill>
                            <a:schemeClr val="tx1"/>
                          </a:solidFill>
                          <a:latin typeface="Calibri"/>
                          <a:ea typeface="Calibri"/>
                          <a:cs typeface="Times New Roman"/>
                        </a:rPr>
                        <a:t> a </a:t>
                      </a:r>
                      <a:r>
                        <a:rPr lang="en-US" sz="1400" kern="1200" dirty="0" err="1">
                          <a:solidFill>
                            <a:schemeClr val="tx1"/>
                          </a:solidFill>
                          <a:latin typeface="Calibri"/>
                          <a:ea typeface="Calibri"/>
                          <a:cs typeface="Times New Roman"/>
                        </a:rPr>
                        <a:t>serviciilor</a:t>
                      </a:r>
                      <a:r>
                        <a:rPr lang="en-US" sz="1400" kern="1200" dirty="0">
                          <a:solidFill>
                            <a:schemeClr val="tx1"/>
                          </a:solidFill>
                          <a:latin typeface="Calibri"/>
                          <a:ea typeface="Calibri"/>
                          <a:cs typeface="Times New Roman"/>
                        </a:rPr>
                        <a:t> </a:t>
                      </a:r>
                      <a:r>
                        <a:rPr lang="en-US" sz="1400" kern="1200" dirty="0" err="1">
                          <a:solidFill>
                            <a:schemeClr val="tx1"/>
                          </a:solidFill>
                          <a:latin typeface="Calibri"/>
                          <a:ea typeface="Calibri"/>
                          <a:cs typeface="Times New Roman"/>
                        </a:rPr>
                        <a:t>turistice</a:t>
                      </a:r>
                      <a:r>
                        <a:rPr lang="en-US" sz="1400" kern="1200" dirty="0">
                          <a:solidFill>
                            <a:schemeClr val="tx1"/>
                          </a:solidFill>
                          <a:latin typeface="Calibri"/>
                          <a:ea typeface="Calibri"/>
                          <a:cs typeface="Times New Roman"/>
                        </a:rPr>
                        <a:t> </a:t>
                      </a:r>
                      <a:r>
                        <a:rPr lang="en-US" sz="1400" kern="1200" dirty="0" err="1">
                          <a:solidFill>
                            <a:schemeClr val="tx1"/>
                          </a:solidFill>
                          <a:latin typeface="Calibri"/>
                          <a:ea typeface="Calibri"/>
                          <a:cs typeface="Times New Roman"/>
                        </a:rPr>
                        <a:t>în</a:t>
                      </a:r>
                      <a:r>
                        <a:rPr lang="en-US" sz="1400" kern="1200" dirty="0">
                          <a:solidFill>
                            <a:schemeClr val="tx1"/>
                          </a:solidFill>
                          <a:latin typeface="Calibri"/>
                          <a:ea typeface="Calibri"/>
                          <a:cs typeface="Times New Roman"/>
                        </a:rPr>
                        <a:t> </a:t>
                      </a:r>
                      <a:r>
                        <a:rPr lang="en-US" sz="1400" kern="1200" dirty="0" err="1">
                          <a:solidFill>
                            <a:schemeClr val="tx1"/>
                          </a:solidFill>
                          <a:latin typeface="Calibri"/>
                          <a:ea typeface="Calibri"/>
                          <a:cs typeface="Times New Roman"/>
                        </a:rPr>
                        <a:t>portul</a:t>
                      </a:r>
                      <a:r>
                        <a:rPr lang="en-US" sz="1400" kern="1200" dirty="0">
                          <a:solidFill>
                            <a:schemeClr val="tx1"/>
                          </a:solidFill>
                          <a:latin typeface="Calibri"/>
                          <a:ea typeface="Calibri"/>
                          <a:cs typeface="Times New Roman"/>
                        </a:rPr>
                        <a:t> </a:t>
                      </a:r>
                      <a:r>
                        <a:rPr lang="en-US" sz="1400" kern="1200" dirty="0" err="1">
                          <a:solidFill>
                            <a:schemeClr val="tx1"/>
                          </a:solidFill>
                          <a:latin typeface="Calibri"/>
                          <a:ea typeface="Calibri"/>
                          <a:cs typeface="Times New Roman"/>
                        </a:rPr>
                        <a:t>Balchik</a:t>
                      </a:r>
                      <a:r>
                        <a:rPr lang="en-US" sz="1400" kern="1200" dirty="0">
                          <a:solidFill>
                            <a:schemeClr val="tx1"/>
                          </a:solidFill>
                          <a:latin typeface="Calibri"/>
                          <a:ea typeface="Calibri"/>
                          <a:cs typeface="Times New Roman"/>
                        </a:rPr>
                        <a:t>;</a:t>
                      </a:r>
                    </a:p>
                    <a:p>
                      <a:pPr marL="342900" lvl="0" indent="-342900" algn="just" defTabSz="914400" rtl="0" eaLnBrk="1" latinLnBrk="0" hangingPunct="1">
                        <a:lnSpc>
                          <a:spcPct val="107000"/>
                        </a:lnSpc>
                        <a:spcAft>
                          <a:spcPts val="0"/>
                        </a:spcAft>
                        <a:buFont typeface="Symbol"/>
                        <a:buChar char=""/>
                        <a:tabLst>
                          <a:tab pos="403225" algn="l"/>
                        </a:tabLst>
                      </a:pPr>
                      <a:r>
                        <a:rPr lang="en-US" sz="1400" kern="1200" dirty="0" err="1">
                          <a:solidFill>
                            <a:schemeClr val="tx1"/>
                          </a:solidFill>
                          <a:latin typeface="Calibri"/>
                          <a:ea typeface="Calibri"/>
                          <a:cs typeface="Times New Roman"/>
                        </a:rPr>
                        <a:t>Asigurarea</a:t>
                      </a:r>
                      <a:r>
                        <a:rPr lang="en-US" sz="1400" kern="1200" dirty="0">
                          <a:solidFill>
                            <a:schemeClr val="tx1"/>
                          </a:solidFill>
                          <a:latin typeface="Calibri"/>
                          <a:ea typeface="Calibri"/>
                          <a:cs typeface="Times New Roman"/>
                        </a:rPr>
                        <a:t> </a:t>
                      </a:r>
                      <a:r>
                        <a:rPr lang="en-US" sz="1400" kern="1200" dirty="0" err="1">
                          <a:solidFill>
                            <a:schemeClr val="tx1"/>
                          </a:solidFill>
                          <a:latin typeface="Calibri"/>
                          <a:ea typeface="Calibri"/>
                          <a:cs typeface="Times New Roman"/>
                        </a:rPr>
                        <a:t>ocupării</a:t>
                      </a:r>
                      <a:r>
                        <a:rPr lang="en-US" sz="1400" kern="1200" dirty="0">
                          <a:solidFill>
                            <a:schemeClr val="tx1"/>
                          </a:solidFill>
                          <a:latin typeface="Calibri"/>
                          <a:ea typeface="Calibri"/>
                          <a:cs typeface="Times New Roman"/>
                        </a:rPr>
                        <a:t> </a:t>
                      </a:r>
                      <a:r>
                        <a:rPr lang="en-US" sz="1400" kern="1200" dirty="0" err="1">
                          <a:solidFill>
                            <a:schemeClr val="tx1"/>
                          </a:solidFill>
                          <a:latin typeface="Calibri"/>
                          <a:ea typeface="Calibri"/>
                          <a:cs typeface="Times New Roman"/>
                        </a:rPr>
                        <a:t>forţei</a:t>
                      </a:r>
                      <a:r>
                        <a:rPr lang="en-US" sz="1400" kern="1200" dirty="0">
                          <a:solidFill>
                            <a:schemeClr val="tx1"/>
                          </a:solidFill>
                          <a:latin typeface="Calibri"/>
                          <a:ea typeface="Calibri"/>
                          <a:cs typeface="Times New Roman"/>
                        </a:rPr>
                        <a:t> de </a:t>
                      </a:r>
                      <a:r>
                        <a:rPr lang="en-US" sz="1400" kern="1200" dirty="0" err="1">
                          <a:solidFill>
                            <a:schemeClr val="tx1"/>
                          </a:solidFill>
                          <a:latin typeface="Calibri"/>
                          <a:ea typeface="Calibri"/>
                          <a:cs typeface="Times New Roman"/>
                        </a:rPr>
                        <a:t>muncă</a:t>
                      </a:r>
                      <a:r>
                        <a:rPr lang="en-US" sz="1400" kern="1200" dirty="0">
                          <a:solidFill>
                            <a:schemeClr val="tx1"/>
                          </a:solidFill>
                          <a:latin typeface="Calibri"/>
                          <a:ea typeface="Calibri"/>
                          <a:cs typeface="Times New Roman"/>
                        </a:rPr>
                        <a:t> </a:t>
                      </a:r>
                      <a:r>
                        <a:rPr lang="en-US" sz="1400" kern="1200" dirty="0" err="1">
                          <a:solidFill>
                            <a:schemeClr val="tx1"/>
                          </a:solidFill>
                          <a:latin typeface="Calibri"/>
                          <a:ea typeface="Calibri"/>
                          <a:cs typeface="Times New Roman"/>
                        </a:rPr>
                        <a:t>în</a:t>
                      </a:r>
                      <a:r>
                        <a:rPr lang="en-US" sz="1400" kern="1200" dirty="0">
                          <a:solidFill>
                            <a:schemeClr val="tx1"/>
                          </a:solidFill>
                          <a:latin typeface="Calibri"/>
                          <a:ea typeface="Calibri"/>
                          <a:cs typeface="Times New Roman"/>
                        </a:rPr>
                        <a:t> </a:t>
                      </a:r>
                      <a:r>
                        <a:rPr lang="en-US" sz="1400" kern="1200" dirty="0" err="1">
                          <a:solidFill>
                            <a:schemeClr val="tx1"/>
                          </a:solidFill>
                          <a:latin typeface="Calibri"/>
                          <a:ea typeface="Calibri"/>
                          <a:cs typeface="Times New Roman"/>
                        </a:rPr>
                        <a:t>domeniul</a:t>
                      </a:r>
                      <a:r>
                        <a:rPr lang="en-US" sz="1400" kern="1200" dirty="0">
                          <a:solidFill>
                            <a:schemeClr val="tx1"/>
                          </a:solidFill>
                          <a:latin typeface="Calibri"/>
                          <a:ea typeface="Calibri"/>
                          <a:cs typeface="Times New Roman"/>
                        </a:rPr>
                        <a:t> </a:t>
                      </a:r>
                      <a:r>
                        <a:rPr lang="en-US" sz="1400" kern="1200" dirty="0" err="1">
                          <a:solidFill>
                            <a:schemeClr val="tx1"/>
                          </a:solidFill>
                          <a:latin typeface="Calibri"/>
                          <a:ea typeface="Calibri"/>
                          <a:cs typeface="Times New Roman"/>
                        </a:rPr>
                        <a:t>turismului</a:t>
                      </a:r>
                      <a:r>
                        <a:rPr lang="en-US" sz="1400" kern="1200" dirty="0">
                          <a:solidFill>
                            <a:schemeClr val="tx1"/>
                          </a:solidFill>
                          <a:latin typeface="Calibri"/>
                          <a:ea typeface="Calibri"/>
                          <a:cs typeface="Times New Roman"/>
                        </a:rPr>
                        <a:t> a </a:t>
                      </a:r>
                      <a:r>
                        <a:rPr lang="en-US" sz="1400" kern="1200" dirty="0" err="1">
                          <a:solidFill>
                            <a:schemeClr val="tx1"/>
                          </a:solidFill>
                          <a:latin typeface="Calibri"/>
                          <a:ea typeface="Calibri"/>
                          <a:cs typeface="Times New Roman"/>
                        </a:rPr>
                        <a:t>personalului</a:t>
                      </a:r>
                      <a:r>
                        <a:rPr lang="en-US" sz="1400" kern="1200" dirty="0">
                          <a:solidFill>
                            <a:schemeClr val="tx1"/>
                          </a:solidFill>
                          <a:latin typeface="Calibri"/>
                          <a:ea typeface="Calibri"/>
                          <a:cs typeface="Times New Roman"/>
                        </a:rPr>
                        <a:t> cu </a:t>
                      </a:r>
                      <a:r>
                        <a:rPr lang="en-US" sz="1400" kern="1200" dirty="0" err="1">
                          <a:solidFill>
                            <a:schemeClr val="tx1"/>
                          </a:solidFill>
                          <a:latin typeface="Calibri"/>
                          <a:ea typeface="Calibri"/>
                          <a:cs typeface="Times New Roman"/>
                        </a:rPr>
                        <a:t>calificări</a:t>
                      </a:r>
                      <a:r>
                        <a:rPr lang="en-US" sz="1400" kern="1200" dirty="0">
                          <a:solidFill>
                            <a:schemeClr val="tx1"/>
                          </a:solidFill>
                          <a:latin typeface="Calibri"/>
                          <a:ea typeface="Calibri"/>
                          <a:cs typeface="Times New Roman"/>
                        </a:rPr>
                        <a:t> </a:t>
                      </a:r>
                      <a:r>
                        <a:rPr lang="en-US" sz="1400" kern="1200" dirty="0" err="1">
                          <a:solidFill>
                            <a:schemeClr val="tx1"/>
                          </a:solidFill>
                          <a:latin typeface="Calibri"/>
                          <a:ea typeface="Calibri"/>
                          <a:cs typeface="Times New Roman"/>
                        </a:rPr>
                        <a:t>specifice</a:t>
                      </a:r>
                      <a:r>
                        <a:rPr lang="en-US" sz="1400" kern="1200" dirty="0">
                          <a:solidFill>
                            <a:schemeClr val="tx1"/>
                          </a:solidFill>
                          <a:latin typeface="Calibri"/>
                          <a:ea typeface="Calibri"/>
                          <a:cs typeface="Times New Roman"/>
                        </a:rPr>
                        <a:t>;</a:t>
                      </a:r>
                    </a:p>
                    <a:p>
                      <a:pPr marL="342900" lvl="0" indent="-342900" algn="just" defTabSz="914400" rtl="0" eaLnBrk="1" latinLnBrk="0" hangingPunct="1">
                        <a:lnSpc>
                          <a:spcPct val="107000"/>
                        </a:lnSpc>
                        <a:spcAft>
                          <a:spcPts val="0"/>
                        </a:spcAft>
                        <a:buFont typeface="Symbol"/>
                        <a:buChar char=""/>
                        <a:tabLst>
                          <a:tab pos="403225" algn="l"/>
                        </a:tabLst>
                      </a:pPr>
                      <a:r>
                        <a:rPr lang="fr-FR" sz="1400" kern="1200" dirty="0" err="1">
                          <a:solidFill>
                            <a:schemeClr val="tx1"/>
                          </a:solidFill>
                          <a:latin typeface="Calibri"/>
                          <a:ea typeface="Calibri"/>
                          <a:cs typeface="Times New Roman"/>
                        </a:rPr>
                        <a:t>Facilitarea</a:t>
                      </a:r>
                      <a:r>
                        <a:rPr lang="fr-FR" sz="1400" kern="1200" dirty="0">
                          <a:solidFill>
                            <a:schemeClr val="tx1"/>
                          </a:solidFill>
                          <a:latin typeface="Calibri"/>
                          <a:ea typeface="Calibri"/>
                          <a:cs typeface="Times New Roman"/>
                        </a:rPr>
                        <a:t> </a:t>
                      </a:r>
                      <a:r>
                        <a:rPr lang="fr-FR" sz="1400" kern="1200" dirty="0" err="1">
                          <a:solidFill>
                            <a:schemeClr val="tx1"/>
                          </a:solidFill>
                          <a:latin typeface="Calibri"/>
                          <a:ea typeface="Calibri"/>
                          <a:cs typeface="Times New Roman"/>
                        </a:rPr>
                        <a:t>mobilităţii</a:t>
                      </a:r>
                      <a:r>
                        <a:rPr lang="fr-FR" sz="1400" kern="1200" dirty="0">
                          <a:solidFill>
                            <a:schemeClr val="tx1"/>
                          </a:solidFill>
                          <a:latin typeface="Calibri"/>
                          <a:ea typeface="Calibri"/>
                          <a:cs typeface="Times New Roman"/>
                        </a:rPr>
                        <a:t> </a:t>
                      </a:r>
                      <a:r>
                        <a:rPr lang="fr-FR" sz="1400" kern="1200" dirty="0" err="1">
                          <a:solidFill>
                            <a:schemeClr val="tx1"/>
                          </a:solidFill>
                          <a:latin typeface="Calibri"/>
                          <a:ea typeface="Calibri"/>
                          <a:cs typeface="Times New Roman"/>
                        </a:rPr>
                        <a:t>transfrontaliere</a:t>
                      </a:r>
                      <a:r>
                        <a:rPr lang="fr-FR" sz="1400" kern="1200" dirty="0">
                          <a:solidFill>
                            <a:schemeClr val="tx1"/>
                          </a:solidFill>
                          <a:latin typeface="Calibri"/>
                          <a:ea typeface="Calibri"/>
                          <a:cs typeface="Times New Roman"/>
                        </a:rPr>
                        <a:t> </a:t>
                      </a:r>
                      <a:r>
                        <a:rPr lang="fr-FR" sz="1400" kern="1200" dirty="0" err="1">
                          <a:solidFill>
                            <a:schemeClr val="tx1"/>
                          </a:solidFill>
                          <a:latin typeface="Calibri"/>
                          <a:ea typeface="Calibri"/>
                          <a:cs typeface="Times New Roman"/>
                        </a:rPr>
                        <a:t>puncte</a:t>
                      </a:r>
                      <a:r>
                        <a:rPr lang="fr-FR" sz="1400" kern="1200" dirty="0">
                          <a:solidFill>
                            <a:schemeClr val="tx1"/>
                          </a:solidFill>
                          <a:latin typeface="Calibri"/>
                          <a:ea typeface="Calibri"/>
                          <a:cs typeface="Times New Roman"/>
                        </a:rPr>
                        <a:t> </a:t>
                      </a:r>
                      <a:r>
                        <a:rPr lang="fr-FR" sz="1400" kern="1200" dirty="0" err="1">
                          <a:solidFill>
                            <a:schemeClr val="tx1"/>
                          </a:solidFill>
                          <a:latin typeface="Calibri"/>
                          <a:ea typeface="Calibri"/>
                          <a:cs typeface="Times New Roman"/>
                        </a:rPr>
                        <a:t>terestre</a:t>
                      </a:r>
                      <a:r>
                        <a:rPr lang="fr-FR" sz="1400" kern="1200" dirty="0">
                          <a:solidFill>
                            <a:schemeClr val="tx1"/>
                          </a:solidFill>
                          <a:latin typeface="Calibri"/>
                          <a:ea typeface="Calibri"/>
                          <a:cs typeface="Times New Roman"/>
                        </a:rPr>
                        <a:t> de </a:t>
                      </a:r>
                      <a:r>
                        <a:rPr lang="fr-FR" sz="1400" kern="1200" dirty="0" err="1">
                          <a:solidFill>
                            <a:schemeClr val="tx1"/>
                          </a:solidFill>
                          <a:latin typeface="Calibri"/>
                          <a:ea typeface="Calibri"/>
                          <a:cs typeface="Times New Roman"/>
                        </a:rPr>
                        <a:t>trecere</a:t>
                      </a:r>
                      <a:r>
                        <a:rPr lang="fr-FR" sz="1400" kern="1200" dirty="0">
                          <a:solidFill>
                            <a:schemeClr val="tx1"/>
                          </a:solidFill>
                          <a:latin typeface="Calibri"/>
                          <a:ea typeface="Calibri"/>
                          <a:cs typeface="Times New Roman"/>
                        </a:rPr>
                        <a:t> a </a:t>
                      </a:r>
                      <a:r>
                        <a:rPr lang="fr-FR" sz="1400" kern="1200" dirty="0" err="1">
                          <a:solidFill>
                            <a:schemeClr val="tx1"/>
                          </a:solidFill>
                          <a:latin typeface="Calibri"/>
                          <a:ea typeface="Calibri"/>
                          <a:cs typeface="Times New Roman"/>
                        </a:rPr>
                        <a:t>frontierei</a:t>
                      </a:r>
                      <a:r>
                        <a:rPr lang="fr-FR" sz="1400" kern="1200" dirty="0">
                          <a:solidFill>
                            <a:schemeClr val="tx1"/>
                          </a:solidFill>
                          <a:latin typeface="Calibri"/>
                          <a:ea typeface="Calibri"/>
                          <a:cs typeface="Times New Roman"/>
                        </a:rPr>
                        <a:t> și a </a:t>
                      </a:r>
                      <a:r>
                        <a:rPr lang="fr-FR" sz="1400" kern="1200" dirty="0" err="1">
                          <a:solidFill>
                            <a:schemeClr val="tx1"/>
                          </a:solidFill>
                          <a:latin typeface="Calibri"/>
                          <a:ea typeface="Calibri"/>
                          <a:cs typeface="Times New Roman"/>
                        </a:rPr>
                        <a:t>legăturilor</a:t>
                      </a:r>
                      <a:r>
                        <a:rPr lang="fr-FR" sz="1400" kern="1200" dirty="0">
                          <a:solidFill>
                            <a:schemeClr val="tx1"/>
                          </a:solidFill>
                          <a:latin typeface="Calibri"/>
                          <a:ea typeface="Calibri"/>
                          <a:cs typeface="Times New Roman"/>
                        </a:rPr>
                        <a:t> </a:t>
                      </a:r>
                      <a:r>
                        <a:rPr lang="fr-FR" sz="1400" kern="1200" dirty="0" err="1">
                          <a:solidFill>
                            <a:schemeClr val="tx1"/>
                          </a:solidFill>
                          <a:latin typeface="Calibri"/>
                          <a:ea typeface="Calibri"/>
                          <a:cs typeface="Times New Roman"/>
                        </a:rPr>
                        <a:t>feroviare</a:t>
                      </a:r>
                      <a:r>
                        <a:rPr lang="fr-FR" sz="1400" kern="1200" dirty="0">
                          <a:solidFill>
                            <a:schemeClr val="tx1"/>
                          </a:solidFill>
                          <a:latin typeface="Calibri"/>
                          <a:ea typeface="Calibri"/>
                          <a:cs typeface="Times New Roman"/>
                        </a:rPr>
                        <a:t> </a:t>
                      </a:r>
                      <a:r>
                        <a:rPr lang="fr-FR" sz="1400" kern="1200" dirty="0" err="1">
                          <a:solidFill>
                            <a:schemeClr val="tx1"/>
                          </a:solidFill>
                          <a:latin typeface="Calibri"/>
                          <a:ea typeface="Calibri"/>
                          <a:cs typeface="Times New Roman"/>
                        </a:rPr>
                        <a:t>existente</a:t>
                      </a:r>
                      <a:r>
                        <a:rPr lang="fr-FR" sz="1400" kern="1200" dirty="0">
                          <a:solidFill>
                            <a:schemeClr val="tx1"/>
                          </a:solidFill>
                          <a:latin typeface="Calibri"/>
                          <a:ea typeface="Calibri"/>
                          <a:cs typeface="Times New Roman"/>
                        </a:rPr>
                        <a:t>;</a:t>
                      </a:r>
                      <a:endParaRPr lang="en-US" sz="1400" kern="1200" dirty="0">
                        <a:solidFill>
                          <a:schemeClr val="tx1"/>
                        </a:solidFill>
                        <a:latin typeface="Calibri"/>
                        <a:ea typeface="Calibri"/>
                        <a:cs typeface="Times New Roman"/>
                      </a:endParaRPr>
                    </a:p>
                  </a:txBody>
                  <a:tcPr marL="59184" marR="591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Calibri"/>
                          <a:ea typeface="Calibri"/>
                          <a:cs typeface="Times New Roman"/>
                        </a:rPr>
                        <a:t>Starea precară a infrastructurii de transport;</a:t>
                      </a: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Calibri" pitchFamily="34" charset="0"/>
                          <a:ea typeface="Calibri"/>
                          <a:cs typeface="Calibri" pitchFamily="34" charset="0"/>
                        </a:rPr>
                        <a:t>Presiunea competitivă din zonele învecinate pentru atragerea investiţiilor publice şi private;</a:t>
                      </a:r>
                      <a:r>
                        <a:rPr lang="fr-FR" sz="1400" kern="1200" dirty="0">
                          <a:solidFill>
                            <a:schemeClr val="tx1"/>
                          </a:solidFill>
                          <a:latin typeface="+mn-lt"/>
                          <a:ea typeface="Calibri"/>
                          <a:cs typeface="Times New Roman"/>
                        </a:rPr>
                        <a:t> </a:t>
                      </a:r>
                      <a:endParaRPr lang="ro-RO" sz="1400" kern="1200" dirty="0">
                        <a:solidFill>
                          <a:schemeClr val="tx1"/>
                        </a:solidFill>
                        <a:latin typeface="+mn-lt"/>
                        <a:ea typeface="Calibri"/>
                        <a:cs typeface="Times New Roman"/>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fr-FR" sz="1400" kern="1200" dirty="0" err="1">
                          <a:solidFill>
                            <a:schemeClr val="tx1"/>
                          </a:solidFill>
                          <a:latin typeface="+mn-lt"/>
                          <a:ea typeface="Calibri"/>
                          <a:cs typeface="Times New Roman"/>
                        </a:rPr>
                        <a:t>Potenţial</a:t>
                      </a:r>
                      <a:r>
                        <a:rPr lang="fr-FR" sz="1400" kern="1200" dirty="0">
                          <a:solidFill>
                            <a:schemeClr val="tx1"/>
                          </a:solidFill>
                          <a:latin typeface="+mn-lt"/>
                          <a:ea typeface="Calibri"/>
                          <a:cs typeface="Times New Roman"/>
                        </a:rPr>
                        <a:t> </a:t>
                      </a:r>
                      <a:r>
                        <a:rPr lang="fr-FR" sz="1400" kern="1200" dirty="0" err="1">
                          <a:solidFill>
                            <a:schemeClr val="tx1"/>
                          </a:solidFill>
                          <a:latin typeface="+mn-lt"/>
                          <a:ea typeface="Calibri"/>
                          <a:cs typeface="Times New Roman"/>
                        </a:rPr>
                        <a:t>neexploatat</a:t>
                      </a:r>
                      <a:r>
                        <a:rPr lang="fr-FR" sz="1400" kern="1200" dirty="0">
                          <a:solidFill>
                            <a:schemeClr val="tx1"/>
                          </a:solidFill>
                          <a:latin typeface="+mn-lt"/>
                          <a:ea typeface="Calibri"/>
                          <a:cs typeface="Times New Roman"/>
                        </a:rPr>
                        <a:t> </a:t>
                      </a:r>
                      <a:r>
                        <a:rPr lang="fr-FR" sz="1400" kern="1200" dirty="0" err="1">
                          <a:solidFill>
                            <a:schemeClr val="tx1"/>
                          </a:solidFill>
                          <a:latin typeface="+mn-lt"/>
                          <a:ea typeface="Calibri"/>
                          <a:cs typeface="Times New Roman"/>
                        </a:rPr>
                        <a:t>pentru</a:t>
                      </a:r>
                      <a:r>
                        <a:rPr lang="fr-FR" sz="1400" kern="1200" dirty="0">
                          <a:solidFill>
                            <a:schemeClr val="tx1"/>
                          </a:solidFill>
                          <a:latin typeface="+mn-lt"/>
                          <a:ea typeface="Calibri"/>
                          <a:cs typeface="Times New Roman"/>
                        </a:rPr>
                        <a:t> </a:t>
                      </a:r>
                      <a:r>
                        <a:rPr lang="fr-FR" sz="1400" kern="1200" dirty="0" err="1">
                          <a:solidFill>
                            <a:schemeClr val="tx1"/>
                          </a:solidFill>
                          <a:latin typeface="+mn-lt"/>
                          <a:ea typeface="Calibri"/>
                          <a:cs typeface="Times New Roman"/>
                        </a:rPr>
                        <a:t>dezvoltarea</a:t>
                      </a:r>
                      <a:r>
                        <a:rPr lang="fr-FR" sz="1400" kern="1200" dirty="0">
                          <a:solidFill>
                            <a:schemeClr val="tx1"/>
                          </a:solidFill>
                          <a:latin typeface="+mn-lt"/>
                          <a:ea typeface="Calibri"/>
                          <a:cs typeface="Times New Roman"/>
                        </a:rPr>
                        <a:t> </a:t>
                      </a:r>
                      <a:r>
                        <a:rPr lang="fr-FR" sz="1400" kern="1200" dirty="0" err="1">
                          <a:solidFill>
                            <a:schemeClr val="tx1"/>
                          </a:solidFill>
                          <a:latin typeface="+mn-lt"/>
                          <a:ea typeface="Calibri"/>
                          <a:cs typeface="Times New Roman"/>
                        </a:rPr>
                        <a:t>serviciilor</a:t>
                      </a:r>
                      <a:r>
                        <a:rPr lang="fr-FR" sz="1400" kern="1200" dirty="0">
                          <a:solidFill>
                            <a:schemeClr val="tx1"/>
                          </a:solidFill>
                          <a:latin typeface="+mn-lt"/>
                          <a:ea typeface="Calibri"/>
                          <a:cs typeface="Times New Roman"/>
                        </a:rPr>
                        <a:t> </a:t>
                      </a:r>
                      <a:r>
                        <a:rPr lang="fr-FR" sz="1400" kern="1200" dirty="0" err="1">
                          <a:solidFill>
                            <a:schemeClr val="tx1"/>
                          </a:solidFill>
                          <a:latin typeface="+mn-lt"/>
                          <a:ea typeface="Calibri"/>
                          <a:cs typeface="Times New Roman"/>
                        </a:rPr>
                        <a:t>turistice</a:t>
                      </a:r>
                      <a:r>
                        <a:rPr lang="fr-FR" sz="1400" kern="1200" dirty="0">
                          <a:solidFill>
                            <a:schemeClr val="tx1"/>
                          </a:solidFill>
                          <a:latin typeface="+mn-lt"/>
                          <a:ea typeface="Calibri"/>
                          <a:cs typeface="Times New Roman"/>
                        </a:rPr>
                        <a:t>;</a:t>
                      </a:r>
                      <a:endParaRPr lang="en-US" sz="1400" kern="1200" dirty="0">
                        <a:solidFill>
                          <a:schemeClr val="tx1"/>
                        </a:solidFill>
                        <a:latin typeface="+mn-lt"/>
                        <a:ea typeface="Calibri"/>
                        <a:cs typeface="Times New Roman"/>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endParaRPr lang="ro-RO" sz="1400" kern="1200" dirty="0">
                        <a:solidFill>
                          <a:schemeClr val="tx1"/>
                        </a:solidFill>
                        <a:latin typeface="Calibri" pitchFamily="34" charset="0"/>
                        <a:ea typeface="Calibri"/>
                        <a:cs typeface="Calibri" pitchFamily="34" charset="0"/>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endParaRPr lang="ro-RO" sz="1400" kern="1200" dirty="0">
                        <a:solidFill>
                          <a:schemeClr val="tx1"/>
                        </a:solidFill>
                        <a:latin typeface="Calibri"/>
                        <a:ea typeface="Calibri"/>
                        <a:cs typeface="Times New Roman"/>
                      </a:endParaRPr>
                    </a:p>
                    <a:p>
                      <a:pPr marL="342900" lvl="0" indent="-342900" algn="just" defTabSz="914400" rtl="0" eaLnBrk="1" latinLnBrk="0" hangingPunct="1">
                        <a:lnSpc>
                          <a:spcPct val="107000"/>
                        </a:lnSpc>
                        <a:spcAft>
                          <a:spcPts val="0"/>
                        </a:spcAft>
                        <a:buFont typeface="Symbol"/>
                        <a:buChar char=""/>
                        <a:tabLst>
                          <a:tab pos="403225" algn="l"/>
                        </a:tabLst>
                      </a:pPr>
                      <a:endParaRPr lang="en-US" sz="1400" kern="1200" dirty="0">
                        <a:solidFill>
                          <a:schemeClr val="tx1"/>
                        </a:solidFill>
                        <a:latin typeface="Calibri"/>
                        <a:ea typeface="Calibri"/>
                        <a:cs typeface="Times New Roman"/>
                      </a:endParaRPr>
                    </a:p>
                  </a:txBody>
                  <a:tcPr marL="59184" marR="591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pic>
        <p:nvPicPr>
          <p:cNvPr id="1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31666">
            <a:off x="8941381" y="348008"/>
            <a:ext cx="739005" cy="96918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Logo-ROGov_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3897" y="431074"/>
            <a:ext cx="1193692" cy="1044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Logo UE R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0784" y="492377"/>
            <a:ext cx="4346570" cy="9504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 Box 11"/>
          <p:cNvSpPr txBox="1">
            <a:spLocks noChangeArrowheads="1"/>
          </p:cNvSpPr>
          <p:nvPr/>
        </p:nvSpPr>
        <p:spPr bwMode="auto">
          <a:xfrm>
            <a:off x="8891505" y="1337978"/>
            <a:ext cx="1104900" cy="4218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СНЦ</a:t>
            </a:r>
            <a:r>
              <a:rPr kumimoji="0" lang="en-US"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t>
            </a: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ЕЦПБ“</a:t>
            </a:r>
            <a:endParaRPr kumimoji="0" lang="bg-BG"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2"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076" y="5697562"/>
            <a:ext cx="1658555" cy="7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224" y="5713307"/>
            <a:ext cx="1350375" cy="82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5277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0" y="4765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5299674" y="6431790"/>
            <a:ext cx="14638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a:ln>
                  <a:noFill/>
                </a:ln>
                <a:effectLst/>
                <a:latin typeface="Trebuchet MS" panose="020B0603020202020204" pitchFamily="34" charset="0"/>
                <a:ea typeface="Times New Roman" panose="02020603050405020304" pitchFamily="18" charset="0"/>
                <a:hlinkClick r:id="rId2"/>
              </a:rPr>
              <a:t>ww</a:t>
            </a:r>
            <a:r>
              <a:rPr lang="en-US" sz="1000" dirty="0">
                <a:latin typeface="Trebuchet MS" panose="020B0603020202020204" pitchFamily="34" charset="0"/>
                <a:ea typeface="Times New Roman" panose="02020603050405020304" pitchFamily="18" charset="0"/>
                <a:hlinkClick r:id="rId2"/>
              </a:rPr>
              <a:t>w.interregrobg.eu</a:t>
            </a:r>
            <a:r>
              <a:rPr lang="ro-RO" sz="1000" dirty="0">
                <a:latin typeface="Trebuchet MS" panose="020B0603020202020204" pitchFamily="34" charset="0"/>
                <a:ea typeface="Times New Roman" panose="02020603050405020304" pitchFamily="18" charset="0"/>
              </a:rPr>
              <a:t> </a:t>
            </a:r>
            <a:endParaRPr kumimoji="0" lang="en-US" sz="1800" b="0" i="0" u="none" strike="noStrike" cap="none" normalizeH="0" baseline="0" dirty="0">
              <a:ln>
                <a:noFill/>
              </a:ln>
              <a:effectLst/>
            </a:endParaRPr>
          </a:p>
        </p:txBody>
      </p:sp>
      <p:pic>
        <p:nvPicPr>
          <p:cNvPr id="1034"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3305" y="5791273"/>
            <a:ext cx="1246096" cy="56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7" name="Rectangle 1"/>
          <p:cNvSpPr>
            <a:spLocks noChangeArrowheads="1"/>
          </p:cNvSpPr>
          <p:nvPr/>
        </p:nvSpPr>
        <p:spPr bwMode="auto">
          <a:xfrm>
            <a:off x="1072801" y="1592792"/>
            <a:ext cx="10418399" cy="41934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0" indent="-342900" fontAlgn="base">
              <a:spcBef>
                <a:spcPct val="0"/>
              </a:spcBef>
              <a:spcAft>
                <a:spcPts val="1200"/>
              </a:spcAft>
            </a:pPr>
            <a:r>
              <a:rPr kumimoji="0" lang="ro-RO" b="1" i="0" u="none" strike="noStrike" cap="none" normalizeH="0" baseline="0" dirty="0">
                <a:ln>
                  <a:noFill/>
                </a:ln>
                <a:solidFill>
                  <a:schemeClr val="tx1"/>
                </a:solidFill>
                <a:effectLst/>
                <a:ea typeface="Calibri" pitchFamily="34" charset="0"/>
                <a:cs typeface="Times New Roman" pitchFamily="18" charset="0"/>
              </a:rPr>
              <a:t>2. DISTRICTUL  SILISTRA</a:t>
            </a:r>
          </a:p>
          <a:p>
            <a:pPr lvl="0" algn="just" eaLnBrk="0" fontAlgn="base" hangingPunct="0">
              <a:spcBef>
                <a:spcPct val="0"/>
              </a:spcBef>
              <a:spcAft>
                <a:spcPts val="900"/>
              </a:spcAft>
            </a:pPr>
            <a:r>
              <a:rPr lang="en-US" b="1" dirty="0" err="1">
                <a:ea typeface="Calibri" pitchFamily="34" charset="0"/>
                <a:cs typeface="Times New Roman" pitchFamily="18" charset="0"/>
              </a:rPr>
              <a:t>Popula</a:t>
            </a:r>
            <a:r>
              <a:rPr lang="ro-RO" b="1" dirty="0">
                <a:ea typeface="Calibri" pitchFamily="34" charset="0"/>
                <a:cs typeface="Times New Roman" pitchFamily="18" charset="0"/>
              </a:rPr>
              <a:t>ția</a:t>
            </a:r>
            <a:r>
              <a:rPr lang="en-US" b="1" dirty="0">
                <a:ea typeface="Calibri" pitchFamily="34" charset="0"/>
                <a:cs typeface="Times New Roman" pitchFamily="18" charset="0"/>
              </a:rPr>
              <a:t> </a:t>
            </a:r>
            <a:r>
              <a:rPr lang="en-US" dirty="0">
                <a:ea typeface="Calibri" pitchFamily="34" charset="0"/>
                <a:cs typeface="Times New Roman" pitchFamily="18" charset="0"/>
              </a:rPr>
              <a:t>(141 153): </a:t>
            </a:r>
            <a:r>
              <a:rPr lang="en-US" dirty="0" err="1">
                <a:ea typeface="Calibri" pitchFamily="34" charset="0"/>
                <a:cs typeface="Times New Roman" pitchFamily="18" charset="0"/>
              </a:rPr>
              <a:t>populatie</a:t>
            </a:r>
            <a:r>
              <a:rPr lang="en-US" dirty="0">
                <a:ea typeface="Calibri" pitchFamily="34" charset="0"/>
                <a:cs typeface="Times New Roman" pitchFamily="18" charset="0"/>
              </a:rPr>
              <a:t> </a:t>
            </a:r>
            <a:r>
              <a:rPr lang="ro-RO" dirty="0"/>
              <a:t>concentrată predominant în mediul rural - 53.6%; </a:t>
            </a:r>
            <a:endParaRPr lang="en-US" dirty="0"/>
          </a:p>
          <a:p>
            <a:pPr lvl="0" algn="just" eaLnBrk="0" fontAlgn="base" hangingPunct="0">
              <a:spcBef>
                <a:spcPct val="0"/>
              </a:spcBef>
              <a:spcAft>
                <a:spcPts val="900"/>
              </a:spcAft>
            </a:pPr>
            <a:r>
              <a:rPr lang="ro-RO" b="1" dirty="0">
                <a:ea typeface="Calibri" pitchFamily="34" charset="0"/>
                <a:cs typeface="Times New Roman" pitchFamily="18" charset="0"/>
              </a:rPr>
              <a:t>Centrul administrativ</a:t>
            </a:r>
            <a:r>
              <a:rPr lang="en-US" dirty="0">
                <a:ea typeface="Calibri" pitchFamily="34" charset="0"/>
                <a:cs typeface="Times New Roman" pitchFamily="18" charset="0"/>
              </a:rPr>
              <a:t>: </a:t>
            </a:r>
            <a:r>
              <a:rPr lang="en-US" b="1" u="sng" dirty="0" err="1">
                <a:ea typeface="Calibri" pitchFamily="34" charset="0"/>
                <a:cs typeface="Times New Roman" pitchFamily="18" charset="0"/>
              </a:rPr>
              <a:t>oraşul</a:t>
            </a:r>
            <a:r>
              <a:rPr lang="en-US" b="1" u="sng" dirty="0">
                <a:ea typeface="Calibri" pitchFamily="34" charset="0"/>
                <a:cs typeface="Times New Roman" pitchFamily="18" charset="0"/>
              </a:rPr>
              <a:t> </a:t>
            </a:r>
            <a:r>
              <a:rPr lang="ro-RO" b="1" u="sng" dirty="0">
                <a:ea typeface="Calibri" pitchFamily="34" charset="0"/>
                <a:cs typeface="Times New Roman" pitchFamily="18" charset="0"/>
              </a:rPr>
              <a:t>Silistra </a:t>
            </a:r>
            <a:r>
              <a:rPr lang="en-US" dirty="0">
                <a:ea typeface="Calibri" pitchFamily="34" charset="0"/>
                <a:cs typeface="Times New Roman" pitchFamily="18" charset="0"/>
              </a:rPr>
              <a:t>– </a:t>
            </a:r>
            <a:r>
              <a:rPr lang="en-US" dirty="0" err="1">
                <a:ea typeface="Calibri" pitchFamily="34" charset="0"/>
                <a:cs typeface="Times New Roman" pitchFamily="18" charset="0"/>
              </a:rPr>
              <a:t>concentreaz</a:t>
            </a:r>
            <a:r>
              <a:rPr lang="ro-RO" dirty="0">
                <a:ea typeface="Calibri" pitchFamily="34" charset="0"/>
                <a:cs typeface="Times New Roman" pitchFamily="18" charset="0"/>
              </a:rPr>
              <a:t>ă cea mai mare</a:t>
            </a:r>
            <a:r>
              <a:rPr lang="en-US" dirty="0">
                <a:ea typeface="Calibri" pitchFamily="34" charset="0"/>
                <a:cs typeface="Times New Roman" pitchFamily="18" charset="0"/>
              </a:rPr>
              <a:t> parte din </a:t>
            </a:r>
            <a:r>
              <a:rPr lang="en-US" dirty="0" err="1">
                <a:ea typeface="Calibri" pitchFamily="34" charset="0"/>
                <a:cs typeface="Times New Roman" pitchFamily="18" charset="0"/>
              </a:rPr>
              <a:t>potenţialul</a:t>
            </a:r>
            <a:r>
              <a:rPr lang="en-US" dirty="0">
                <a:ea typeface="Calibri" pitchFamily="34" charset="0"/>
                <a:cs typeface="Times New Roman" pitchFamily="18" charset="0"/>
              </a:rPr>
              <a:t> economic al </a:t>
            </a:r>
            <a:r>
              <a:rPr lang="en-US" dirty="0" err="1">
                <a:ea typeface="Calibri" pitchFamily="34" charset="0"/>
                <a:cs typeface="Times New Roman" pitchFamily="18" charset="0"/>
              </a:rPr>
              <a:t>districtului</a:t>
            </a:r>
            <a:r>
              <a:rPr lang="en-US" dirty="0">
                <a:ea typeface="Calibri" pitchFamily="34" charset="0"/>
                <a:cs typeface="Times New Roman" pitchFamily="18" charset="0"/>
              </a:rPr>
              <a:t> </a:t>
            </a:r>
            <a:r>
              <a:rPr lang="en-US" dirty="0" err="1">
                <a:ea typeface="Calibri" pitchFamily="34" charset="0"/>
                <a:cs typeface="Times New Roman" pitchFamily="18" charset="0"/>
              </a:rPr>
              <a:t>şi</a:t>
            </a:r>
            <a:r>
              <a:rPr lang="en-US" dirty="0">
                <a:ea typeface="Calibri" pitchFamily="34" charset="0"/>
                <a:cs typeface="Times New Roman" pitchFamily="18" charset="0"/>
              </a:rPr>
              <a:t> </a:t>
            </a:r>
            <a:r>
              <a:rPr lang="en-US" dirty="0" err="1">
                <a:ea typeface="Calibri" pitchFamily="34" charset="0"/>
                <a:cs typeface="Times New Roman" pitchFamily="18" charset="0"/>
              </a:rPr>
              <a:t>găzduiește</a:t>
            </a:r>
            <a:r>
              <a:rPr lang="en-US" dirty="0">
                <a:ea typeface="Calibri" pitchFamily="34" charset="0"/>
                <a:cs typeface="Times New Roman" pitchFamily="18" charset="0"/>
              </a:rPr>
              <a:t> </a:t>
            </a:r>
            <a:r>
              <a:rPr lang="ro-RO" dirty="0">
                <a:ea typeface="Calibri" pitchFamily="34" charset="0"/>
                <a:cs typeface="Times New Roman" pitchFamily="18" charset="0"/>
              </a:rPr>
              <a:t>o parte covârșitoare a populației</a:t>
            </a:r>
            <a:endParaRPr lang="en-US" dirty="0">
              <a:cs typeface="Arial" pitchFamily="34" charset="0"/>
            </a:endParaRPr>
          </a:p>
          <a:p>
            <a:pPr algn="just" eaLnBrk="0" fontAlgn="base" hangingPunct="0">
              <a:spcBef>
                <a:spcPct val="0"/>
              </a:spcBef>
              <a:spcAft>
                <a:spcPts val="300"/>
              </a:spcAft>
            </a:pPr>
            <a:r>
              <a:rPr lang="ro-RO" b="1" dirty="0">
                <a:ea typeface="Calibri" pitchFamily="34" charset="0"/>
                <a:cs typeface="Times New Roman" pitchFamily="18" charset="0"/>
              </a:rPr>
              <a:t>Activitatea economică: </a:t>
            </a:r>
            <a:r>
              <a:rPr lang="ro-RO" dirty="0"/>
              <a:t>Nivel antreprenorial semnificativ mai mic decât media la nivel de ţară. Ponderea şi numărul </a:t>
            </a:r>
            <a:r>
              <a:rPr lang="en-US" dirty="0" err="1"/>
              <a:t>IMMurilor</a:t>
            </a:r>
            <a:r>
              <a:rPr lang="ro-RO" dirty="0"/>
              <a:t> predomină (peste 91%). Sectorul serviciilor - cel mai dezvoltat sector, creează 58,2% din valoarea adăugată brută, urmat de sectorul agrar şi de cel industrial, cea mai mare pondere a populaţiei ocupate în sectorul agricol. </a:t>
            </a:r>
          </a:p>
          <a:p>
            <a:pPr>
              <a:spcAft>
                <a:spcPts val="600"/>
              </a:spcAft>
            </a:pPr>
            <a:r>
              <a:rPr lang="ro-RO" b="1" dirty="0"/>
              <a:t>Sectoarele economice cu potenţial de dezvoltare </a:t>
            </a:r>
            <a:r>
              <a:rPr lang="ro-RO" dirty="0"/>
              <a:t>: Fabricarea produselor din cauciuc; Fabricarea de produse din metal pentru construcţii; Fabricarea altor produse din metal; Fabricarea aparatelor radiante electromedicale şi terapeutice; Producţia de alte maşini cu dedicaţie generală.</a:t>
            </a:r>
            <a:endParaRPr lang="en-US" dirty="0"/>
          </a:p>
          <a:p>
            <a:pPr lvl="0" algn="just" eaLnBrk="0" fontAlgn="base" hangingPunct="0">
              <a:spcBef>
                <a:spcPct val="0"/>
              </a:spcBef>
              <a:spcAft>
                <a:spcPts val="900"/>
              </a:spcAft>
            </a:pPr>
            <a:r>
              <a:rPr lang="ro-RO" b="1" dirty="0">
                <a:ea typeface="Calibri" pitchFamily="34" charset="0"/>
                <a:cs typeface="Times New Roman" pitchFamily="18" charset="0"/>
              </a:rPr>
              <a:t>Accesul</a:t>
            </a:r>
            <a:r>
              <a:rPr lang="en-US" dirty="0">
                <a:ea typeface="Calibri" pitchFamily="34" charset="0"/>
                <a:cs typeface="Times New Roman" pitchFamily="18" charset="0"/>
              </a:rPr>
              <a:t>: </a:t>
            </a:r>
            <a:r>
              <a:rPr lang="ro-RO" dirty="0"/>
              <a:t>singurul district bulgăresc care are atât graniţă terestră, cât şi fluvială cu România (</a:t>
            </a:r>
            <a:r>
              <a:rPr lang="ro-RO" dirty="0">
                <a:ea typeface="Calibri"/>
                <a:cs typeface="Times New Roman"/>
              </a:rPr>
              <a:t>legătură prin feriboat Silistra-Călăraşi)</a:t>
            </a:r>
            <a:endParaRPr lang="ro-RO" dirty="0"/>
          </a:p>
        </p:txBody>
      </p:sp>
      <p:pic>
        <p:nvPicPr>
          <p:cNvPr id="1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31666">
            <a:off x="8941381" y="348008"/>
            <a:ext cx="739005" cy="9691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Logo-ROGov_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3897" y="431074"/>
            <a:ext cx="1193692" cy="1044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Logo UE R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0784" y="492377"/>
            <a:ext cx="4346570" cy="9504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 Box 11"/>
          <p:cNvSpPr txBox="1">
            <a:spLocks noChangeArrowheads="1"/>
          </p:cNvSpPr>
          <p:nvPr/>
        </p:nvSpPr>
        <p:spPr bwMode="auto">
          <a:xfrm>
            <a:off x="8891505" y="1337978"/>
            <a:ext cx="1104900" cy="4218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СНЦ</a:t>
            </a:r>
            <a:r>
              <a:rPr kumimoji="0" lang="en-US"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t>
            </a: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ЕЦПБ“</a:t>
            </a:r>
            <a:endParaRPr kumimoji="0" lang="bg-BG"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0"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076" y="5697562"/>
            <a:ext cx="1658555" cy="7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224" y="5713307"/>
            <a:ext cx="1350375" cy="82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5915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0" y="4765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5299674" y="6431790"/>
            <a:ext cx="14638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a:ln>
                  <a:noFill/>
                </a:ln>
                <a:effectLst/>
                <a:latin typeface="Trebuchet MS" panose="020B0603020202020204" pitchFamily="34" charset="0"/>
                <a:ea typeface="Times New Roman" panose="02020603050405020304" pitchFamily="18" charset="0"/>
                <a:hlinkClick r:id="rId2"/>
              </a:rPr>
              <a:t>ww</a:t>
            </a:r>
            <a:r>
              <a:rPr lang="en-US" sz="1000" dirty="0">
                <a:latin typeface="Trebuchet MS" panose="020B0603020202020204" pitchFamily="34" charset="0"/>
                <a:ea typeface="Times New Roman" panose="02020603050405020304" pitchFamily="18" charset="0"/>
                <a:hlinkClick r:id="rId2"/>
              </a:rPr>
              <a:t>w.interregrobg.eu</a:t>
            </a:r>
            <a:r>
              <a:rPr lang="ro-RO" sz="1000" dirty="0">
                <a:latin typeface="Trebuchet MS" panose="020B0603020202020204" pitchFamily="34" charset="0"/>
                <a:ea typeface="Times New Roman" panose="02020603050405020304" pitchFamily="18" charset="0"/>
              </a:rPr>
              <a:t> </a:t>
            </a:r>
            <a:endParaRPr kumimoji="0" lang="en-US" sz="1800" b="0" i="0" u="none" strike="noStrike" cap="none" normalizeH="0" baseline="0" dirty="0">
              <a:ln>
                <a:noFill/>
              </a:ln>
              <a:effectLst/>
            </a:endParaRPr>
          </a:p>
        </p:txBody>
      </p:sp>
      <p:pic>
        <p:nvPicPr>
          <p:cNvPr id="1034"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3305" y="5791273"/>
            <a:ext cx="1246096" cy="56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7" name="Rectangle 1"/>
          <p:cNvSpPr>
            <a:spLocks noChangeArrowheads="1"/>
          </p:cNvSpPr>
          <p:nvPr/>
        </p:nvSpPr>
        <p:spPr bwMode="auto">
          <a:xfrm>
            <a:off x="957601" y="1755253"/>
            <a:ext cx="3981599"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0" indent="-342900" fontAlgn="base">
              <a:spcBef>
                <a:spcPct val="0"/>
              </a:spcBef>
              <a:spcAft>
                <a:spcPct val="0"/>
              </a:spcAft>
            </a:pPr>
            <a:r>
              <a:rPr kumimoji="0" lang="ro-RO" b="1" i="0" u="none" strike="noStrike" cap="none" normalizeH="0" baseline="0" dirty="0">
                <a:ln>
                  <a:noFill/>
                </a:ln>
                <a:solidFill>
                  <a:schemeClr val="tx1"/>
                </a:solidFill>
                <a:effectLst/>
                <a:ea typeface="Calibri" pitchFamily="34" charset="0"/>
                <a:cs typeface="Times New Roman" pitchFamily="18" charset="0"/>
              </a:rPr>
              <a:t>2. </a:t>
            </a:r>
            <a:r>
              <a:rPr lang="ro-RO" b="1" dirty="0">
                <a:ea typeface="Calibri" pitchFamily="34" charset="0"/>
                <a:cs typeface="Times New Roman" pitchFamily="18" charset="0"/>
              </a:rPr>
              <a:t>DISTRICTUL </a:t>
            </a:r>
            <a:r>
              <a:rPr kumimoji="0" lang="ro-RO" b="1" i="0" u="none" strike="noStrike" cap="none" normalizeH="0" baseline="0" dirty="0">
                <a:ln>
                  <a:noFill/>
                </a:ln>
                <a:solidFill>
                  <a:schemeClr val="tx1"/>
                </a:solidFill>
                <a:effectLst/>
                <a:ea typeface="Calibri" pitchFamily="34" charset="0"/>
                <a:cs typeface="Times New Roman" pitchFamily="18" charset="0"/>
              </a:rPr>
              <a:t>SILISTRA </a:t>
            </a:r>
            <a:r>
              <a:rPr lang="en-US" b="1" dirty="0"/>
              <a:t>– </a:t>
            </a:r>
            <a:r>
              <a:rPr lang="en-US" b="1" dirty="0" err="1"/>
              <a:t>Analiza</a:t>
            </a:r>
            <a:r>
              <a:rPr lang="en-US" b="1" dirty="0"/>
              <a:t> SWOT</a:t>
            </a:r>
            <a:endParaRPr kumimoji="0" lang="en-US" b="0" i="0" u="none" strike="noStrike" cap="none" normalizeH="0" baseline="0" dirty="0">
              <a:ln>
                <a:noFill/>
              </a:ln>
              <a:solidFill>
                <a:schemeClr val="tx1"/>
              </a:solidFill>
              <a:effectLst/>
              <a:cs typeface="Arial" pitchFamily="34" charset="0"/>
            </a:endParaRPr>
          </a:p>
        </p:txBody>
      </p:sp>
      <p:graphicFrame>
        <p:nvGraphicFramePr>
          <p:cNvPr id="18" name="Table 17"/>
          <p:cNvGraphicFramePr>
            <a:graphicFrameLocks noGrp="1"/>
          </p:cNvGraphicFramePr>
          <p:nvPr/>
        </p:nvGraphicFramePr>
        <p:xfrm>
          <a:off x="1030861" y="2339322"/>
          <a:ext cx="10116000" cy="3065082"/>
        </p:xfrm>
        <a:graphic>
          <a:graphicData uri="http://schemas.openxmlformats.org/drawingml/2006/table">
            <a:tbl>
              <a:tblPr/>
              <a:tblGrid>
                <a:gridCol w="4900862">
                  <a:extLst>
                    <a:ext uri="{9D8B030D-6E8A-4147-A177-3AD203B41FA5}">
                      <a16:colId xmlns:a16="http://schemas.microsoft.com/office/drawing/2014/main" xmlns="" val="20000"/>
                    </a:ext>
                  </a:extLst>
                </a:gridCol>
                <a:gridCol w="5215138">
                  <a:extLst>
                    <a:ext uri="{9D8B030D-6E8A-4147-A177-3AD203B41FA5}">
                      <a16:colId xmlns:a16="http://schemas.microsoft.com/office/drawing/2014/main" xmlns="" val="20001"/>
                    </a:ext>
                  </a:extLst>
                </a:gridCol>
              </a:tblGrid>
              <a:tr h="222139">
                <a:tc>
                  <a:txBody>
                    <a:bodyPr/>
                    <a:lstStyle/>
                    <a:p>
                      <a:pPr indent="247015" algn="ctr">
                        <a:lnSpc>
                          <a:spcPct val="107000"/>
                        </a:lnSpc>
                        <a:spcAft>
                          <a:spcPts val="0"/>
                        </a:spcAft>
                      </a:pPr>
                      <a:r>
                        <a:rPr lang="en-US" sz="1600" b="1" dirty="0" err="1">
                          <a:latin typeface="Calibri"/>
                          <a:ea typeface="Calibri"/>
                          <a:cs typeface="Times New Roman"/>
                        </a:rPr>
                        <a:t>Puncte</a:t>
                      </a:r>
                      <a:r>
                        <a:rPr lang="en-US" sz="1600" b="1" dirty="0">
                          <a:latin typeface="Calibri"/>
                          <a:ea typeface="Calibri"/>
                          <a:cs typeface="Times New Roman"/>
                        </a:rPr>
                        <a:t> </a:t>
                      </a:r>
                      <a:r>
                        <a:rPr lang="en-US" sz="1600" b="1" dirty="0" err="1">
                          <a:latin typeface="Calibri"/>
                          <a:ea typeface="Calibri"/>
                          <a:cs typeface="Times New Roman"/>
                        </a:rPr>
                        <a:t>tari</a:t>
                      </a:r>
                      <a:r>
                        <a:rPr lang="en-US" sz="1600" b="1" dirty="0">
                          <a:latin typeface="Calibri"/>
                          <a:ea typeface="Calibri"/>
                          <a:cs typeface="Times New Roman"/>
                        </a:rPr>
                        <a:t> (S)</a:t>
                      </a:r>
                      <a:endParaRPr lang="en-US" sz="1600" dirty="0">
                        <a:latin typeface="Calibri"/>
                        <a:ea typeface="Calibri"/>
                        <a:cs typeface="Times New Roman"/>
                      </a:endParaRPr>
                    </a:p>
                  </a:txBody>
                  <a:tcPr marL="59184" marR="59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o-RO" sz="1600" b="1" dirty="0">
                          <a:latin typeface="Calibri"/>
                          <a:ea typeface="Calibri"/>
                          <a:cs typeface="Times New Roman"/>
                        </a:rPr>
                        <a:t>Puncte vulnerabile</a:t>
                      </a:r>
                      <a:r>
                        <a:rPr lang="en-US" sz="1600" b="1" dirty="0">
                          <a:latin typeface="Calibri"/>
                          <a:ea typeface="Calibri"/>
                          <a:cs typeface="Times New Roman"/>
                        </a:rPr>
                        <a:t>(W)</a:t>
                      </a:r>
                      <a:endParaRPr lang="en-US" sz="1600" dirty="0">
                        <a:latin typeface="Calibri"/>
                        <a:ea typeface="Calibri"/>
                        <a:cs typeface="Times New Roman"/>
                      </a:endParaRPr>
                    </a:p>
                  </a:txBody>
                  <a:tcPr marL="59184" marR="59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636519">
                <a:tc>
                  <a:txBody>
                    <a:bodyPr/>
                    <a:lstStyle/>
                    <a:p>
                      <a:pPr marL="342900" lvl="0" indent="-342900" algn="just" defTabSz="914400" rtl="0" eaLnBrk="1" latinLnBrk="0" hangingPunct="1">
                        <a:lnSpc>
                          <a:spcPct val="100000"/>
                        </a:lnSpc>
                        <a:spcAft>
                          <a:spcPts val="600"/>
                        </a:spcAft>
                        <a:buFont typeface="Symbol"/>
                        <a:buChar char=""/>
                        <a:tabLst>
                          <a:tab pos="403225" algn="l"/>
                        </a:tabLst>
                      </a:pPr>
                      <a:r>
                        <a:rPr lang="ro-RO" sz="1400" kern="1200" dirty="0">
                          <a:solidFill>
                            <a:schemeClr val="tx1"/>
                          </a:solidFill>
                          <a:latin typeface="Calibri"/>
                          <a:ea typeface="Calibri"/>
                          <a:cs typeface="Times New Roman"/>
                        </a:rPr>
                        <a:t>Graniţa terestră şi fluvială cu România;</a:t>
                      </a:r>
                      <a:endParaRPr lang="en-US" sz="1400" kern="1200" dirty="0">
                        <a:solidFill>
                          <a:schemeClr val="tx1"/>
                        </a:solidFill>
                        <a:latin typeface="Calibri"/>
                        <a:ea typeface="Calibri"/>
                        <a:cs typeface="Times New Roman"/>
                      </a:endParaRPr>
                    </a:p>
                    <a:p>
                      <a:pPr marL="342900" lvl="0" indent="-342900" algn="just" defTabSz="914400" rtl="0" eaLnBrk="1" latinLnBrk="0" hangingPunct="1">
                        <a:lnSpc>
                          <a:spcPct val="100000"/>
                        </a:lnSpc>
                        <a:spcAft>
                          <a:spcPts val="600"/>
                        </a:spcAft>
                        <a:buFont typeface="Symbol"/>
                        <a:buChar char=""/>
                        <a:tabLst>
                          <a:tab pos="403225" algn="l"/>
                        </a:tabLst>
                      </a:pPr>
                      <a:r>
                        <a:rPr lang="ro-RO" sz="1400" kern="1200" dirty="0">
                          <a:solidFill>
                            <a:schemeClr val="tx1"/>
                          </a:solidFill>
                          <a:latin typeface="Calibri"/>
                          <a:ea typeface="Calibri"/>
                          <a:cs typeface="Times New Roman"/>
                        </a:rPr>
                        <a:t>Prezenţa a PTF rutier şi portuar Silistra - Călăraşi;</a:t>
                      </a:r>
                      <a:endParaRPr lang="en-US" sz="1400" kern="1200" dirty="0">
                        <a:solidFill>
                          <a:schemeClr val="tx1"/>
                        </a:solidFill>
                        <a:latin typeface="Calibri"/>
                        <a:ea typeface="Calibri"/>
                        <a:cs typeface="Times New Roman"/>
                      </a:endParaRPr>
                    </a:p>
                    <a:p>
                      <a:pPr marL="342900" lvl="0" indent="-342900" algn="just" defTabSz="914400" rtl="0" eaLnBrk="1" latinLnBrk="0" hangingPunct="1">
                        <a:lnSpc>
                          <a:spcPct val="100000"/>
                        </a:lnSpc>
                        <a:spcAft>
                          <a:spcPts val="600"/>
                        </a:spcAft>
                        <a:buFont typeface="Symbol"/>
                        <a:buChar char=""/>
                        <a:tabLst>
                          <a:tab pos="403225" algn="l"/>
                        </a:tabLst>
                      </a:pPr>
                      <a:r>
                        <a:rPr lang="ro-RO" sz="1400" kern="1200" dirty="0">
                          <a:solidFill>
                            <a:schemeClr val="tx1"/>
                          </a:solidFill>
                          <a:latin typeface="Calibri"/>
                          <a:ea typeface="Calibri"/>
                          <a:cs typeface="Times New Roman"/>
                        </a:rPr>
                        <a:t>Două porturi de importanţă naţională, la Silistra şi la Tutrakan;</a:t>
                      </a:r>
                      <a:endParaRPr lang="en-US" sz="1400" kern="1200" dirty="0">
                        <a:solidFill>
                          <a:schemeClr val="tx1"/>
                        </a:solidFill>
                        <a:latin typeface="Calibri"/>
                        <a:ea typeface="Calibri"/>
                        <a:cs typeface="Times New Roman"/>
                      </a:endParaRPr>
                    </a:p>
                    <a:p>
                      <a:pPr marL="342900" lvl="0" indent="-342900" algn="just" defTabSz="914400" rtl="0" eaLnBrk="1" latinLnBrk="0" hangingPunct="1">
                        <a:lnSpc>
                          <a:spcPct val="100000"/>
                        </a:lnSpc>
                        <a:spcAft>
                          <a:spcPts val="600"/>
                        </a:spcAft>
                        <a:buFont typeface="Symbol"/>
                        <a:buChar char=""/>
                        <a:tabLst>
                          <a:tab pos="403225" algn="l"/>
                        </a:tabLst>
                      </a:pPr>
                      <a:r>
                        <a:rPr lang="ro-RO" sz="1400" kern="1200" dirty="0">
                          <a:solidFill>
                            <a:schemeClr val="tx1"/>
                          </a:solidFill>
                          <a:latin typeface="Calibri"/>
                          <a:ea typeface="Calibri"/>
                          <a:cs typeface="Times New Roman"/>
                        </a:rPr>
                        <a:t>Insule formate de-a lungul Dunării, parte a teritoriului zonei, potrivite pentru recreere şi scopuri turistice;</a:t>
                      </a:r>
                    </a:p>
                    <a:p>
                      <a:pPr marL="342900" marR="0" lvl="0" indent="-342900" algn="just" defTabSz="914400" rtl="0" eaLnBrk="1" fontAlgn="auto" latinLnBrk="0" hangingPunct="1">
                        <a:lnSpc>
                          <a:spcPct val="100000"/>
                        </a:lnSpc>
                        <a:spcBef>
                          <a:spcPts val="0"/>
                        </a:spcBef>
                        <a:spcAft>
                          <a:spcPts val="600"/>
                        </a:spcAft>
                        <a:buClrTx/>
                        <a:buSzTx/>
                        <a:buFont typeface="Symbol"/>
                        <a:buChar char=""/>
                        <a:tabLst>
                          <a:tab pos="403225" algn="l"/>
                        </a:tabLst>
                        <a:defRPr/>
                      </a:pPr>
                      <a:r>
                        <a:rPr lang="ro-RO" sz="1400" kern="1200" dirty="0">
                          <a:solidFill>
                            <a:schemeClr val="tx1"/>
                          </a:solidFill>
                          <a:latin typeface="Calibri"/>
                          <a:ea typeface="Calibri"/>
                          <a:cs typeface="Times New Roman"/>
                        </a:rPr>
                        <a:t>Prezenţa filialelor a două dintre cele mai mari universităţi din ţară;</a:t>
                      </a:r>
                      <a:endParaRPr lang="en-US" sz="1400" kern="1200" dirty="0">
                        <a:solidFill>
                          <a:schemeClr val="tx1"/>
                        </a:solidFill>
                        <a:latin typeface="Calibri"/>
                        <a:ea typeface="Calibri"/>
                        <a:cs typeface="Times New Roman"/>
                      </a:endParaRPr>
                    </a:p>
                    <a:p>
                      <a:pPr marL="342900" marR="0" lvl="0" indent="-342900" algn="just" defTabSz="914400" rtl="0" eaLnBrk="1" fontAlgn="auto" latinLnBrk="0" hangingPunct="1">
                        <a:lnSpc>
                          <a:spcPct val="100000"/>
                        </a:lnSpc>
                        <a:spcBef>
                          <a:spcPts val="0"/>
                        </a:spcBef>
                        <a:spcAft>
                          <a:spcPts val="600"/>
                        </a:spcAft>
                        <a:buClrTx/>
                        <a:buSzTx/>
                        <a:buFont typeface="Symbol"/>
                        <a:buChar char=""/>
                        <a:tabLst>
                          <a:tab pos="403225" algn="l"/>
                        </a:tabLst>
                        <a:defRPr/>
                      </a:pPr>
                      <a:r>
                        <a:rPr lang="ro-RO" sz="1400" kern="1200" dirty="0">
                          <a:solidFill>
                            <a:schemeClr val="tx1"/>
                          </a:solidFill>
                          <a:latin typeface="Calibri"/>
                          <a:ea typeface="Calibri"/>
                          <a:cs typeface="Times New Roman"/>
                        </a:rPr>
                        <a:t>Dezvoltarea activităţilor de cercetare-dezvoltare în domeniul agricol;</a:t>
                      </a:r>
                      <a:endParaRPr lang="en-US" sz="1400" kern="1200" dirty="0">
                        <a:solidFill>
                          <a:schemeClr val="tx1"/>
                        </a:solidFill>
                        <a:latin typeface="Calibri"/>
                        <a:ea typeface="Calibri"/>
                        <a:cs typeface="Times New Roman"/>
                      </a:endParaRPr>
                    </a:p>
                    <a:p>
                      <a:pPr marL="342900" lvl="0" indent="-342900">
                        <a:lnSpc>
                          <a:spcPct val="100000"/>
                        </a:lnSpc>
                        <a:spcAft>
                          <a:spcPts val="600"/>
                        </a:spcAft>
                        <a:buFont typeface="Symbol"/>
                        <a:buChar char=""/>
                      </a:pPr>
                      <a:endParaRPr lang="en-US" sz="1400" kern="1200" dirty="0">
                        <a:solidFill>
                          <a:schemeClr val="tx1"/>
                        </a:solidFill>
                        <a:latin typeface="Calibri"/>
                        <a:ea typeface="Calibri"/>
                        <a:cs typeface="Times New Roman"/>
                      </a:endParaRPr>
                    </a:p>
                  </a:txBody>
                  <a:tcPr marL="59184" marR="591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defTabSz="914400" rtl="0" eaLnBrk="1" fontAlgn="auto" latinLnBrk="0" hangingPunct="1">
                        <a:lnSpc>
                          <a:spcPct val="100000"/>
                        </a:lnSpc>
                        <a:spcBef>
                          <a:spcPts val="0"/>
                        </a:spcBef>
                        <a:spcAft>
                          <a:spcPts val="600"/>
                        </a:spcAft>
                        <a:buClrTx/>
                        <a:buSzTx/>
                        <a:buFont typeface="Symbol"/>
                        <a:buChar char=""/>
                        <a:tabLst>
                          <a:tab pos="403225" algn="l"/>
                        </a:tabLst>
                        <a:defRPr/>
                      </a:pPr>
                      <a:r>
                        <a:rPr lang="ro-RO" sz="1400" kern="1200" dirty="0">
                          <a:solidFill>
                            <a:schemeClr val="tx1"/>
                          </a:solidFill>
                          <a:latin typeface="Calibri"/>
                          <a:ea typeface="Calibri"/>
                          <a:cs typeface="Times New Roman"/>
                        </a:rPr>
                        <a:t>Îmbătrânirea populaţiei şi reducerea progresivă a populaţiei în vârstă activă de muncă;</a:t>
                      </a:r>
                      <a:endParaRPr lang="en-US" sz="1400" kern="1200" dirty="0">
                        <a:solidFill>
                          <a:schemeClr val="tx1"/>
                        </a:solidFill>
                        <a:latin typeface="Calibri"/>
                        <a:ea typeface="Calibri"/>
                        <a:cs typeface="Times New Roman"/>
                      </a:endParaRPr>
                    </a:p>
                    <a:p>
                      <a:pPr marL="342900" lvl="0" indent="-342900" algn="just" defTabSz="914400" rtl="0" eaLnBrk="1" latinLnBrk="0" hangingPunct="1">
                        <a:lnSpc>
                          <a:spcPct val="100000"/>
                        </a:lnSpc>
                        <a:spcAft>
                          <a:spcPts val="600"/>
                        </a:spcAft>
                        <a:buFont typeface="Symbol"/>
                        <a:buChar char=""/>
                        <a:tabLst>
                          <a:tab pos="403225" algn="l"/>
                        </a:tabLst>
                      </a:pPr>
                      <a:r>
                        <a:rPr lang="ro-RO" sz="1400" kern="1200" dirty="0">
                          <a:solidFill>
                            <a:schemeClr val="tx1"/>
                          </a:solidFill>
                          <a:latin typeface="Calibri"/>
                          <a:ea typeface="Calibri"/>
                          <a:cs typeface="Times New Roman"/>
                        </a:rPr>
                        <a:t>Cel mai mic </a:t>
                      </a:r>
                      <a:r>
                        <a:rPr lang="fr-FR" sz="1400" kern="1200" dirty="0">
                          <a:solidFill>
                            <a:schemeClr val="tx1"/>
                          </a:solidFill>
                          <a:latin typeface="Calibri"/>
                          <a:ea typeface="Calibri"/>
                          <a:cs typeface="Times New Roman"/>
                        </a:rPr>
                        <a:t>PIB </a:t>
                      </a:r>
                      <a:r>
                        <a:rPr lang="fr-FR" sz="1400" kern="1200" dirty="0" err="1">
                          <a:solidFill>
                            <a:schemeClr val="tx1"/>
                          </a:solidFill>
                          <a:latin typeface="Calibri"/>
                          <a:ea typeface="Calibri"/>
                          <a:cs typeface="Times New Roman"/>
                        </a:rPr>
                        <a:t>pe</a:t>
                      </a:r>
                      <a:r>
                        <a:rPr lang="fr-FR" sz="1400" kern="1200" dirty="0">
                          <a:solidFill>
                            <a:schemeClr val="tx1"/>
                          </a:solidFill>
                          <a:latin typeface="Calibri"/>
                          <a:ea typeface="Calibri"/>
                          <a:cs typeface="Times New Roman"/>
                        </a:rPr>
                        <a:t> cap de </a:t>
                      </a:r>
                      <a:r>
                        <a:rPr lang="fr-FR" sz="1400" kern="1200" dirty="0" err="1">
                          <a:solidFill>
                            <a:schemeClr val="tx1"/>
                          </a:solidFill>
                          <a:latin typeface="Calibri"/>
                          <a:ea typeface="Calibri"/>
                          <a:cs typeface="Times New Roman"/>
                        </a:rPr>
                        <a:t>locuitor</a:t>
                      </a:r>
                      <a:r>
                        <a:rPr lang="fr-FR" sz="1400" kern="1200" dirty="0">
                          <a:solidFill>
                            <a:schemeClr val="tx1"/>
                          </a:solidFill>
                          <a:latin typeface="Calibri"/>
                          <a:ea typeface="Calibri"/>
                          <a:cs typeface="Times New Roman"/>
                        </a:rPr>
                        <a:t> la </a:t>
                      </a:r>
                      <a:r>
                        <a:rPr lang="fr-FR" sz="1400" kern="1200" dirty="0" err="1">
                          <a:solidFill>
                            <a:schemeClr val="tx1"/>
                          </a:solidFill>
                          <a:latin typeface="Calibri"/>
                          <a:ea typeface="Calibri"/>
                          <a:cs typeface="Times New Roman"/>
                        </a:rPr>
                        <a:t>nivel</a:t>
                      </a:r>
                      <a:r>
                        <a:rPr lang="fr-FR" sz="1400" kern="1200" dirty="0">
                          <a:solidFill>
                            <a:schemeClr val="tx1"/>
                          </a:solidFill>
                          <a:latin typeface="Calibri"/>
                          <a:ea typeface="Calibri"/>
                          <a:cs typeface="Times New Roman"/>
                        </a:rPr>
                        <a:t> de </a:t>
                      </a:r>
                      <a:r>
                        <a:rPr lang="fr-FR" sz="1400" kern="1200" dirty="0" err="1">
                          <a:solidFill>
                            <a:schemeClr val="tx1"/>
                          </a:solidFill>
                          <a:latin typeface="Calibri"/>
                          <a:ea typeface="Calibri"/>
                          <a:cs typeface="Times New Roman"/>
                        </a:rPr>
                        <a:t>ţară</a:t>
                      </a:r>
                      <a:r>
                        <a:rPr lang="fr-FR" sz="1400" kern="1200" dirty="0">
                          <a:solidFill>
                            <a:schemeClr val="tx1"/>
                          </a:solidFill>
                          <a:latin typeface="Calibri"/>
                          <a:ea typeface="Calibri"/>
                          <a:cs typeface="Times New Roman"/>
                        </a:rPr>
                        <a:t>;</a:t>
                      </a:r>
                      <a:endParaRPr lang="ro-RO" sz="1400" kern="1200" dirty="0">
                        <a:solidFill>
                          <a:schemeClr val="tx1"/>
                        </a:solidFill>
                        <a:latin typeface="Calibri"/>
                        <a:ea typeface="Calibri"/>
                        <a:cs typeface="Times New Roman"/>
                      </a:endParaRPr>
                    </a:p>
                    <a:p>
                      <a:pPr marL="342900" marR="0" lvl="0" indent="-342900" algn="just" defTabSz="914400" rtl="0" eaLnBrk="1" fontAlgn="auto" latinLnBrk="0" hangingPunct="1">
                        <a:lnSpc>
                          <a:spcPct val="100000"/>
                        </a:lnSpc>
                        <a:spcBef>
                          <a:spcPts val="0"/>
                        </a:spcBef>
                        <a:spcAft>
                          <a:spcPts val="600"/>
                        </a:spcAft>
                        <a:buClrTx/>
                        <a:buSzTx/>
                        <a:buFont typeface="Symbol"/>
                        <a:buChar char=""/>
                        <a:tabLst>
                          <a:tab pos="403225" algn="l"/>
                        </a:tabLst>
                        <a:defRPr/>
                      </a:pPr>
                      <a:r>
                        <a:rPr lang="ro-RO" sz="1400" kern="1200" dirty="0">
                          <a:solidFill>
                            <a:schemeClr val="tx1"/>
                          </a:solidFill>
                          <a:latin typeface="Calibri"/>
                          <a:ea typeface="Calibri"/>
                          <a:cs typeface="Times New Roman"/>
                        </a:rPr>
                        <a:t>Peste 40% din populaţia regiunii este expusă riscului de sărăcie sau de excluziune socială;</a:t>
                      </a:r>
                      <a:endParaRPr lang="en-US" sz="1400" kern="1200" dirty="0">
                        <a:solidFill>
                          <a:schemeClr val="tx1"/>
                        </a:solidFill>
                        <a:latin typeface="Calibri"/>
                        <a:ea typeface="Calibri"/>
                        <a:cs typeface="Times New Roman"/>
                      </a:endParaRPr>
                    </a:p>
                    <a:p>
                      <a:pPr marL="342900" marR="0" lvl="0" indent="-342900" algn="just" defTabSz="914400" rtl="0" eaLnBrk="1" fontAlgn="auto" latinLnBrk="0" hangingPunct="1">
                        <a:lnSpc>
                          <a:spcPct val="100000"/>
                        </a:lnSpc>
                        <a:spcBef>
                          <a:spcPts val="0"/>
                        </a:spcBef>
                        <a:spcAft>
                          <a:spcPts val="600"/>
                        </a:spcAft>
                        <a:buClrTx/>
                        <a:buSzTx/>
                        <a:buFont typeface="Symbol"/>
                        <a:buChar char=""/>
                        <a:tabLst>
                          <a:tab pos="403225" algn="l"/>
                        </a:tabLst>
                        <a:defRPr/>
                      </a:pPr>
                      <a:r>
                        <a:rPr lang="ro-RO" sz="1400" kern="1200" dirty="0">
                          <a:solidFill>
                            <a:schemeClr val="tx1"/>
                          </a:solidFill>
                          <a:latin typeface="Calibri"/>
                          <a:ea typeface="Calibri"/>
                          <a:cs typeface="Times New Roman"/>
                        </a:rPr>
                        <a:t>Cea mai mare rată a şomajului, din toate judeţele şi districtele din regiunea transfrontalieră;</a:t>
                      </a:r>
                    </a:p>
                    <a:p>
                      <a:pPr marL="342900" marR="0" lvl="0" indent="-342900" algn="just" defTabSz="914400" rtl="0" eaLnBrk="1" fontAlgn="auto" latinLnBrk="0" hangingPunct="1">
                        <a:lnSpc>
                          <a:spcPct val="100000"/>
                        </a:lnSpc>
                        <a:spcBef>
                          <a:spcPts val="0"/>
                        </a:spcBef>
                        <a:spcAft>
                          <a:spcPts val="600"/>
                        </a:spcAft>
                        <a:buClrTx/>
                        <a:buSzTx/>
                        <a:buFont typeface="Symbol"/>
                        <a:buChar char=""/>
                        <a:tabLst>
                          <a:tab pos="403225" algn="l"/>
                        </a:tabLst>
                        <a:defRPr/>
                      </a:pPr>
                      <a:r>
                        <a:rPr lang="ro-RO" sz="1400" kern="1200" dirty="0">
                          <a:solidFill>
                            <a:schemeClr val="tx1"/>
                          </a:solidFill>
                          <a:latin typeface="Calibri"/>
                          <a:ea typeface="Calibri"/>
                          <a:cs typeface="Times New Roman"/>
                        </a:rPr>
                        <a:t>Starea precară a infrastructurii de transport;</a:t>
                      </a:r>
                    </a:p>
                    <a:p>
                      <a:pPr marL="342900" marR="0" lvl="0" indent="-342900" algn="just" defTabSz="914400" rtl="0" eaLnBrk="1" fontAlgn="auto" latinLnBrk="0" hangingPunct="1">
                        <a:lnSpc>
                          <a:spcPct val="100000"/>
                        </a:lnSpc>
                        <a:spcBef>
                          <a:spcPts val="0"/>
                        </a:spcBef>
                        <a:spcAft>
                          <a:spcPts val="600"/>
                        </a:spcAft>
                        <a:buClrTx/>
                        <a:buSzTx/>
                        <a:buFont typeface="Symbol"/>
                        <a:buChar char=""/>
                        <a:tabLst>
                          <a:tab pos="403225" algn="l"/>
                        </a:tabLst>
                        <a:defRPr/>
                      </a:pPr>
                      <a:r>
                        <a:rPr lang="ro-RO" sz="1400" kern="1200" dirty="0">
                          <a:solidFill>
                            <a:schemeClr val="tx1"/>
                          </a:solidFill>
                          <a:latin typeface="Calibri"/>
                          <a:ea typeface="Calibri"/>
                          <a:cs typeface="Times New Roman"/>
                        </a:rPr>
                        <a:t>Infrastructură logistică nedezvoltată (lipsa zonelor industriale şi a parcurilor industriale);</a:t>
                      </a:r>
                      <a:endParaRPr lang="en-US" sz="1400" kern="1200" dirty="0">
                        <a:solidFill>
                          <a:schemeClr val="tx1"/>
                        </a:solidFill>
                        <a:latin typeface="Calibri"/>
                        <a:ea typeface="Calibri"/>
                        <a:cs typeface="Times New Roman"/>
                      </a:endParaRPr>
                    </a:p>
                    <a:p>
                      <a:pPr marL="342900" lvl="0" indent="-342900" algn="just">
                        <a:lnSpc>
                          <a:spcPct val="100000"/>
                        </a:lnSpc>
                        <a:spcAft>
                          <a:spcPts val="600"/>
                        </a:spcAft>
                        <a:buFont typeface="Symbol"/>
                        <a:buChar char=""/>
                        <a:tabLst>
                          <a:tab pos="403225" algn="l"/>
                        </a:tabLst>
                      </a:pPr>
                      <a:endParaRPr lang="en-US" sz="1400" kern="1200" dirty="0">
                        <a:solidFill>
                          <a:schemeClr val="tx1"/>
                        </a:solidFill>
                        <a:latin typeface="Calibri"/>
                        <a:ea typeface="Calibri"/>
                        <a:cs typeface="Times New Roman"/>
                      </a:endParaRPr>
                    </a:p>
                  </a:txBody>
                  <a:tcPr marL="59184" marR="591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pic>
        <p:nvPicPr>
          <p:cNvPr id="1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31666">
            <a:off x="8941381" y="348008"/>
            <a:ext cx="739005" cy="96918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Logo-ROGov_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3897" y="431074"/>
            <a:ext cx="1193692" cy="1044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Logo UE R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0784" y="492377"/>
            <a:ext cx="4346570" cy="9504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 Box 11"/>
          <p:cNvSpPr txBox="1">
            <a:spLocks noChangeArrowheads="1"/>
          </p:cNvSpPr>
          <p:nvPr/>
        </p:nvSpPr>
        <p:spPr bwMode="auto">
          <a:xfrm>
            <a:off x="8891505" y="1337978"/>
            <a:ext cx="1104900" cy="4218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СНЦ</a:t>
            </a:r>
            <a:r>
              <a:rPr kumimoji="0" lang="en-US"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t>
            </a: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ЕЦПБ“</a:t>
            </a:r>
            <a:endParaRPr kumimoji="0" lang="bg-BG"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2"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076" y="5697562"/>
            <a:ext cx="1658555" cy="7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224" y="5713307"/>
            <a:ext cx="1350375" cy="82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4909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0" y="4765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5299674" y="6431790"/>
            <a:ext cx="14638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a:ln>
                  <a:noFill/>
                </a:ln>
                <a:effectLst/>
                <a:latin typeface="Trebuchet MS" panose="020B0603020202020204" pitchFamily="34" charset="0"/>
                <a:ea typeface="Times New Roman" panose="02020603050405020304" pitchFamily="18" charset="0"/>
                <a:hlinkClick r:id="rId2"/>
              </a:rPr>
              <a:t>ww</a:t>
            </a:r>
            <a:r>
              <a:rPr lang="en-US" sz="1000" dirty="0">
                <a:latin typeface="Trebuchet MS" panose="020B0603020202020204" pitchFamily="34" charset="0"/>
                <a:ea typeface="Times New Roman" panose="02020603050405020304" pitchFamily="18" charset="0"/>
                <a:hlinkClick r:id="rId2"/>
              </a:rPr>
              <a:t>w.interregrobg.eu</a:t>
            </a:r>
            <a:r>
              <a:rPr lang="ro-RO" sz="1000" dirty="0">
                <a:latin typeface="Trebuchet MS" panose="020B0603020202020204" pitchFamily="34" charset="0"/>
                <a:ea typeface="Times New Roman" panose="02020603050405020304" pitchFamily="18" charset="0"/>
              </a:rPr>
              <a:t> </a:t>
            </a:r>
            <a:endParaRPr kumimoji="0" lang="en-US" sz="1800" b="0" i="0" u="none" strike="noStrike" cap="none" normalizeH="0" baseline="0" dirty="0">
              <a:ln>
                <a:noFill/>
              </a:ln>
              <a:effectLst/>
            </a:endParaRPr>
          </a:p>
        </p:txBody>
      </p:sp>
      <p:pic>
        <p:nvPicPr>
          <p:cNvPr id="1034"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3305" y="5791273"/>
            <a:ext cx="1246096" cy="56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7" name="Rectangle 1"/>
          <p:cNvSpPr>
            <a:spLocks noChangeArrowheads="1"/>
          </p:cNvSpPr>
          <p:nvPr/>
        </p:nvSpPr>
        <p:spPr bwMode="auto">
          <a:xfrm>
            <a:off x="957601" y="1755253"/>
            <a:ext cx="3981599"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0" indent="-342900" fontAlgn="base">
              <a:spcBef>
                <a:spcPct val="0"/>
              </a:spcBef>
              <a:spcAft>
                <a:spcPct val="0"/>
              </a:spcAft>
            </a:pPr>
            <a:r>
              <a:rPr kumimoji="0" lang="ro-RO" b="1" i="0" u="none" strike="noStrike" cap="none" normalizeH="0" baseline="0" dirty="0">
                <a:ln>
                  <a:noFill/>
                </a:ln>
                <a:solidFill>
                  <a:schemeClr val="tx1"/>
                </a:solidFill>
                <a:effectLst/>
                <a:ea typeface="Calibri" pitchFamily="34" charset="0"/>
                <a:cs typeface="Times New Roman" pitchFamily="18" charset="0"/>
              </a:rPr>
              <a:t>2. </a:t>
            </a:r>
            <a:r>
              <a:rPr lang="ro-RO" b="1" dirty="0">
                <a:ea typeface="Calibri" pitchFamily="34" charset="0"/>
                <a:cs typeface="Times New Roman" pitchFamily="18" charset="0"/>
              </a:rPr>
              <a:t>DISTRICTUL </a:t>
            </a:r>
            <a:r>
              <a:rPr kumimoji="0" lang="ro-RO" b="1" i="0" u="none" strike="noStrike" cap="none" normalizeH="0" baseline="0" dirty="0">
                <a:ln>
                  <a:noFill/>
                </a:ln>
                <a:solidFill>
                  <a:schemeClr val="tx1"/>
                </a:solidFill>
                <a:effectLst/>
                <a:ea typeface="Calibri" pitchFamily="34" charset="0"/>
                <a:cs typeface="Times New Roman" pitchFamily="18" charset="0"/>
              </a:rPr>
              <a:t>SILISTRA </a:t>
            </a:r>
            <a:r>
              <a:rPr lang="en-US" b="1" dirty="0"/>
              <a:t>– </a:t>
            </a:r>
            <a:r>
              <a:rPr lang="en-US" b="1" dirty="0" err="1"/>
              <a:t>Analiza</a:t>
            </a:r>
            <a:r>
              <a:rPr lang="en-US" b="1" dirty="0"/>
              <a:t> SWOT</a:t>
            </a:r>
            <a:endParaRPr kumimoji="0" lang="en-US" b="0" i="0" u="none" strike="noStrike" cap="none" normalizeH="0" baseline="0" dirty="0">
              <a:ln>
                <a:noFill/>
              </a:ln>
              <a:solidFill>
                <a:schemeClr val="tx1"/>
              </a:solidFill>
              <a:effectLst/>
              <a:cs typeface="Arial" pitchFamily="34" charset="0"/>
            </a:endParaRPr>
          </a:p>
        </p:txBody>
      </p:sp>
      <p:graphicFrame>
        <p:nvGraphicFramePr>
          <p:cNvPr id="18" name="Table 17"/>
          <p:cNvGraphicFramePr>
            <a:graphicFrameLocks noGrp="1"/>
          </p:cNvGraphicFramePr>
          <p:nvPr/>
        </p:nvGraphicFramePr>
        <p:xfrm>
          <a:off x="966556" y="2347201"/>
          <a:ext cx="10308644" cy="3228595"/>
        </p:xfrm>
        <a:graphic>
          <a:graphicData uri="http://schemas.openxmlformats.org/drawingml/2006/table">
            <a:tbl>
              <a:tblPr/>
              <a:tblGrid>
                <a:gridCol w="6060644">
                  <a:extLst>
                    <a:ext uri="{9D8B030D-6E8A-4147-A177-3AD203B41FA5}">
                      <a16:colId xmlns:a16="http://schemas.microsoft.com/office/drawing/2014/main" xmlns="" val="20000"/>
                    </a:ext>
                  </a:extLst>
                </a:gridCol>
                <a:gridCol w="4248000">
                  <a:extLst>
                    <a:ext uri="{9D8B030D-6E8A-4147-A177-3AD203B41FA5}">
                      <a16:colId xmlns:a16="http://schemas.microsoft.com/office/drawing/2014/main" xmlns="" val="20001"/>
                    </a:ext>
                  </a:extLst>
                </a:gridCol>
              </a:tblGrid>
              <a:tr h="251952">
                <a:tc>
                  <a:txBody>
                    <a:bodyPr/>
                    <a:lstStyle/>
                    <a:p>
                      <a:pPr indent="247015" algn="ctr">
                        <a:lnSpc>
                          <a:spcPct val="107000"/>
                        </a:lnSpc>
                        <a:spcAft>
                          <a:spcPts val="0"/>
                        </a:spcAft>
                      </a:pPr>
                      <a:r>
                        <a:rPr lang="en-US" sz="1600" b="1" dirty="0" err="1">
                          <a:latin typeface="Calibri"/>
                          <a:ea typeface="Calibri"/>
                          <a:cs typeface="Times New Roman"/>
                        </a:rPr>
                        <a:t>Oportunităţi</a:t>
                      </a:r>
                      <a:r>
                        <a:rPr lang="en-US" sz="1600" b="1" dirty="0">
                          <a:latin typeface="Calibri"/>
                          <a:ea typeface="Calibri"/>
                          <a:cs typeface="Times New Roman"/>
                        </a:rPr>
                        <a:t> (O)</a:t>
                      </a:r>
                      <a:endParaRPr lang="en-US" sz="1400" dirty="0">
                        <a:latin typeface="Calibri"/>
                        <a:ea typeface="Calibri"/>
                        <a:cs typeface="Times New Roman"/>
                      </a:endParaRPr>
                    </a:p>
                  </a:txBody>
                  <a:tcPr marL="59184" marR="59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3350" algn="ctr">
                        <a:lnSpc>
                          <a:spcPct val="107000"/>
                        </a:lnSpc>
                        <a:spcAft>
                          <a:spcPts val="0"/>
                        </a:spcAft>
                      </a:pPr>
                      <a:r>
                        <a:rPr lang="en-US" sz="1600" b="1">
                          <a:latin typeface="Calibri"/>
                          <a:ea typeface="Calibri"/>
                          <a:cs typeface="Times New Roman"/>
                        </a:rPr>
                        <a:t>Ameninţări (T)</a:t>
                      </a:r>
                      <a:endParaRPr lang="en-US" sz="1400">
                        <a:latin typeface="Calibri"/>
                        <a:ea typeface="Calibri"/>
                        <a:cs typeface="Times New Roman"/>
                      </a:endParaRPr>
                    </a:p>
                  </a:txBody>
                  <a:tcPr marL="59184" marR="59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865648">
                <a:tc>
                  <a:txBody>
                    <a:bodyPr/>
                    <a:lstStyle/>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fr-FR" sz="1400" kern="1200" dirty="0" err="1">
                          <a:solidFill>
                            <a:schemeClr val="tx1"/>
                          </a:solidFill>
                          <a:latin typeface="Calibri" pitchFamily="34" charset="0"/>
                          <a:ea typeface="Calibri"/>
                          <a:cs typeface="Calibri" pitchFamily="34" charset="0"/>
                        </a:rPr>
                        <a:t>Potenţial</a:t>
                      </a:r>
                      <a:r>
                        <a:rPr lang="fr-FR" sz="1400" kern="1200" dirty="0">
                          <a:solidFill>
                            <a:schemeClr val="tx1"/>
                          </a:solidFill>
                          <a:latin typeface="Calibri" pitchFamily="34" charset="0"/>
                          <a:ea typeface="Calibri"/>
                          <a:cs typeface="Calibri" pitchFamily="34" charset="0"/>
                        </a:rPr>
                        <a:t> </a:t>
                      </a:r>
                      <a:r>
                        <a:rPr lang="fr-FR" sz="1400" kern="1200" dirty="0" err="1">
                          <a:solidFill>
                            <a:schemeClr val="tx1"/>
                          </a:solidFill>
                          <a:latin typeface="Calibri" pitchFamily="34" charset="0"/>
                          <a:ea typeface="Calibri"/>
                          <a:cs typeface="Calibri" pitchFamily="34" charset="0"/>
                        </a:rPr>
                        <a:t>neexploatat</a:t>
                      </a:r>
                      <a:r>
                        <a:rPr lang="fr-FR" sz="1400" kern="1200" dirty="0">
                          <a:solidFill>
                            <a:schemeClr val="tx1"/>
                          </a:solidFill>
                          <a:latin typeface="Calibri" pitchFamily="34" charset="0"/>
                          <a:ea typeface="Calibri"/>
                          <a:cs typeface="Calibri" pitchFamily="34" charset="0"/>
                        </a:rPr>
                        <a:t> </a:t>
                      </a:r>
                      <a:r>
                        <a:rPr lang="fr-FR" sz="1400" kern="1200" dirty="0" err="1">
                          <a:solidFill>
                            <a:schemeClr val="tx1"/>
                          </a:solidFill>
                          <a:latin typeface="Calibri" pitchFamily="34" charset="0"/>
                          <a:ea typeface="Calibri"/>
                          <a:cs typeface="Calibri" pitchFamily="34" charset="0"/>
                        </a:rPr>
                        <a:t>pentru</a:t>
                      </a:r>
                      <a:r>
                        <a:rPr lang="fr-FR" sz="1400" kern="1200" dirty="0">
                          <a:solidFill>
                            <a:schemeClr val="tx1"/>
                          </a:solidFill>
                          <a:latin typeface="Calibri" pitchFamily="34" charset="0"/>
                          <a:ea typeface="Calibri"/>
                          <a:cs typeface="Calibri" pitchFamily="34" charset="0"/>
                        </a:rPr>
                        <a:t> </a:t>
                      </a:r>
                      <a:r>
                        <a:rPr lang="fr-FR" sz="1400" kern="1200" dirty="0" err="1">
                          <a:solidFill>
                            <a:schemeClr val="tx1"/>
                          </a:solidFill>
                          <a:latin typeface="Calibri" pitchFamily="34" charset="0"/>
                          <a:ea typeface="Calibri"/>
                          <a:cs typeface="Calibri" pitchFamily="34" charset="0"/>
                        </a:rPr>
                        <a:t>dezvoltarea</a:t>
                      </a:r>
                      <a:r>
                        <a:rPr lang="fr-FR" sz="1400" kern="1200" dirty="0">
                          <a:solidFill>
                            <a:schemeClr val="tx1"/>
                          </a:solidFill>
                          <a:latin typeface="Calibri" pitchFamily="34" charset="0"/>
                          <a:ea typeface="Calibri"/>
                          <a:cs typeface="Calibri" pitchFamily="34" charset="0"/>
                        </a:rPr>
                        <a:t> </a:t>
                      </a:r>
                      <a:r>
                        <a:rPr lang="fr-FR" sz="1400" kern="1200" dirty="0" err="1">
                          <a:solidFill>
                            <a:schemeClr val="tx1"/>
                          </a:solidFill>
                          <a:latin typeface="Calibri" pitchFamily="34" charset="0"/>
                          <a:ea typeface="Calibri"/>
                          <a:cs typeface="Calibri" pitchFamily="34" charset="0"/>
                        </a:rPr>
                        <a:t>serviciilor</a:t>
                      </a:r>
                      <a:r>
                        <a:rPr lang="fr-FR" sz="1400" kern="1200" dirty="0">
                          <a:solidFill>
                            <a:schemeClr val="tx1"/>
                          </a:solidFill>
                          <a:latin typeface="Calibri" pitchFamily="34" charset="0"/>
                          <a:ea typeface="Calibri"/>
                          <a:cs typeface="Calibri" pitchFamily="34" charset="0"/>
                        </a:rPr>
                        <a:t> </a:t>
                      </a:r>
                      <a:r>
                        <a:rPr lang="fr-FR" sz="1400" kern="1200" dirty="0" err="1">
                          <a:solidFill>
                            <a:schemeClr val="tx1"/>
                          </a:solidFill>
                          <a:latin typeface="Calibri" pitchFamily="34" charset="0"/>
                          <a:ea typeface="Calibri"/>
                          <a:cs typeface="Calibri" pitchFamily="34" charset="0"/>
                        </a:rPr>
                        <a:t>turistice</a:t>
                      </a:r>
                      <a:r>
                        <a:rPr lang="ro-RO" sz="1400" kern="1200" dirty="0">
                          <a:solidFill>
                            <a:schemeClr val="tx1"/>
                          </a:solidFill>
                          <a:latin typeface="Calibri" pitchFamily="34" charset="0"/>
                          <a:ea typeface="Calibri"/>
                          <a:cs typeface="Calibri" pitchFamily="34" charset="0"/>
                        </a:rPr>
                        <a:t> (</a:t>
                      </a:r>
                      <a:r>
                        <a:rPr lang="en-US" sz="1400" kern="1200" dirty="0" err="1">
                          <a:solidFill>
                            <a:schemeClr val="tx1"/>
                          </a:solidFill>
                          <a:latin typeface="Calibri" pitchFamily="34" charset="0"/>
                          <a:ea typeface="Calibri"/>
                          <a:cs typeface="Calibri" pitchFamily="34" charset="0"/>
                        </a:rPr>
                        <a:t>Existenţa</a:t>
                      </a:r>
                      <a:r>
                        <a:rPr lang="en-US" sz="1400" kern="1200" dirty="0">
                          <a:solidFill>
                            <a:schemeClr val="tx1"/>
                          </a:solidFill>
                          <a:latin typeface="Calibri" pitchFamily="34" charset="0"/>
                          <a:ea typeface="Calibri"/>
                          <a:cs typeface="Calibri" pitchFamily="34" charset="0"/>
                        </a:rPr>
                        <a:t> </a:t>
                      </a:r>
                      <a:r>
                        <a:rPr lang="en-US" sz="1400" kern="1200" dirty="0" err="1">
                          <a:solidFill>
                            <a:schemeClr val="tx1"/>
                          </a:solidFill>
                          <a:latin typeface="Calibri" pitchFamily="34" charset="0"/>
                          <a:ea typeface="Calibri"/>
                          <a:cs typeface="Calibri" pitchFamily="34" charset="0"/>
                        </a:rPr>
                        <a:t>rezervaţiilor</a:t>
                      </a:r>
                      <a:r>
                        <a:rPr lang="en-US" sz="1400" kern="1200" dirty="0">
                          <a:solidFill>
                            <a:schemeClr val="tx1"/>
                          </a:solidFill>
                          <a:latin typeface="Calibri" pitchFamily="34" charset="0"/>
                          <a:ea typeface="Calibri"/>
                          <a:cs typeface="Calibri" pitchFamily="34" charset="0"/>
                        </a:rPr>
                        <a:t> </a:t>
                      </a:r>
                      <a:r>
                        <a:rPr lang="en-US" sz="1400" kern="1200" dirty="0" err="1">
                          <a:solidFill>
                            <a:schemeClr val="tx1"/>
                          </a:solidFill>
                          <a:latin typeface="Calibri" pitchFamily="34" charset="0"/>
                          <a:ea typeface="Calibri"/>
                          <a:cs typeface="Calibri" pitchFamily="34" charset="0"/>
                        </a:rPr>
                        <a:t>naturale</a:t>
                      </a:r>
                      <a:r>
                        <a:rPr lang="en-US" sz="1400" kern="1200" dirty="0">
                          <a:solidFill>
                            <a:schemeClr val="tx1"/>
                          </a:solidFill>
                          <a:latin typeface="Calibri" pitchFamily="34" charset="0"/>
                          <a:ea typeface="Calibri"/>
                          <a:cs typeface="Calibri" pitchFamily="34" charset="0"/>
                        </a:rPr>
                        <a:t> </a:t>
                      </a:r>
                      <a:r>
                        <a:rPr lang="en-US" sz="1400" kern="1200" dirty="0" err="1">
                          <a:solidFill>
                            <a:schemeClr val="tx1"/>
                          </a:solidFill>
                          <a:latin typeface="Calibri" pitchFamily="34" charset="0"/>
                          <a:ea typeface="Calibri"/>
                          <a:cs typeface="Calibri" pitchFamily="34" charset="0"/>
                        </a:rPr>
                        <a:t>şi</a:t>
                      </a:r>
                      <a:r>
                        <a:rPr lang="en-US" sz="1400" kern="1200" dirty="0">
                          <a:solidFill>
                            <a:schemeClr val="tx1"/>
                          </a:solidFill>
                          <a:latin typeface="Calibri" pitchFamily="34" charset="0"/>
                          <a:ea typeface="Calibri"/>
                          <a:cs typeface="Calibri" pitchFamily="34" charset="0"/>
                        </a:rPr>
                        <a:t> a </a:t>
                      </a:r>
                      <a:r>
                        <a:rPr lang="en-US" sz="1400" kern="1200" dirty="0" err="1">
                          <a:solidFill>
                            <a:schemeClr val="tx1"/>
                          </a:solidFill>
                          <a:latin typeface="Calibri" pitchFamily="34" charset="0"/>
                          <a:ea typeface="Calibri"/>
                          <a:cs typeface="Calibri" pitchFamily="34" charset="0"/>
                        </a:rPr>
                        <a:t>numeroaselor</a:t>
                      </a:r>
                      <a:r>
                        <a:rPr lang="en-US" sz="1400" kern="1200" dirty="0">
                          <a:solidFill>
                            <a:schemeClr val="tx1"/>
                          </a:solidFill>
                          <a:latin typeface="Calibri" pitchFamily="34" charset="0"/>
                          <a:ea typeface="Calibri"/>
                          <a:cs typeface="Calibri" pitchFamily="34" charset="0"/>
                        </a:rPr>
                        <a:t> </a:t>
                      </a:r>
                      <a:r>
                        <a:rPr lang="en-US" sz="1400" kern="1200" dirty="0" err="1">
                          <a:solidFill>
                            <a:schemeClr val="tx1"/>
                          </a:solidFill>
                          <a:latin typeface="Calibri" pitchFamily="34" charset="0"/>
                          <a:ea typeface="Calibri"/>
                          <a:cs typeface="Calibri" pitchFamily="34" charset="0"/>
                        </a:rPr>
                        <a:t>situri</a:t>
                      </a:r>
                      <a:r>
                        <a:rPr lang="en-US" sz="1400" kern="1200" dirty="0">
                          <a:solidFill>
                            <a:schemeClr val="tx1"/>
                          </a:solidFill>
                          <a:latin typeface="Calibri" pitchFamily="34" charset="0"/>
                          <a:ea typeface="Calibri"/>
                          <a:cs typeface="Calibri" pitchFamily="34" charset="0"/>
                        </a:rPr>
                        <a:t> </a:t>
                      </a:r>
                      <a:r>
                        <a:rPr lang="en-US" sz="1400" kern="1200" dirty="0" err="1">
                          <a:solidFill>
                            <a:schemeClr val="tx1"/>
                          </a:solidFill>
                          <a:latin typeface="Calibri" pitchFamily="34" charset="0"/>
                          <a:ea typeface="Calibri"/>
                          <a:cs typeface="Calibri" pitchFamily="34" charset="0"/>
                        </a:rPr>
                        <a:t>naturale</a:t>
                      </a:r>
                      <a:r>
                        <a:rPr lang="en-US" sz="1400" kern="1200" dirty="0">
                          <a:solidFill>
                            <a:schemeClr val="tx1"/>
                          </a:solidFill>
                          <a:latin typeface="Calibri" pitchFamily="34" charset="0"/>
                          <a:ea typeface="Calibri"/>
                          <a:cs typeface="Calibri" pitchFamily="34" charset="0"/>
                        </a:rPr>
                        <a:t> </a:t>
                      </a:r>
                      <a:r>
                        <a:rPr lang="en-US" sz="1400" kern="1200" dirty="0" err="1">
                          <a:solidFill>
                            <a:schemeClr val="tx1"/>
                          </a:solidFill>
                          <a:latin typeface="Calibri" pitchFamily="34" charset="0"/>
                          <a:ea typeface="Calibri"/>
                          <a:cs typeface="Calibri" pitchFamily="34" charset="0"/>
                        </a:rPr>
                        <a:t>protejate</a:t>
                      </a:r>
                      <a:r>
                        <a:rPr lang="ro-RO" sz="1400" kern="1200" dirty="0">
                          <a:solidFill>
                            <a:schemeClr val="tx1"/>
                          </a:solidFill>
                          <a:latin typeface="Calibri" pitchFamily="34" charset="0"/>
                          <a:ea typeface="Calibri"/>
                          <a:cs typeface="Calibri" pitchFamily="34" charset="0"/>
                        </a:rPr>
                        <a:t>: 2/3 din teritoriul oraşului Silistra este declarat Rezervaţie Naţională)</a:t>
                      </a:r>
                      <a:r>
                        <a:rPr lang="en-US" sz="1400" kern="1200" dirty="0">
                          <a:solidFill>
                            <a:schemeClr val="tx1"/>
                          </a:solidFill>
                          <a:latin typeface="Calibri" pitchFamily="34" charset="0"/>
                          <a:ea typeface="Calibri"/>
                          <a:cs typeface="Calibri" pitchFamily="34" charset="0"/>
                        </a:rPr>
                        <a:t>;</a:t>
                      </a:r>
                      <a:endParaRPr lang="ro-RO" sz="1400" kern="1200" dirty="0">
                        <a:solidFill>
                          <a:schemeClr val="tx1"/>
                        </a:solidFill>
                        <a:latin typeface="Calibri" pitchFamily="34" charset="0"/>
                        <a:ea typeface="Calibri"/>
                        <a:cs typeface="Calibri" pitchFamily="34" charset="0"/>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Calibri" pitchFamily="34" charset="0"/>
                          <a:ea typeface="Calibri"/>
                          <a:cs typeface="Calibri" pitchFamily="34" charset="0"/>
                        </a:rPr>
                        <a:t>Potenţial de cooperare transfrontalieră cu municipalităţile din România de lângă graniţă;</a:t>
                      </a: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Calibri" pitchFamily="34" charset="0"/>
                          <a:ea typeface="Calibri"/>
                          <a:cs typeface="Calibri" pitchFamily="34" charset="0"/>
                        </a:rPr>
                        <a:t>Crearea de metode pentru perfecţionarea şi calificarea personalului specializat în domeniul turismului, agriculturii, ştiinţelor pedagogice, serviciilor medicale;</a:t>
                      </a: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Calibri" pitchFamily="34" charset="0"/>
                          <a:ea typeface="Calibri"/>
                          <a:cs typeface="Calibri" pitchFamily="34" charset="0"/>
                        </a:rPr>
                        <a:t>Construirea unui pod peste fluviului Dunăre care să conecteze Silistra şi Călăraşi;</a:t>
                      </a: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Calibri" pitchFamily="34" charset="0"/>
                          <a:ea typeface="Calibri"/>
                          <a:cs typeface="Calibri" pitchFamily="34" charset="0"/>
                        </a:rPr>
                        <a:t>Dezvoltarea agriculturii ecologice şi creşterea animalelor;</a:t>
                      </a: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Calibri" pitchFamily="34" charset="0"/>
                          <a:ea typeface="Calibri"/>
                          <a:cs typeface="Calibri" pitchFamily="34" charset="0"/>
                        </a:rPr>
                        <a:t>Oportunităţi pentru crearea structurilor de tip cluster în agricultură.</a:t>
                      </a:r>
                      <a:endParaRPr lang="en-US" sz="1400" kern="1200" dirty="0">
                        <a:solidFill>
                          <a:schemeClr val="tx1"/>
                        </a:solidFill>
                        <a:latin typeface="Calibri" pitchFamily="34" charset="0"/>
                        <a:ea typeface="Calibri"/>
                        <a:cs typeface="Calibri" pitchFamily="34" charset="0"/>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endParaRPr lang="en-US" sz="1400" kern="1200" dirty="0">
                        <a:solidFill>
                          <a:schemeClr val="tx1"/>
                        </a:solidFill>
                        <a:latin typeface="Calibri" pitchFamily="34" charset="0"/>
                        <a:ea typeface="Calibri"/>
                        <a:cs typeface="Calibri" pitchFamily="34" charset="0"/>
                      </a:endParaRPr>
                    </a:p>
                  </a:txBody>
                  <a:tcPr marL="59184" marR="591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Calibri" pitchFamily="34" charset="0"/>
                          <a:ea typeface="Calibri"/>
                          <a:cs typeface="Calibri" pitchFamily="34" charset="0"/>
                        </a:rPr>
                        <a:t>Plecarea profesioniştilor tineri şi calificaţi în alte domenii şi în străinătate;</a:t>
                      </a:r>
                      <a:endParaRPr lang="en-US" sz="1400" kern="1200" dirty="0">
                        <a:solidFill>
                          <a:schemeClr val="tx1"/>
                        </a:solidFill>
                        <a:latin typeface="Calibri" pitchFamily="34" charset="0"/>
                        <a:ea typeface="Calibri"/>
                        <a:cs typeface="Calibri" pitchFamily="34" charset="0"/>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Calibri" pitchFamily="34" charset="0"/>
                          <a:ea typeface="Calibri"/>
                          <a:cs typeface="Calibri" pitchFamily="34" charset="0"/>
                        </a:rPr>
                        <a:t>Presiunea competitivă din zonele învecinate pentru atragerea investiţiilor publice şi private;</a:t>
                      </a: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Calibri" pitchFamily="34" charset="0"/>
                          <a:ea typeface="Calibri"/>
                          <a:cs typeface="Calibri" pitchFamily="34" charset="0"/>
                        </a:rPr>
                        <a:t>Aprofundarea problemelor legate de riscul de sărăcie şi excluziune socială a anumitor grupurilor de populaţie.</a:t>
                      </a:r>
                      <a:endParaRPr lang="en-US" sz="1400" kern="1200" dirty="0">
                        <a:solidFill>
                          <a:schemeClr val="tx1"/>
                        </a:solidFill>
                        <a:latin typeface="Calibri" pitchFamily="34" charset="0"/>
                        <a:ea typeface="Calibri"/>
                        <a:cs typeface="Calibri" pitchFamily="34" charset="0"/>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endParaRPr lang="en-US" sz="1400" kern="1200" dirty="0">
                        <a:solidFill>
                          <a:schemeClr val="tx1"/>
                        </a:solidFill>
                        <a:latin typeface="Calibri" pitchFamily="34" charset="0"/>
                        <a:ea typeface="Calibri"/>
                        <a:cs typeface="Calibri" pitchFamily="34" charset="0"/>
                      </a:endParaRPr>
                    </a:p>
                    <a:p>
                      <a:pPr>
                        <a:lnSpc>
                          <a:spcPct val="107000"/>
                        </a:lnSpc>
                        <a:spcAft>
                          <a:spcPts val="600"/>
                        </a:spcAft>
                      </a:pPr>
                      <a:endParaRPr lang="en-US" sz="1400" dirty="0">
                        <a:latin typeface="Calibri"/>
                        <a:ea typeface="Calibri"/>
                        <a:cs typeface="Times New Roman"/>
                      </a:endParaRPr>
                    </a:p>
                  </a:txBody>
                  <a:tcPr marL="59184" marR="591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pic>
        <p:nvPicPr>
          <p:cNvPr id="1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31666">
            <a:off x="8941381" y="348008"/>
            <a:ext cx="739005" cy="96918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Logo-ROGov_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3897" y="431074"/>
            <a:ext cx="1193692" cy="1044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Logo UE R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0784" y="492377"/>
            <a:ext cx="4346570" cy="9504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 Box 11"/>
          <p:cNvSpPr txBox="1">
            <a:spLocks noChangeArrowheads="1"/>
          </p:cNvSpPr>
          <p:nvPr/>
        </p:nvSpPr>
        <p:spPr bwMode="auto">
          <a:xfrm>
            <a:off x="8891505" y="1337978"/>
            <a:ext cx="1104900" cy="4218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СНЦ</a:t>
            </a:r>
            <a:r>
              <a:rPr kumimoji="0" lang="en-US"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t>
            </a: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ЕЦПБ“</a:t>
            </a:r>
            <a:endParaRPr kumimoji="0" lang="bg-BG"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2"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076" y="5697562"/>
            <a:ext cx="1658555" cy="7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224" y="5713307"/>
            <a:ext cx="1350375" cy="82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6154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0" y="4765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5299674" y="6431790"/>
            <a:ext cx="14638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a:ln>
                  <a:noFill/>
                </a:ln>
                <a:effectLst/>
                <a:latin typeface="Trebuchet MS" panose="020B0603020202020204" pitchFamily="34" charset="0"/>
                <a:ea typeface="Times New Roman" panose="02020603050405020304" pitchFamily="18" charset="0"/>
                <a:hlinkClick r:id="rId2"/>
              </a:rPr>
              <a:t>ww</a:t>
            </a:r>
            <a:r>
              <a:rPr lang="en-US" sz="1000" dirty="0">
                <a:latin typeface="Trebuchet MS" panose="020B0603020202020204" pitchFamily="34" charset="0"/>
                <a:ea typeface="Times New Roman" panose="02020603050405020304" pitchFamily="18" charset="0"/>
                <a:hlinkClick r:id="rId2"/>
              </a:rPr>
              <a:t>w.interregrobg.eu</a:t>
            </a:r>
            <a:r>
              <a:rPr lang="ro-RO" sz="1000" dirty="0">
                <a:latin typeface="Trebuchet MS" panose="020B0603020202020204" pitchFamily="34" charset="0"/>
                <a:ea typeface="Times New Roman" panose="02020603050405020304" pitchFamily="18" charset="0"/>
              </a:rPr>
              <a:t> </a:t>
            </a:r>
            <a:endParaRPr kumimoji="0" lang="en-US" sz="1800" b="0" i="0" u="none" strike="noStrike" cap="none" normalizeH="0" baseline="0" dirty="0">
              <a:ln>
                <a:noFill/>
              </a:ln>
              <a:effectLst/>
            </a:endParaRPr>
          </a:p>
        </p:txBody>
      </p:sp>
      <p:pic>
        <p:nvPicPr>
          <p:cNvPr id="1034"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3305" y="5791273"/>
            <a:ext cx="1246096" cy="56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7" name="Rectangle 1"/>
          <p:cNvSpPr>
            <a:spLocks noChangeArrowheads="1"/>
          </p:cNvSpPr>
          <p:nvPr/>
        </p:nvSpPr>
        <p:spPr bwMode="auto">
          <a:xfrm>
            <a:off x="1072801" y="1576693"/>
            <a:ext cx="10418399" cy="44704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0" indent="-342900" fontAlgn="base">
              <a:spcBef>
                <a:spcPct val="0"/>
              </a:spcBef>
              <a:spcAft>
                <a:spcPts val="1200"/>
              </a:spcAft>
            </a:pPr>
            <a:r>
              <a:rPr kumimoji="0" lang="ro-RO" b="1" i="0" u="none" strike="noStrike" cap="none" normalizeH="0" baseline="0" dirty="0">
                <a:ln>
                  <a:noFill/>
                </a:ln>
                <a:solidFill>
                  <a:schemeClr val="tx1"/>
                </a:solidFill>
                <a:effectLst/>
                <a:ea typeface="Calibri" pitchFamily="34" charset="0"/>
                <a:cs typeface="Times New Roman" pitchFamily="18" charset="0"/>
              </a:rPr>
              <a:t>3. DISTRICTUL RUSE</a:t>
            </a:r>
          </a:p>
          <a:p>
            <a:pPr lvl="0" algn="just" eaLnBrk="0" fontAlgn="base" hangingPunct="0">
              <a:spcBef>
                <a:spcPct val="0"/>
              </a:spcBef>
              <a:spcAft>
                <a:spcPts val="900"/>
              </a:spcAft>
            </a:pPr>
            <a:r>
              <a:rPr lang="en-US" b="1" dirty="0" err="1">
                <a:ea typeface="Calibri" pitchFamily="34" charset="0"/>
                <a:cs typeface="Times New Roman" pitchFamily="18" charset="0"/>
              </a:rPr>
              <a:t>Popula</a:t>
            </a:r>
            <a:r>
              <a:rPr lang="ro-RO" b="1" dirty="0">
                <a:ea typeface="Calibri" pitchFamily="34" charset="0"/>
                <a:cs typeface="Times New Roman" pitchFamily="18" charset="0"/>
              </a:rPr>
              <a:t>ția</a:t>
            </a:r>
            <a:r>
              <a:rPr lang="en-US" b="1" dirty="0">
                <a:ea typeface="Calibri" pitchFamily="34" charset="0"/>
                <a:cs typeface="Times New Roman" pitchFamily="18" charset="0"/>
              </a:rPr>
              <a:t> </a:t>
            </a:r>
            <a:r>
              <a:rPr lang="en-US" dirty="0">
                <a:ea typeface="Calibri" pitchFamily="34" charset="0"/>
                <a:cs typeface="Times New Roman" pitchFamily="18" charset="0"/>
              </a:rPr>
              <a:t>(235 252): </a:t>
            </a:r>
            <a:r>
              <a:rPr lang="ro-RO" dirty="0"/>
              <a:t>concentrată predominant în mediul rural - 53.6%; este districtul cu cea mai mică cotă parte a populaţiei urbane</a:t>
            </a:r>
            <a:endParaRPr lang="en-US" dirty="0">
              <a:cs typeface="Arial" pitchFamily="34" charset="0"/>
            </a:endParaRPr>
          </a:p>
          <a:p>
            <a:pPr lvl="0" algn="just" eaLnBrk="0" fontAlgn="base" hangingPunct="0">
              <a:spcBef>
                <a:spcPct val="0"/>
              </a:spcBef>
              <a:spcAft>
                <a:spcPts val="900"/>
              </a:spcAft>
            </a:pPr>
            <a:r>
              <a:rPr lang="ro-RO" b="1" dirty="0">
                <a:ea typeface="Calibri" pitchFamily="34" charset="0"/>
                <a:cs typeface="Times New Roman" pitchFamily="18" charset="0"/>
              </a:rPr>
              <a:t>Centrul administrativ al districtului</a:t>
            </a:r>
            <a:r>
              <a:rPr lang="en-US" dirty="0">
                <a:ea typeface="Calibri" pitchFamily="34" charset="0"/>
                <a:cs typeface="Times New Roman" pitchFamily="18" charset="0"/>
              </a:rPr>
              <a:t>:  </a:t>
            </a:r>
            <a:r>
              <a:rPr lang="en-US" b="1" u="sng" dirty="0" err="1">
                <a:ea typeface="Calibri" pitchFamily="34" charset="0"/>
                <a:cs typeface="Times New Roman" pitchFamily="18" charset="0"/>
              </a:rPr>
              <a:t>oraşul</a:t>
            </a:r>
            <a:r>
              <a:rPr lang="en-US" b="1" u="sng" dirty="0">
                <a:ea typeface="Calibri" pitchFamily="34" charset="0"/>
                <a:cs typeface="Times New Roman" pitchFamily="18" charset="0"/>
              </a:rPr>
              <a:t> </a:t>
            </a:r>
            <a:r>
              <a:rPr lang="ro-RO" b="1" u="sng" dirty="0">
                <a:ea typeface="Calibri" pitchFamily="34" charset="0"/>
                <a:cs typeface="Times New Roman" pitchFamily="18" charset="0"/>
              </a:rPr>
              <a:t>Ruse</a:t>
            </a:r>
            <a:r>
              <a:rPr lang="en-US" dirty="0">
                <a:ea typeface="Calibri" pitchFamily="34" charset="0"/>
                <a:cs typeface="Times New Roman" pitchFamily="18" charset="0"/>
              </a:rPr>
              <a:t>– </a:t>
            </a:r>
            <a:r>
              <a:rPr lang="en-US" dirty="0" err="1">
                <a:ea typeface="Calibri" pitchFamily="34" charset="0"/>
                <a:cs typeface="Times New Roman" pitchFamily="18" charset="0"/>
              </a:rPr>
              <a:t>concentreaz</a:t>
            </a:r>
            <a:r>
              <a:rPr lang="ro-RO" dirty="0">
                <a:ea typeface="Calibri" pitchFamily="34" charset="0"/>
                <a:cs typeface="Times New Roman" pitchFamily="18" charset="0"/>
              </a:rPr>
              <a:t>ă cea mai mare</a:t>
            </a:r>
            <a:r>
              <a:rPr lang="en-US" dirty="0">
                <a:ea typeface="Calibri" pitchFamily="34" charset="0"/>
                <a:cs typeface="Times New Roman" pitchFamily="18" charset="0"/>
              </a:rPr>
              <a:t> parte din </a:t>
            </a:r>
            <a:r>
              <a:rPr lang="en-US" dirty="0" err="1">
                <a:ea typeface="Calibri" pitchFamily="34" charset="0"/>
                <a:cs typeface="Times New Roman" pitchFamily="18" charset="0"/>
              </a:rPr>
              <a:t>potenţialul</a:t>
            </a:r>
            <a:r>
              <a:rPr lang="en-US" dirty="0">
                <a:ea typeface="Calibri" pitchFamily="34" charset="0"/>
                <a:cs typeface="Times New Roman" pitchFamily="18" charset="0"/>
              </a:rPr>
              <a:t> economic al </a:t>
            </a:r>
            <a:r>
              <a:rPr lang="en-US" dirty="0" err="1">
                <a:ea typeface="Calibri" pitchFamily="34" charset="0"/>
                <a:cs typeface="Times New Roman" pitchFamily="18" charset="0"/>
              </a:rPr>
              <a:t>districtului</a:t>
            </a:r>
            <a:r>
              <a:rPr lang="en-US" dirty="0">
                <a:ea typeface="Calibri" pitchFamily="34" charset="0"/>
                <a:cs typeface="Times New Roman" pitchFamily="18" charset="0"/>
              </a:rPr>
              <a:t> </a:t>
            </a:r>
            <a:r>
              <a:rPr lang="en-US" dirty="0" err="1">
                <a:ea typeface="Calibri" pitchFamily="34" charset="0"/>
                <a:cs typeface="Times New Roman" pitchFamily="18" charset="0"/>
              </a:rPr>
              <a:t>şi</a:t>
            </a:r>
            <a:r>
              <a:rPr lang="en-US" dirty="0">
                <a:ea typeface="Calibri" pitchFamily="34" charset="0"/>
                <a:cs typeface="Times New Roman" pitchFamily="18" charset="0"/>
              </a:rPr>
              <a:t> </a:t>
            </a:r>
            <a:r>
              <a:rPr lang="en-US" dirty="0" err="1">
                <a:ea typeface="Calibri" pitchFamily="34" charset="0"/>
                <a:cs typeface="Times New Roman" pitchFamily="18" charset="0"/>
              </a:rPr>
              <a:t>găzduiește</a:t>
            </a:r>
            <a:r>
              <a:rPr lang="en-US" dirty="0">
                <a:ea typeface="Calibri" pitchFamily="34" charset="0"/>
                <a:cs typeface="Times New Roman" pitchFamily="18" charset="0"/>
              </a:rPr>
              <a:t> </a:t>
            </a:r>
            <a:r>
              <a:rPr lang="ro-RO" dirty="0">
                <a:ea typeface="Calibri" pitchFamily="34" charset="0"/>
                <a:cs typeface="Times New Roman" pitchFamily="18" charset="0"/>
              </a:rPr>
              <a:t>o parte covârșitoare a populației</a:t>
            </a:r>
            <a:endParaRPr lang="en-US" dirty="0">
              <a:cs typeface="Arial" pitchFamily="34" charset="0"/>
            </a:endParaRPr>
          </a:p>
          <a:p>
            <a:pPr algn="just" eaLnBrk="0" fontAlgn="base" hangingPunct="0">
              <a:spcBef>
                <a:spcPct val="0"/>
              </a:spcBef>
              <a:spcAft>
                <a:spcPts val="300"/>
              </a:spcAft>
            </a:pPr>
            <a:r>
              <a:rPr lang="ro-RO" b="1" dirty="0">
                <a:ea typeface="Calibri" pitchFamily="34" charset="0"/>
                <a:cs typeface="Times New Roman" pitchFamily="18" charset="0"/>
              </a:rPr>
              <a:t>Activitatea economică: </a:t>
            </a:r>
            <a:r>
              <a:rPr lang="ro-RO" dirty="0"/>
              <a:t>potențial superior comparativ cu alte zone din regiunea transfrontalieră. Cel mai dezvoltat, la nivel de district, este sectorul serviciilor, urmat de industrie, cu o cotă parte a sectorului agrar destul de scăzută. Pe teritoriul districtului există mai multe zone industriale principale, concentrate în municipiul Ruse. </a:t>
            </a:r>
          </a:p>
          <a:p>
            <a:pPr>
              <a:spcAft>
                <a:spcPts val="600"/>
              </a:spcAft>
            </a:pPr>
            <a:r>
              <a:rPr lang="ro-RO" b="1" dirty="0"/>
              <a:t>Sectoarele economice cu potenţial de dezvoltare </a:t>
            </a:r>
            <a:r>
              <a:rPr lang="ro-RO" dirty="0"/>
              <a:t>: Activităţi în domeniul tehnologiilor informaţionale; Fabricarea produselor din mase plastice; Fabricarea altor produse din metal; Producţia de alte maşini cu dedicaţie generală; Producţia de piese şi accesorii auto.</a:t>
            </a:r>
            <a:endParaRPr lang="en-US" dirty="0"/>
          </a:p>
          <a:p>
            <a:pPr lvl="0" algn="just" eaLnBrk="0" fontAlgn="base" hangingPunct="0">
              <a:spcBef>
                <a:spcPct val="0"/>
              </a:spcBef>
              <a:spcAft>
                <a:spcPts val="900"/>
              </a:spcAft>
            </a:pPr>
            <a:r>
              <a:rPr lang="ro-RO" b="1" dirty="0">
                <a:ea typeface="Calibri" pitchFamily="34" charset="0"/>
                <a:cs typeface="Times New Roman" pitchFamily="18" charset="0"/>
              </a:rPr>
              <a:t>Accesul</a:t>
            </a:r>
            <a:r>
              <a:rPr lang="en-US" dirty="0">
                <a:ea typeface="Calibri" pitchFamily="34" charset="0"/>
                <a:cs typeface="Times New Roman" pitchFamily="18" charset="0"/>
              </a:rPr>
              <a:t>: </a:t>
            </a:r>
            <a:r>
              <a:rPr lang="ro-RO" dirty="0"/>
              <a:t>Legătura dintre Ruse şi Giurgiu este realizată prin intermediul primului pod bulgaro-român peste Dunăre "Podul prieteniei" (transport rutier şi feroviar)</a:t>
            </a:r>
          </a:p>
        </p:txBody>
      </p:sp>
      <p:pic>
        <p:nvPicPr>
          <p:cNvPr id="1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31666">
            <a:off x="8941381" y="348008"/>
            <a:ext cx="739005" cy="9691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Logo-ROGov_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3897" y="431074"/>
            <a:ext cx="1193692" cy="1044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Logo UE R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0784" y="492377"/>
            <a:ext cx="4346570" cy="9504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 Box 11"/>
          <p:cNvSpPr txBox="1">
            <a:spLocks noChangeArrowheads="1"/>
          </p:cNvSpPr>
          <p:nvPr/>
        </p:nvSpPr>
        <p:spPr bwMode="auto">
          <a:xfrm>
            <a:off x="8891505" y="1337978"/>
            <a:ext cx="1104900" cy="4218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СНЦ</a:t>
            </a:r>
            <a:r>
              <a:rPr kumimoji="0" lang="en-US"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t>
            </a: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ЕЦПБ“</a:t>
            </a:r>
            <a:endParaRPr kumimoji="0" lang="bg-BG"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0"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076" y="5697562"/>
            <a:ext cx="1658555" cy="7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224" y="5713307"/>
            <a:ext cx="1350375" cy="82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0865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0" y="4765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5299674" y="6431790"/>
            <a:ext cx="14638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a:ln>
                  <a:noFill/>
                </a:ln>
                <a:effectLst/>
                <a:latin typeface="Trebuchet MS" panose="020B0603020202020204" pitchFamily="34" charset="0"/>
                <a:ea typeface="Times New Roman" panose="02020603050405020304" pitchFamily="18" charset="0"/>
                <a:hlinkClick r:id="rId2"/>
              </a:rPr>
              <a:t>ww</a:t>
            </a:r>
            <a:r>
              <a:rPr lang="en-US" sz="1000" dirty="0">
                <a:latin typeface="Trebuchet MS" panose="020B0603020202020204" pitchFamily="34" charset="0"/>
                <a:ea typeface="Times New Roman" panose="02020603050405020304" pitchFamily="18" charset="0"/>
                <a:hlinkClick r:id="rId2"/>
              </a:rPr>
              <a:t>w.interregrobg.eu</a:t>
            </a:r>
            <a:r>
              <a:rPr lang="ro-RO" sz="1000" dirty="0">
                <a:latin typeface="Trebuchet MS" panose="020B0603020202020204" pitchFamily="34" charset="0"/>
                <a:ea typeface="Times New Roman" panose="02020603050405020304" pitchFamily="18" charset="0"/>
              </a:rPr>
              <a:t> </a:t>
            </a:r>
            <a:endParaRPr kumimoji="0" lang="en-US" sz="1800" b="0" i="0" u="none" strike="noStrike" cap="none" normalizeH="0" baseline="0" dirty="0">
              <a:ln>
                <a:noFill/>
              </a:ln>
              <a:effectLst/>
            </a:endParaRPr>
          </a:p>
        </p:txBody>
      </p:sp>
      <p:pic>
        <p:nvPicPr>
          <p:cNvPr id="1034"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3305" y="5791273"/>
            <a:ext cx="1246096" cy="56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7" name="Rectangle 1"/>
          <p:cNvSpPr>
            <a:spLocks noChangeArrowheads="1"/>
          </p:cNvSpPr>
          <p:nvPr/>
        </p:nvSpPr>
        <p:spPr bwMode="auto">
          <a:xfrm>
            <a:off x="957601" y="1755253"/>
            <a:ext cx="4694399"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fontAlgn="base">
              <a:spcBef>
                <a:spcPct val="0"/>
              </a:spcBef>
              <a:spcAft>
                <a:spcPct val="0"/>
              </a:spcAft>
            </a:pPr>
            <a:r>
              <a:rPr lang="ro-RO" b="1" dirty="0">
                <a:ea typeface="Calibri" pitchFamily="34" charset="0"/>
                <a:cs typeface="Times New Roman" pitchFamily="18" charset="0"/>
              </a:rPr>
              <a:t>3. DISTRICTUL RUSE </a:t>
            </a:r>
            <a:r>
              <a:rPr lang="en-US" b="1" dirty="0"/>
              <a:t>– </a:t>
            </a:r>
            <a:r>
              <a:rPr lang="en-US" b="1" dirty="0" err="1"/>
              <a:t>Analiza</a:t>
            </a:r>
            <a:r>
              <a:rPr lang="en-US" b="1" dirty="0"/>
              <a:t> SWOT</a:t>
            </a:r>
            <a:endParaRPr kumimoji="0" lang="en-US" b="0" i="0" u="none" strike="noStrike" cap="none" normalizeH="0" baseline="0" dirty="0">
              <a:ln>
                <a:noFill/>
              </a:ln>
              <a:solidFill>
                <a:schemeClr val="tx1"/>
              </a:solidFill>
              <a:effectLst/>
              <a:cs typeface="Arial" pitchFamily="34" charset="0"/>
            </a:endParaRPr>
          </a:p>
        </p:txBody>
      </p:sp>
      <p:graphicFrame>
        <p:nvGraphicFramePr>
          <p:cNvPr id="18" name="Table 17"/>
          <p:cNvGraphicFramePr>
            <a:graphicFrameLocks noGrp="1"/>
          </p:cNvGraphicFramePr>
          <p:nvPr/>
        </p:nvGraphicFramePr>
        <p:xfrm>
          <a:off x="1036800" y="2313354"/>
          <a:ext cx="10116000" cy="3229616"/>
        </p:xfrm>
        <a:graphic>
          <a:graphicData uri="http://schemas.openxmlformats.org/drawingml/2006/table">
            <a:tbl>
              <a:tblPr/>
              <a:tblGrid>
                <a:gridCol w="6213600">
                  <a:extLst>
                    <a:ext uri="{9D8B030D-6E8A-4147-A177-3AD203B41FA5}">
                      <a16:colId xmlns:a16="http://schemas.microsoft.com/office/drawing/2014/main" xmlns="" val="20000"/>
                    </a:ext>
                  </a:extLst>
                </a:gridCol>
                <a:gridCol w="3902400">
                  <a:extLst>
                    <a:ext uri="{9D8B030D-6E8A-4147-A177-3AD203B41FA5}">
                      <a16:colId xmlns:a16="http://schemas.microsoft.com/office/drawing/2014/main" xmlns="" val="20001"/>
                    </a:ext>
                  </a:extLst>
                </a:gridCol>
              </a:tblGrid>
              <a:tr h="218752">
                <a:tc>
                  <a:txBody>
                    <a:bodyPr/>
                    <a:lstStyle/>
                    <a:p>
                      <a:pPr indent="247015" algn="ctr">
                        <a:lnSpc>
                          <a:spcPct val="107000"/>
                        </a:lnSpc>
                        <a:spcAft>
                          <a:spcPts val="0"/>
                        </a:spcAft>
                      </a:pPr>
                      <a:r>
                        <a:rPr lang="en-US" sz="1600" b="1" dirty="0" err="1">
                          <a:latin typeface="Calibri"/>
                          <a:ea typeface="Calibri"/>
                          <a:cs typeface="Times New Roman"/>
                        </a:rPr>
                        <a:t>Puncte</a:t>
                      </a:r>
                      <a:r>
                        <a:rPr lang="en-US" sz="1600" b="1" dirty="0">
                          <a:latin typeface="Calibri"/>
                          <a:ea typeface="Calibri"/>
                          <a:cs typeface="Times New Roman"/>
                        </a:rPr>
                        <a:t> </a:t>
                      </a:r>
                      <a:r>
                        <a:rPr lang="en-US" sz="1600" b="1" dirty="0" err="1">
                          <a:latin typeface="Calibri"/>
                          <a:ea typeface="Calibri"/>
                          <a:cs typeface="Times New Roman"/>
                        </a:rPr>
                        <a:t>tari</a:t>
                      </a:r>
                      <a:r>
                        <a:rPr lang="en-US" sz="1600" b="1" dirty="0">
                          <a:latin typeface="Calibri"/>
                          <a:ea typeface="Calibri"/>
                          <a:cs typeface="Times New Roman"/>
                        </a:rPr>
                        <a:t> (S)</a:t>
                      </a:r>
                      <a:endParaRPr lang="en-US" sz="1600" dirty="0">
                        <a:latin typeface="Calibri"/>
                        <a:ea typeface="Calibri"/>
                        <a:cs typeface="Times New Roman"/>
                      </a:endParaRPr>
                    </a:p>
                  </a:txBody>
                  <a:tcPr marL="59184" marR="59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o-RO" sz="1600" b="1" dirty="0">
                          <a:latin typeface="Calibri"/>
                          <a:ea typeface="Calibri"/>
                          <a:cs typeface="Times New Roman"/>
                        </a:rPr>
                        <a:t>Puncte vulnerabile</a:t>
                      </a:r>
                      <a:r>
                        <a:rPr lang="en-US" sz="1600" b="1" dirty="0">
                          <a:latin typeface="Calibri"/>
                          <a:ea typeface="Calibri"/>
                          <a:cs typeface="Times New Roman"/>
                        </a:rPr>
                        <a:t>(W)</a:t>
                      </a:r>
                      <a:endParaRPr lang="en-US" sz="1600" dirty="0">
                        <a:latin typeface="Calibri"/>
                        <a:ea typeface="Calibri"/>
                        <a:cs typeface="Times New Roman"/>
                      </a:endParaRPr>
                    </a:p>
                  </a:txBody>
                  <a:tcPr marL="59184" marR="59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968694">
                <a:tc>
                  <a:txBody>
                    <a:bodyPr/>
                    <a:lstStyle/>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Calibri" pitchFamily="34" charset="0"/>
                          <a:ea typeface="Calibri"/>
                          <a:cs typeface="Calibri" pitchFamily="34" charset="0"/>
                        </a:rPr>
                        <a:t>Primul loc după PIB pe cap de locuitor printre toate districtele bulgare din regiunea transfrontalieră;</a:t>
                      </a: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Calibri" pitchFamily="34" charset="0"/>
                          <a:ea typeface="Calibri"/>
                          <a:cs typeface="Calibri" pitchFamily="34" charset="0"/>
                        </a:rPr>
                        <a:t>Facilităţi de transport bune, intersectarea a două coridoare europene de transport - 7 şi 9;</a:t>
                      </a:r>
                      <a:endParaRPr lang="en-US" sz="1400" kern="1200" dirty="0">
                        <a:solidFill>
                          <a:schemeClr val="tx1"/>
                        </a:solidFill>
                        <a:latin typeface="Calibri" pitchFamily="34" charset="0"/>
                        <a:ea typeface="Calibri"/>
                        <a:cs typeface="Calibri" pitchFamily="34" charset="0"/>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Calibri" pitchFamily="34" charset="0"/>
                          <a:ea typeface="Calibri"/>
                          <a:cs typeface="Calibri" pitchFamily="34" charset="0"/>
                        </a:rPr>
                        <a:t>Prezenţa reţelei rutiere şi feroviare Ruse - Giurgiu;</a:t>
                      </a: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Calibri" pitchFamily="34" charset="0"/>
                          <a:ea typeface="Calibri"/>
                          <a:cs typeface="Calibri" pitchFamily="34" charset="0"/>
                        </a:rPr>
                        <a:t>Cel mai mare port fluvial din Bulgaria;</a:t>
                      </a:r>
                      <a:endParaRPr lang="en-US" sz="1400" kern="1200" dirty="0">
                        <a:solidFill>
                          <a:schemeClr val="tx1"/>
                        </a:solidFill>
                        <a:latin typeface="Calibri" pitchFamily="34" charset="0"/>
                        <a:ea typeface="Calibri"/>
                        <a:cs typeface="Calibri" pitchFamily="34" charset="0"/>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Calibri" pitchFamily="34" charset="0"/>
                          <a:ea typeface="Calibri"/>
                          <a:cs typeface="Calibri" pitchFamily="34" charset="0"/>
                        </a:rPr>
                        <a:t>Premisele</a:t>
                      </a:r>
                      <a:r>
                        <a:rPr lang="ro-RO" sz="1400" kern="1200" baseline="0" dirty="0">
                          <a:solidFill>
                            <a:schemeClr val="tx1"/>
                          </a:solidFill>
                          <a:latin typeface="Calibri" pitchFamily="34" charset="0"/>
                          <a:ea typeface="Calibri"/>
                          <a:cs typeface="Calibri" pitchFamily="34" charset="0"/>
                        </a:rPr>
                        <a:t> pentru </a:t>
                      </a:r>
                      <a:r>
                        <a:rPr lang="ro-RO" sz="1400" kern="1200" dirty="0">
                          <a:solidFill>
                            <a:schemeClr val="tx1"/>
                          </a:solidFill>
                          <a:latin typeface="Calibri" pitchFamily="34" charset="0"/>
                          <a:ea typeface="Calibri"/>
                          <a:cs typeface="Calibri" pitchFamily="34" charset="0"/>
                        </a:rPr>
                        <a:t>asigurarea locurilor de muncă pentru specialişti, în domenii care necesită abilităţi şi calificări specifice</a:t>
                      </a:r>
                      <a:r>
                        <a:rPr lang="ro-RO" sz="1400" kern="1200" baseline="0" dirty="0">
                          <a:solidFill>
                            <a:schemeClr val="tx1"/>
                          </a:solidFill>
                          <a:latin typeface="Calibri" pitchFamily="34" charset="0"/>
                          <a:ea typeface="Calibri"/>
                          <a:cs typeface="Calibri" pitchFamily="34" charset="0"/>
                        </a:rPr>
                        <a:t> (ex: </a:t>
                      </a:r>
                      <a:r>
                        <a:rPr lang="ro-RO" sz="1400" kern="1200" dirty="0">
                          <a:solidFill>
                            <a:schemeClr val="tx1"/>
                          </a:solidFill>
                          <a:latin typeface="Calibri" pitchFamily="34" charset="0"/>
                          <a:ea typeface="Calibri"/>
                          <a:cs typeface="Calibri" pitchFamily="34" charset="0"/>
                        </a:rPr>
                        <a:t>pe teritoriul districtului Ruse operează una dintre cele mai mari întreprinderi cu mai mult de 1000 de angajaţi, fiind producător de articole dedicate domeniilor</a:t>
                      </a:r>
                      <a:r>
                        <a:rPr lang="ro-RO" sz="1400" kern="1200" baseline="0" dirty="0">
                          <a:solidFill>
                            <a:schemeClr val="tx1"/>
                          </a:solidFill>
                          <a:latin typeface="Calibri" pitchFamily="34" charset="0"/>
                          <a:ea typeface="Calibri"/>
                          <a:cs typeface="Calibri" pitchFamily="34" charset="0"/>
                        </a:rPr>
                        <a:t> </a:t>
                      </a:r>
                      <a:r>
                        <a:rPr lang="ro-RO" sz="1400" kern="1200" dirty="0">
                          <a:solidFill>
                            <a:schemeClr val="tx1"/>
                          </a:solidFill>
                          <a:latin typeface="Calibri" pitchFamily="34" charset="0"/>
                          <a:ea typeface="Calibri"/>
                          <a:cs typeface="Calibri" pitchFamily="34" charset="0"/>
                        </a:rPr>
                        <a:t>aviaţie, artilerie, muniţie şi produse de protecţie civilă)</a:t>
                      </a: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Calibri" pitchFamily="34" charset="0"/>
                          <a:ea typeface="Calibri"/>
                          <a:cs typeface="Calibri" pitchFamily="34" charset="0"/>
                        </a:rPr>
                        <a:t>Cuantum relativ de mare al investiţiilor străine directe;</a:t>
                      </a: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Calibri" pitchFamily="34" charset="0"/>
                          <a:ea typeface="Calibri"/>
                          <a:cs typeface="Calibri" pitchFamily="34" charset="0"/>
                        </a:rPr>
                        <a:t>Parcuri industriale construite şi funcţionale.</a:t>
                      </a:r>
                      <a:endParaRPr lang="en-US" sz="1400" kern="1200" dirty="0">
                        <a:solidFill>
                          <a:schemeClr val="tx1"/>
                        </a:solidFill>
                        <a:latin typeface="Calibri" pitchFamily="34" charset="0"/>
                        <a:ea typeface="Calibri"/>
                        <a:cs typeface="Calibri" pitchFamily="34" charset="0"/>
                      </a:endParaRPr>
                    </a:p>
                  </a:txBody>
                  <a:tcPr marL="59184" marR="591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Calibri" pitchFamily="34" charset="0"/>
                          <a:ea typeface="Calibri"/>
                          <a:cs typeface="Calibri" pitchFamily="34" charset="0"/>
                        </a:rPr>
                        <a:t>Cota mică a sectorului industrial în economia districtului;</a:t>
                      </a:r>
                      <a:endParaRPr lang="en-US" sz="1400" kern="1200" dirty="0">
                        <a:solidFill>
                          <a:schemeClr val="tx1"/>
                        </a:solidFill>
                        <a:latin typeface="Calibri" pitchFamily="34" charset="0"/>
                        <a:ea typeface="Calibri"/>
                        <a:cs typeface="Calibri" pitchFamily="34" charset="0"/>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Calibri" pitchFamily="34" charset="0"/>
                          <a:ea typeface="Calibri"/>
                          <a:cs typeface="Calibri" pitchFamily="34" charset="0"/>
                        </a:rPr>
                        <a:t>Sector agricol slab dezvoltat în comparaţie cu alte zone ale regiunii transfrontaliere;</a:t>
                      </a:r>
                      <a:endParaRPr lang="en-US" sz="1400" kern="1200" dirty="0">
                        <a:solidFill>
                          <a:schemeClr val="tx1"/>
                        </a:solidFill>
                        <a:latin typeface="Calibri" pitchFamily="34" charset="0"/>
                        <a:ea typeface="Calibri"/>
                        <a:cs typeface="Calibri" pitchFamily="34" charset="0"/>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Calibri" pitchFamily="34" charset="0"/>
                          <a:ea typeface="Calibri"/>
                          <a:cs typeface="Calibri" pitchFamily="34" charset="0"/>
                        </a:rPr>
                        <a:t>Intervenţie ineficientă şi inadecvată între mediul de afaceri şi instituţiile educaţionale din district;</a:t>
                      </a:r>
                      <a:endParaRPr lang="en-US" sz="1400" kern="1200" dirty="0">
                        <a:solidFill>
                          <a:schemeClr val="tx1"/>
                        </a:solidFill>
                        <a:latin typeface="Calibri" pitchFamily="34" charset="0"/>
                        <a:ea typeface="Calibri"/>
                        <a:cs typeface="Calibri" pitchFamily="34" charset="0"/>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Calibri" pitchFamily="34" charset="0"/>
                          <a:ea typeface="Calibri"/>
                          <a:cs typeface="Calibri" pitchFamily="34" charset="0"/>
                        </a:rPr>
                        <a:t>Lipsa unei autostrăzi sau a unui drum naţional de mare</a:t>
                      </a:r>
                      <a:r>
                        <a:rPr lang="ro-RO" sz="1400" kern="1200" baseline="0" dirty="0">
                          <a:solidFill>
                            <a:schemeClr val="tx1"/>
                          </a:solidFill>
                          <a:latin typeface="Calibri" pitchFamily="34" charset="0"/>
                          <a:ea typeface="Calibri"/>
                          <a:cs typeface="Calibri" pitchFamily="34" charset="0"/>
                        </a:rPr>
                        <a:t> </a:t>
                      </a:r>
                      <a:r>
                        <a:rPr lang="ro-RO" sz="1400" kern="1200" dirty="0">
                          <a:solidFill>
                            <a:schemeClr val="tx1"/>
                          </a:solidFill>
                          <a:latin typeface="Calibri" pitchFamily="34" charset="0"/>
                          <a:ea typeface="Calibri"/>
                          <a:cs typeface="Calibri" pitchFamily="34" charset="0"/>
                        </a:rPr>
                        <a:t>viteză pentru a face legătură cu reţeaua naţională de drumuri de viteză mare.</a:t>
                      </a:r>
                      <a:endParaRPr lang="en-US" sz="1400" kern="1200" dirty="0">
                        <a:solidFill>
                          <a:schemeClr val="tx1"/>
                        </a:solidFill>
                        <a:latin typeface="Calibri" pitchFamily="34" charset="0"/>
                        <a:ea typeface="Calibri"/>
                        <a:cs typeface="Calibri" pitchFamily="34" charset="0"/>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endParaRPr lang="en-US" sz="1400" kern="1200" dirty="0">
                        <a:solidFill>
                          <a:schemeClr val="tx1"/>
                        </a:solidFill>
                        <a:latin typeface="Calibri" pitchFamily="34" charset="0"/>
                        <a:ea typeface="Calibri"/>
                        <a:cs typeface="Calibri" pitchFamily="34" charset="0"/>
                      </a:endParaRPr>
                    </a:p>
                  </a:txBody>
                  <a:tcPr marL="59184" marR="591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pic>
        <p:nvPicPr>
          <p:cNvPr id="1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31666">
            <a:off x="8941381" y="348008"/>
            <a:ext cx="739005" cy="96918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Logo-ROGov_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3897" y="431074"/>
            <a:ext cx="1193692" cy="1044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Logo UE R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0784" y="492377"/>
            <a:ext cx="4346570" cy="9504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 Box 11"/>
          <p:cNvSpPr txBox="1">
            <a:spLocks noChangeArrowheads="1"/>
          </p:cNvSpPr>
          <p:nvPr/>
        </p:nvSpPr>
        <p:spPr bwMode="auto">
          <a:xfrm>
            <a:off x="8891505" y="1337978"/>
            <a:ext cx="1104900" cy="4218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СНЦ</a:t>
            </a:r>
            <a:r>
              <a:rPr kumimoji="0" lang="en-US"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t>
            </a: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ЕЦПБ“</a:t>
            </a:r>
            <a:endParaRPr kumimoji="0" lang="bg-BG"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2"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076" y="5697562"/>
            <a:ext cx="1658555" cy="7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224" y="5713307"/>
            <a:ext cx="1350375" cy="82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5697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0" y="4765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5299674" y="6431790"/>
            <a:ext cx="14638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a:ln>
                  <a:noFill/>
                </a:ln>
                <a:effectLst/>
                <a:latin typeface="Trebuchet MS" panose="020B0603020202020204" pitchFamily="34" charset="0"/>
                <a:ea typeface="Times New Roman" panose="02020603050405020304" pitchFamily="18" charset="0"/>
                <a:hlinkClick r:id="rId2"/>
              </a:rPr>
              <a:t>ww</a:t>
            </a:r>
            <a:r>
              <a:rPr lang="en-US" sz="1000" dirty="0">
                <a:latin typeface="Trebuchet MS" panose="020B0603020202020204" pitchFamily="34" charset="0"/>
                <a:ea typeface="Times New Roman" panose="02020603050405020304" pitchFamily="18" charset="0"/>
                <a:hlinkClick r:id="rId2"/>
              </a:rPr>
              <a:t>w.interregrobg.eu</a:t>
            </a:r>
            <a:r>
              <a:rPr lang="ro-RO" sz="1000" dirty="0">
                <a:latin typeface="Trebuchet MS" panose="020B0603020202020204" pitchFamily="34" charset="0"/>
                <a:ea typeface="Times New Roman" panose="02020603050405020304" pitchFamily="18" charset="0"/>
              </a:rPr>
              <a:t> </a:t>
            </a:r>
            <a:endParaRPr kumimoji="0" lang="en-US" sz="1800" b="0" i="0" u="none" strike="noStrike" cap="none" normalizeH="0" baseline="0" dirty="0">
              <a:ln>
                <a:noFill/>
              </a:ln>
              <a:effectLst/>
            </a:endParaRPr>
          </a:p>
        </p:txBody>
      </p:sp>
      <p:pic>
        <p:nvPicPr>
          <p:cNvPr id="1034"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3305" y="5791273"/>
            <a:ext cx="1246096" cy="56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7" name="Rectangle 1"/>
          <p:cNvSpPr>
            <a:spLocks noChangeArrowheads="1"/>
          </p:cNvSpPr>
          <p:nvPr/>
        </p:nvSpPr>
        <p:spPr bwMode="auto">
          <a:xfrm>
            <a:off x="957601" y="1755253"/>
            <a:ext cx="4463999"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fontAlgn="base">
              <a:spcBef>
                <a:spcPct val="0"/>
              </a:spcBef>
              <a:spcAft>
                <a:spcPct val="0"/>
              </a:spcAft>
            </a:pPr>
            <a:r>
              <a:rPr lang="ro-RO" b="1" dirty="0">
                <a:ea typeface="Calibri" pitchFamily="34" charset="0"/>
                <a:cs typeface="Times New Roman" pitchFamily="18" charset="0"/>
              </a:rPr>
              <a:t>3. DISTRICTUL RUSE </a:t>
            </a:r>
            <a:r>
              <a:rPr lang="en-US" b="1" dirty="0"/>
              <a:t>– </a:t>
            </a:r>
            <a:r>
              <a:rPr lang="en-US" b="1" dirty="0" err="1"/>
              <a:t>Analiza</a:t>
            </a:r>
            <a:r>
              <a:rPr lang="en-US" b="1" dirty="0"/>
              <a:t> SWOT</a:t>
            </a:r>
            <a:endParaRPr kumimoji="0" lang="en-US" b="0" i="0" u="none" strike="noStrike" cap="none" normalizeH="0" baseline="0" dirty="0">
              <a:ln>
                <a:noFill/>
              </a:ln>
              <a:solidFill>
                <a:schemeClr val="tx1"/>
              </a:solidFill>
              <a:effectLst/>
              <a:cs typeface="Arial" pitchFamily="34" charset="0"/>
            </a:endParaRPr>
          </a:p>
        </p:txBody>
      </p:sp>
      <p:graphicFrame>
        <p:nvGraphicFramePr>
          <p:cNvPr id="18" name="Table 17"/>
          <p:cNvGraphicFramePr>
            <a:graphicFrameLocks noGrp="1"/>
          </p:cNvGraphicFramePr>
          <p:nvPr/>
        </p:nvGraphicFramePr>
        <p:xfrm>
          <a:off x="966556" y="2347201"/>
          <a:ext cx="10308644" cy="3228595"/>
        </p:xfrm>
        <a:graphic>
          <a:graphicData uri="http://schemas.openxmlformats.org/drawingml/2006/table">
            <a:tbl>
              <a:tblPr/>
              <a:tblGrid>
                <a:gridCol w="6060644">
                  <a:extLst>
                    <a:ext uri="{9D8B030D-6E8A-4147-A177-3AD203B41FA5}">
                      <a16:colId xmlns:a16="http://schemas.microsoft.com/office/drawing/2014/main" xmlns="" val="20000"/>
                    </a:ext>
                  </a:extLst>
                </a:gridCol>
                <a:gridCol w="4248000">
                  <a:extLst>
                    <a:ext uri="{9D8B030D-6E8A-4147-A177-3AD203B41FA5}">
                      <a16:colId xmlns:a16="http://schemas.microsoft.com/office/drawing/2014/main" xmlns="" val="20001"/>
                    </a:ext>
                  </a:extLst>
                </a:gridCol>
              </a:tblGrid>
              <a:tr h="251952">
                <a:tc>
                  <a:txBody>
                    <a:bodyPr/>
                    <a:lstStyle/>
                    <a:p>
                      <a:pPr indent="247015" algn="ctr">
                        <a:lnSpc>
                          <a:spcPct val="107000"/>
                        </a:lnSpc>
                        <a:spcAft>
                          <a:spcPts val="0"/>
                        </a:spcAft>
                      </a:pPr>
                      <a:r>
                        <a:rPr lang="en-US" sz="1600" b="1" dirty="0" err="1">
                          <a:latin typeface="Calibri"/>
                          <a:ea typeface="Calibri"/>
                          <a:cs typeface="Times New Roman"/>
                        </a:rPr>
                        <a:t>Oportunităţi</a:t>
                      </a:r>
                      <a:r>
                        <a:rPr lang="en-US" sz="1600" b="1" dirty="0">
                          <a:latin typeface="Calibri"/>
                          <a:ea typeface="Calibri"/>
                          <a:cs typeface="Times New Roman"/>
                        </a:rPr>
                        <a:t> (O)</a:t>
                      </a:r>
                      <a:endParaRPr lang="en-US" sz="1400" dirty="0">
                        <a:latin typeface="Calibri"/>
                        <a:ea typeface="Calibri"/>
                        <a:cs typeface="Times New Roman"/>
                      </a:endParaRPr>
                    </a:p>
                  </a:txBody>
                  <a:tcPr marL="59184" marR="59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3350" algn="ctr">
                        <a:lnSpc>
                          <a:spcPct val="107000"/>
                        </a:lnSpc>
                        <a:spcAft>
                          <a:spcPts val="0"/>
                        </a:spcAft>
                      </a:pPr>
                      <a:r>
                        <a:rPr lang="en-US" sz="1600" b="1" dirty="0" err="1">
                          <a:latin typeface="Calibri"/>
                          <a:ea typeface="Calibri"/>
                          <a:cs typeface="Times New Roman"/>
                        </a:rPr>
                        <a:t>Ameninţări</a:t>
                      </a:r>
                      <a:r>
                        <a:rPr lang="en-US" sz="1600" b="1" dirty="0">
                          <a:latin typeface="Calibri"/>
                          <a:ea typeface="Calibri"/>
                          <a:cs typeface="Times New Roman"/>
                        </a:rPr>
                        <a:t> (T)</a:t>
                      </a:r>
                      <a:endParaRPr lang="en-US" sz="1400" dirty="0">
                        <a:latin typeface="Calibri"/>
                        <a:ea typeface="Calibri"/>
                        <a:cs typeface="Times New Roman"/>
                      </a:endParaRPr>
                    </a:p>
                  </a:txBody>
                  <a:tcPr marL="59184" marR="59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51952">
                <a:tc>
                  <a:txBody>
                    <a:bodyPr/>
                    <a:lstStyle/>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en-US" sz="1400" kern="1200" dirty="0">
                          <a:solidFill>
                            <a:schemeClr val="tx1"/>
                          </a:solidFill>
                          <a:latin typeface="Calibri" pitchFamily="34" charset="0"/>
                          <a:ea typeface="Calibri"/>
                          <a:cs typeface="Calibri" pitchFamily="34" charset="0"/>
                        </a:rPr>
                        <a:t>D</a:t>
                      </a:r>
                      <a:r>
                        <a:rPr lang="ro-RO" sz="1400" kern="1200" dirty="0">
                          <a:solidFill>
                            <a:schemeClr val="tx1"/>
                          </a:solidFill>
                          <a:latin typeface="Calibri" pitchFamily="34" charset="0"/>
                          <a:ea typeface="Calibri"/>
                          <a:cs typeface="Calibri" pitchFamily="34" charset="0"/>
                        </a:rPr>
                        <a:t>ezvoltarea unui pachet unificat de turism;</a:t>
                      </a: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Calibri" pitchFamily="34" charset="0"/>
                          <a:ea typeface="Calibri"/>
                          <a:cs typeface="Calibri" pitchFamily="34" charset="0"/>
                        </a:rPr>
                        <a:t>Oportunităţi pentru asigurarea angajării pe termen lung în domeniul turismului;</a:t>
                      </a:r>
                      <a:endParaRPr lang="en-US" sz="1400" kern="1200" dirty="0">
                        <a:solidFill>
                          <a:schemeClr val="tx1"/>
                        </a:solidFill>
                        <a:latin typeface="Calibri" pitchFamily="34" charset="0"/>
                        <a:ea typeface="Calibri"/>
                        <a:cs typeface="Calibri" pitchFamily="34" charset="0"/>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Calibri" pitchFamily="34" charset="0"/>
                          <a:ea typeface="Calibri"/>
                          <a:cs typeface="Calibri" pitchFamily="34" charset="0"/>
                        </a:rPr>
                        <a:t>Dezvoltarea agricolă, în special cu accent pe producţia ecologică;</a:t>
                      </a:r>
                      <a:endParaRPr lang="en-US" sz="1400" kern="1200" dirty="0">
                        <a:solidFill>
                          <a:schemeClr val="tx1"/>
                        </a:solidFill>
                        <a:latin typeface="Calibri" pitchFamily="34" charset="0"/>
                        <a:ea typeface="Calibri"/>
                        <a:cs typeface="Calibri" pitchFamily="34" charset="0"/>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Calibri" pitchFamily="34" charset="0"/>
                          <a:ea typeface="Calibri"/>
                          <a:cs typeface="Calibri" pitchFamily="34" charset="0"/>
                        </a:rPr>
                        <a:t>Dezvoltarea unei game extinse de activităţi care utilizează potenţialul fluviului Dunăre - servicii de transport, hidroenergetică, turism şi cooperare transfrontalieră;</a:t>
                      </a:r>
                      <a:endParaRPr lang="en-US" sz="1400" kern="1200" dirty="0">
                        <a:solidFill>
                          <a:schemeClr val="tx1"/>
                        </a:solidFill>
                        <a:latin typeface="Calibri" pitchFamily="34" charset="0"/>
                        <a:ea typeface="Calibri"/>
                        <a:cs typeface="Calibri" pitchFamily="34" charset="0"/>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Calibri" pitchFamily="34" charset="0"/>
                          <a:ea typeface="Calibri"/>
                          <a:cs typeface="Calibri" pitchFamily="34" charset="0"/>
                        </a:rPr>
                        <a:t>Oportunităţi pentru asigurarea de specialişti cu calificări specifice pentru sectoarele de înaltă tehnologie în district;</a:t>
                      </a:r>
                      <a:endParaRPr lang="en-US" sz="1400" kern="1200" dirty="0">
                        <a:solidFill>
                          <a:schemeClr val="tx1"/>
                        </a:solidFill>
                        <a:latin typeface="Calibri" pitchFamily="34" charset="0"/>
                        <a:ea typeface="Calibri"/>
                        <a:cs typeface="Calibri" pitchFamily="34" charset="0"/>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Calibri" pitchFamily="34" charset="0"/>
                          <a:ea typeface="Calibri"/>
                          <a:cs typeface="Calibri" pitchFamily="34" charset="0"/>
                        </a:rPr>
                        <a:t>Condiţii bune pentru dezvoltarea cooperării economice dintre Bulgaria şi România prin crearea de IMM-urilor comune în regiune;</a:t>
                      </a:r>
                      <a:endParaRPr lang="en-US" sz="1400" kern="1200" dirty="0">
                        <a:solidFill>
                          <a:schemeClr val="tx1"/>
                        </a:solidFill>
                        <a:latin typeface="Calibri" pitchFamily="34" charset="0"/>
                        <a:ea typeface="Calibri"/>
                        <a:cs typeface="Calibri" pitchFamily="34" charset="0"/>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Calibri" pitchFamily="34" charset="0"/>
                          <a:ea typeface="Calibri"/>
                          <a:cs typeface="Calibri" pitchFamily="34" charset="0"/>
                        </a:rPr>
                        <a:t>Dezvoltarea activităţilor în domeniul tehnologiilor informaţionale;</a:t>
                      </a:r>
                      <a:endParaRPr lang="en-US" sz="1400" kern="1200" dirty="0">
                        <a:solidFill>
                          <a:schemeClr val="tx1"/>
                        </a:solidFill>
                        <a:latin typeface="Calibri" pitchFamily="34" charset="0"/>
                        <a:ea typeface="Calibri"/>
                        <a:cs typeface="Calibri" pitchFamily="34" charset="0"/>
                      </a:endParaRPr>
                    </a:p>
                    <a:p>
                      <a:pPr indent="247015" algn="ctr">
                        <a:lnSpc>
                          <a:spcPct val="107000"/>
                        </a:lnSpc>
                        <a:spcAft>
                          <a:spcPts val="0"/>
                        </a:spcAft>
                      </a:pPr>
                      <a:endParaRPr lang="en-US" sz="1400" dirty="0">
                        <a:latin typeface="Calibri"/>
                        <a:ea typeface="Calibri"/>
                        <a:cs typeface="Times New Roman"/>
                      </a:endParaRPr>
                    </a:p>
                  </a:txBody>
                  <a:tcPr marL="59184" marR="59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Calibri" pitchFamily="34" charset="0"/>
                          <a:ea typeface="Calibri"/>
                          <a:cs typeface="Calibri" pitchFamily="34" charset="0"/>
                        </a:rPr>
                        <a:t>Aprofundarea tendinţelor demografice negative;</a:t>
                      </a:r>
                      <a:endParaRPr lang="en-US" sz="1400" kern="1200" dirty="0">
                        <a:solidFill>
                          <a:schemeClr val="tx1"/>
                        </a:solidFill>
                        <a:latin typeface="Calibri" pitchFamily="34" charset="0"/>
                        <a:ea typeface="Calibri"/>
                        <a:cs typeface="Calibri" pitchFamily="34" charset="0"/>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Calibri" pitchFamily="34" charset="0"/>
                          <a:ea typeface="Calibri"/>
                          <a:cs typeface="Calibri" pitchFamily="34" charset="0"/>
                        </a:rPr>
                        <a:t>Depopularea localităţilor mai mici;</a:t>
                      </a:r>
                      <a:endParaRPr lang="en-US" sz="1400" kern="1200" dirty="0">
                        <a:solidFill>
                          <a:schemeClr val="tx1"/>
                        </a:solidFill>
                        <a:latin typeface="Calibri" pitchFamily="34" charset="0"/>
                        <a:ea typeface="Calibri"/>
                        <a:cs typeface="Calibri" pitchFamily="34" charset="0"/>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Calibri" pitchFamily="34" charset="0"/>
                          <a:ea typeface="Calibri"/>
                          <a:cs typeface="Calibri" pitchFamily="34" charset="0"/>
                        </a:rPr>
                        <a:t>Reducerea continuă a ponderii sectorului industrial;</a:t>
                      </a: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Calibri" pitchFamily="34" charset="0"/>
                          <a:ea typeface="Calibri"/>
                          <a:cs typeface="Calibri" pitchFamily="34" charset="0"/>
                        </a:rPr>
                        <a:t>Insuficienţa economică în implementarea proiectelor sau proiectelor transfrontaliere finanţate din fonduri UE;</a:t>
                      </a:r>
                      <a:endParaRPr lang="en-US" sz="1400" kern="1200" dirty="0">
                        <a:solidFill>
                          <a:schemeClr val="tx1"/>
                        </a:solidFill>
                        <a:latin typeface="Calibri" pitchFamily="34" charset="0"/>
                        <a:ea typeface="Calibri"/>
                        <a:cs typeface="Calibri" pitchFamily="34" charset="0"/>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Calibri" pitchFamily="34" charset="0"/>
                          <a:ea typeface="Calibri"/>
                          <a:cs typeface="Calibri" pitchFamily="34" charset="0"/>
                        </a:rPr>
                        <a:t>Reducerea interesului investitorilor; </a:t>
                      </a:r>
                      <a:endParaRPr lang="en-US" sz="1400" kern="1200" dirty="0">
                        <a:solidFill>
                          <a:schemeClr val="tx1"/>
                        </a:solidFill>
                        <a:latin typeface="Calibri" pitchFamily="34" charset="0"/>
                        <a:ea typeface="Calibri"/>
                        <a:cs typeface="Calibri" pitchFamily="34" charset="0"/>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Calibri" pitchFamily="34" charset="0"/>
                          <a:ea typeface="Calibri"/>
                          <a:cs typeface="Calibri" pitchFamily="34" charset="0"/>
                        </a:rPr>
                        <a:t>Lipsa de locuri de muncă pentru tinerii cu calificări înalte;</a:t>
                      </a:r>
                      <a:endParaRPr lang="en-US" sz="1400" kern="1200" dirty="0">
                        <a:solidFill>
                          <a:schemeClr val="tx1"/>
                        </a:solidFill>
                        <a:latin typeface="Calibri" pitchFamily="34" charset="0"/>
                        <a:ea typeface="Calibri"/>
                        <a:cs typeface="Calibri" pitchFamily="34" charset="0"/>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Calibri" pitchFamily="34" charset="0"/>
                          <a:ea typeface="Calibri"/>
                          <a:cs typeface="Calibri" pitchFamily="34" charset="0"/>
                        </a:rPr>
                        <a:t>Migraţia tinerilor în alte zone sau în alte ţări;</a:t>
                      </a:r>
                      <a:endParaRPr lang="en-US" sz="1400" kern="1200" dirty="0">
                        <a:solidFill>
                          <a:schemeClr val="tx1"/>
                        </a:solidFill>
                        <a:latin typeface="Calibri" pitchFamily="34" charset="0"/>
                        <a:ea typeface="Calibri"/>
                        <a:cs typeface="Calibri" pitchFamily="34" charset="0"/>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endParaRPr lang="ro-RO" sz="1400" kern="1200" dirty="0">
                        <a:solidFill>
                          <a:schemeClr val="tx1"/>
                        </a:solidFill>
                        <a:latin typeface="Calibri" pitchFamily="34" charset="0"/>
                        <a:ea typeface="Calibri"/>
                        <a:cs typeface="Calibri" pitchFamily="34" charset="0"/>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endParaRPr lang="en-US" sz="1400" kern="1200" dirty="0">
                        <a:solidFill>
                          <a:schemeClr val="tx1"/>
                        </a:solidFill>
                        <a:latin typeface="Calibri" pitchFamily="34" charset="0"/>
                        <a:ea typeface="Calibri"/>
                        <a:cs typeface="Calibri" pitchFamily="34" charset="0"/>
                      </a:endParaRPr>
                    </a:p>
                    <a:p>
                      <a:pPr indent="133350" algn="ctr">
                        <a:lnSpc>
                          <a:spcPct val="107000"/>
                        </a:lnSpc>
                        <a:spcAft>
                          <a:spcPts val="0"/>
                        </a:spcAft>
                      </a:pPr>
                      <a:endParaRPr lang="en-US" sz="1400" dirty="0">
                        <a:latin typeface="Calibri"/>
                        <a:ea typeface="Calibri"/>
                        <a:cs typeface="Times New Roman"/>
                      </a:endParaRPr>
                    </a:p>
                  </a:txBody>
                  <a:tcPr marL="59184" marR="59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pic>
        <p:nvPicPr>
          <p:cNvPr id="1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31666">
            <a:off x="8941381" y="348008"/>
            <a:ext cx="739005" cy="96918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Logo-ROGov_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3897" y="431074"/>
            <a:ext cx="1193692" cy="1044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Logo UE R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0784" y="492377"/>
            <a:ext cx="4346570" cy="9504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 Box 11"/>
          <p:cNvSpPr txBox="1">
            <a:spLocks noChangeArrowheads="1"/>
          </p:cNvSpPr>
          <p:nvPr/>
        </p:nvSpPr>
        <p:spPr bwMode="auto">
          <a:xfrm>
            <a:off x="8891505" y="1337978"/>
            <a:ext cx="1104900" cy="4218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СНЦ</a:t>
            </a:r>
            <a:r>
              <a:rPr kumimoji="0" lang="en-US"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t>
            </a: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ЕЦПБ“</a:t>
            </a:r>
            <a:endParaRPr kumimoji="0" lang="bg-BG"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2"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076" y="5697562"/>
            <a:ext cx="1658555" cy="7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224" y="5713307"/>
            <a:ext cx="1350375" cy="82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7598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0" y="4765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5299674" y="6431790"/>
            <a:ext cx="14638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a:ln>
                  <a:noFill/>
                </a:ln>
                <a:effectLst/>
                <a:latin typeface="Trebuchet MS" panose="020B0603020202020204" pitchFamily="34" charset="0"/>
                <a:ea typeface="Times New Roman" panose="02020603050405020304" pitchFamily="18" charset="0"/>
                <a:hlinkClick r:id="rId2"/>
              </a:rPr>
              <a:t>ww</a:t>
            </a:r>
            <a:r>
              <a:rPr lang="en-US" sz="1000" dirty="0">
                <a:latin typeface="Trebuchet MS" panose="020B0603020202020204" pitchFamily="34" charset="0"/>
                <a:ea typeface="Times New Roman" panose="02020603050405020304" pitchFamily="18" charset="0"/>
                <a:hlinkClick r:id="rId2"/>
              </a:rPr>
              <a:t>w.interregrobg.eu</a:t>
            </a:r>
            <a:r>
              <a:rPr lang="ro-RO" sz="1000" dirty="0">
                <a:latin typeface="Trebuchet MS" panose="020B0603020202020204" pitchFamily="34" charset="0"/>
                <a:ea typeface="Times New Roman" panose="02020603050405020304" pitchFamily="18" charset="0"/>
              </a:rPr>
              <a:t> </a:t>
            </a:r>
            <a:endParaRPr kumimoji="0" lang="en-US" sz="1800" b="0" i="0" u="none" strike="noStrike" cap="none" normalizeH="0" baseline="0" dirty="0">
              <a:ln>
                <a:noFill/>
              </a:ln>
              <a:effectLst/>
            </a:endParaRPr>
          </a:p>
        </p:txBody>
      </p:sp>
      <p:pic>
        <p:nvPicPr>
          <p:cNvPr id="1034"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3305" y="5791273"/>
            <a:ext cx="1246096" cy="56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7" name="Rectangle 1"/>
          <p:cNvSpPr>
            <a:spLocks noChangeArrowheads="1"/>
          </p:cNvSpPr>
          <p:nvPr/>
        </p:nvSpPr>
        <p:spPr bwMode="auto">
          <a:xfrm>
            <a:off x="1058401" y="1706295"/>
            <a:ext cx="10418399" cy="44704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0" indent="-342900" fontAlgn="base">
              <a:spcBef>
                <a:spcPct val="0"/>
              </a:spcBef>
              <a:spcAft>
                <a:spcPts val="1200"/>
              </a:spcAft>
            </a:pPr>
            <a:r>
              <a:rPr kumimoji="0" lang="ro-RO" b="1" i="0" u="none" strike="noStrike" cap="none" normalizeH="0" baseline="0" dirty="0">
                <a:ln>
                  <a:noFill/>
                </a:ln>
                <a:solidFill>
                  <a:schemeClr val="tx1"/>
                </a:solidFill>
                <a:effectLst/>
                <a:ea typeface="Calibri" pitchFamily="34" charset="0"/>
                <a:cs typeface="Times New Roman" pitchFamily="18" charset="0"/>
              </a:rPr>
              <a:t>4. DISTRICTUL </a:t>
            </a:r>
            <a:r>
              <a:rPr lang="ro-RO" b="1" dirty="0">
                <a:ea typeface="Calibri" pitchFamily="34" charset="0"/>
                <a:cs typeface="Times New Roman" pitchFamily="18" charset="0"/>
              </a:rPr>
              <a:t>VELIKO TARNOVO</a:t>
            </a:r>
          </a:p>
          <a:p>
            <a:pPr lvl="0" algn="just" eaLnBrk="0" fontAlgn="base" hangingPunct="0">
              <a:spcBef>
                <a:spcPct val="0"/>
              </a:spcBef>
              <a:spcAft>
                <a:spcPts val="900"/>
              </a:spcAft>
            </a:pPr>
            <a:r>
              <a:rPr lang="en-US" b="1" dirty="0" err="1">
                <a:ea typeface="Calibri" pitchFamily="34" charset="0"/>
                <a:cs typeface="Times New Roman" pitchFamily="18" charset="0"/>
              </a:rPr>
              <a:t>Popula</a:t>
            </a:r>
            <a:r>
              <a:rPr lang="ro-RO" b="1" dirty="0">
                <a:ea typeface="Calibri" pitchFamily="34" charset="0"/>
                <a:cs typeface="Times New Roman" pitchFamily="18" charset="0"/>
              </a:rPr>
              <a:t>ția</a:t>
            </a:r>
            <a:r>
              <a:rPr lang="en-US" dirty="0">
                <a:ea typeface="Calibri" pitchFamily="34" charset="0"/>
                <a:cs typeface="Times New Roman" pitchFamily="18" charset="0"/>
              </a:rPr>
              <a:t>: </a:t>
            </a:r>
            <a:r>
              <a:rPr lang="en-US" dirty="0"/>
              <a:t>258.494 </a:t>
            </a:r>
            <a:r>
              <a:rPr lang="en-US" dirty="0" err="1"/>
              <a:t>locuitori</a:t>
            </a:r>
            <a:endParaRPr lang="en-US" dirty="0">
              <a:cs typeface="Arial" pitchFamily="34" charset="0"/>
            </a:endParaRPr>
          </a:p>
          <a:p>
            <a:pPr lvl="0" algn="just" eaLnBrk="0" fontAlgn="base" hangingPunct="0">
              <a:spcBef>
                <a:spcPct val="0"/>
              </a:spcBef>
              <a:spcAft>
                <a:spcPts val="900"/>
              </a:spcAft>
            </a:pPr>
            <a:r>
              <a:rPr lang="ro-RO" b="1" dirty="0">
                <a:ea typeface="Calibri" pitchFamily="34" charset="0"/>
                <a:cs typeface="Times New Roman" pitchFamily="18" charset="0"/>
              </a:rPr>
              <a:t>Centrul administrativ al districtului</a:t>
            </a:r>
            <a:r>
              <a:rPr lang="en-US" dirty="0">
                <a:ea typeface="Calibri" pitchFamily="34" charset="0"/>
                <a:cs typeface="Times New Roman" pitchFamily="18" charset="0"/>
              </a:rPr>
              <a:t>:  </a:t>
            </a:r>
            <a:r>
              <a:rPr lang="en-US" b="1" u="sng" dirty="0" err="1">
                <a:ea typeface="Calibri" pitchFamily="34" charset="0"/>
                <a:cs typeface="Times New Roman" pitchFamily="18" charset="0"/>
              </a:rPr>
              <a:t>oraşul</a:t>
            </a:r>
            <a:r>
              <a:rPr lang="en-US" b="1" u="sng" dirty="0">
                <a:ea typeface="Calibri" pitchFamily="34" charset="0"/>
                <a:cs typeface="Times New Roman" pitchFamily="18" charset="0"/>
              </a:rPr>
              <a:t> </a:t>
            </a:r>
            <a:r>
              <a:rPr lang="ro-RO" b="1" u="sng" dirty="0">
                <a:ea typeface="Calibri" pitchFamily="34" charset="0"/>
                <a:cs typeface="Times New Roman" pitchFamily="18" charset="0"/>
              </a:rPr>
              <a:t>Veliko Tarnovo</a:t>
            </a:r>
            <a:r>
              <a:rPr lang="ro-RO" dirty="0">
                <a:ea typeface="Calibri" pitchFamily="34" charset="0"/>
                <a:cs typeface="Times New Roman" pitchFamily="18" charset="0"/>
              </a:rPr>
              <a:t>, care împreună cu orașele </a:t>
            </a:r>
            <a:r>
              <a:rPr lang="ro-RO" dirty="0"/>
              <a:t>Gorna Oryahovitsa şi Svishtov reprezintă motoarele dezvoltării economice, sociale şi culturale ale districtului. În ele este concentrat interesul investiţional şi forţa de muncă calificată. </a:t>
            </a:r>
          </a:p>
          <a:p>
            <a:pPr algn="just" eaLnBrk="0" fontAlgn="base" hangingPunct="0">
              <a:spcBef>
                <a:spcPct val="0"/>
              </a:spcBef>
              <a:spcAft>
                <a:spcPts val="300"/>
              </a:spcAft>
            </a:pPr>
            <a:r>
              <a:rPr lang="ro-RO" b="1" dirty="0">
                <a:ea typeface="Calibri" pitchFamily="34" charset="0"/>
                <a:cs typeface="Times New Roman" pitchFamily="18" charset="0"/>
              </a:rPr>
              <a:t>Activitatea economică: </a:t>
            </a:r>
            <a:r>
              <a:rPr lang="ro-RO" dirty="0"/>
              <a:t>Coeficientul activităţii economice şi ocuparea forţei de muncă a persoanelor în vârstă activă de muncă este în continuă creştere, şomajul - în scădere, cu indicatori mai favorabili chiar decât cei de la nivel naţional. Salariul mediu creşte în mod constant, dar rămâne sub media la nivel de ţară. Numărul celor angajaţi în sectorul agricol este predominant, urmat de comerţ, transport, activitate în hoteluri şi restaurante şi în producţia de prelucrare. </a:t>
            </a:r>
          </a:p>
          <a:p>
            <a:pPr>
              <a:spcAft>
                <a:spcPts val="600"/>
              </a:spcAft>
            </a:pPr>
            <a:r>
              <a:rPr lang="ro-RO" b="1" dirty="0"/>
              <a:t>Sectoarele economice cu potenţial de dezvoltare </a:t>
            </a:r>
            <a:r>
              <a:rPr lang="ro-RO" dirty="0"/>
              <a:t>: Activităţi în domeniul tehnologiilor informaţionale; Fabricarea produselor din mase plastice; Fabricarea de produse din metal pentru construcţii; Alte tipuri de prelucrări ale metalelor; Producţia de alte maşini cu dedicaţie generală.</a:t>
            </a:r>
            <a:endParaRPr lang="en-US" dirty="0"/>
          </a:p>
          <a:p>
            <a:pPr lvl="0" algn="just" eaLnBrk="0" fontAlgn="base" hangingPunct="0">
              <a:spcBef>
                <a:spcPct val="0"/>
              </a:spcBef>
              <a:spcAft>
                <a:spcPts val="900"/>
              </a:spcAft>
            </a:pPr>
            <a:r>
              <a:rPr lang="ro-RO" b="1" dirty="0">
                <a:ea typeface="Calibri" pitchFamily="34" charset="0"/>
                <a:cs typeface="Times New Roman" pitchFamily="18" charset="0"/>
              </a:rPr>
              <a:t>Accesul</a:t>
            </a:r>
            <a:r>
              <a:rPr lang="en-US" dirty="0">
                <a:ea typeface="Calibri" pitchFamily="34" charset="0"/>
                <a:cs typeface="Times New Roman" pitchFamily="18" charset="0"/>
              </a:rPr>
              <a:t>:</a:t>
            </a:r>
            <a:endParaRPr lang="ro-RO" dirty="0"/>
          </a:p>
        </p:txBody>
      </p:sp>
      <p:pic>
        <p:nvPicPr>
          <p:cNvPr id="1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31666">
            <a:off x="8941381" y="348008"/>
            <a:ext cx="739005" cy="9691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Logo-ROGov_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3897" y="431074"/>
            <a:ext cx="1193692" cy="1044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Logo UE R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0784" y="492377"/>
            <a:ext cx="4346570" cy="9504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 Box 11"/>
          <p:cNvSpPr txBox="1">
            <a:spLocks noChangeArrowheads="1"/>
          </p:cNvSpPr>
          <p:nvPr/>
        </p:nvSpPr>
        <p:spPr bwMode="auto">
          <a:xfrm>
            <a:off x="8891505" y="1337978"/>
            <a:ext cx="1104900" cy="4218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СНЦ</a:t>
            </a:r>
            <a:r>
              <a:rPr kumimoji="0" lang="en-US"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t>
            </a: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ЕЦПБ“</a:t>
            </a:r>
            <a:endParaRPr kumimoji="0" lang="bg-BG"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0"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076" y="5697562"/>
            <a:ext cx="1658555" cy="7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224" y="5713307"/>
            <a:ext cx="1350375" cy="82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0472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0" y="4765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5299674" y="6431790"/>
            <a:ext cx="14638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a:ln>
                  <a:noFill/>
                </a:ln>
                <a:effectLst/>
                <a:latin typeface="Trebuchet MS" panose="020B0603020202020204" pitchFamily="34" charset="0"/>
                <a:ea typeface="Times New Roman" panose="02020603050405020304" pitchFamily="18" charset="0"/>
                <a:hlinkClick r:id="rId2"/>
              </a:rPr>
              <a:t>ww</a:t>
            </a:r>
            <a:r>
              <a:rPr lang="en-US" sz="1000" dirty="0">
                <a:latin typeface="Trebuchet MS" panose="020B0603020202020204" pitchFamily="34" charset="0"/>
                <a:ea typeface="Times New Roman" panose="02020603050405020304" pitchFamily="18" charset="0"/>
                <a:hlinkClick r:id="rId2"/>
              </a:rPr>
              <a:t>w.interregrobg.eu</a:t>
            </a:r>
            <a:r>
              <a:rPr lang="ro-RO" sz="1000" dirty="0">
                <a:latin typeface="Trebuchet MS" panose="020B0603020202020204" pitchFamily="34" charset="0"/>
                <a:ea typeface="Times New Roman" panose="02020603050405020304" pitchFamily="18" charset="0"/>
              </a:rPr>
              <a:t> </a:t>
            </a:r>
            <a:endParaRPr kumimoji="0" lang="en-US" sz="1800" b="0" i="0" u="none" strike="noStrike" cap="none" normalizeH="0" baseline="0" dirty="0">
              <a:ln>
                <a:noFill/>
              </a:ln>
              <a:effectLst/>
            </a:endParaRPr>
          </a:p>
        </p:txBody>
      </p:sp>
      <p:pic>
        <p:nvPicPr>
          <p:cNvPr id="1034"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3305" y="5791273"/>
            <a:ext cx="1246096" cy="56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7" name="Rectangle 1"/>
          <p:cNvSpPr>
            <a:spLocks noChangeArrowheads="1"/>
          </p:cNvSpPr>
          <p:nvPr/>
        </p:nvSpPr>
        <p:spPr bwMode="auto">
          <a:xfrm>
            <a:off x="957601" y="1755253"/>
            <a:ext cx="5572799"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fontAlgn="base">
              <a:spcBef>
                <a:spcPct val="0"/>
              </a:spcBef>
              <a:spcAft>
                <a:spcPct val="0"/>
              </a:spcAft>
            </a:pPr>
            <a:r>
              <a:rPr lang="ro-RO" b="1" dirty="0">
                <a:ea typeface="Calibri" pitchFamily="34" charset="0"/>
                <a:cs typeface="Times New Roman" pitchFamily="18" charset="0"/>
              </a:rPr>
              <a:t>4. DISTRICTUL VELIKO TARNOVO </a:t>
            </a:r>
            <a:r>
              <a:rPr lang="en-US" b="1" dirty="0"/>
              <a:t>– </a:t>
            </a:r>
            <a:r>
              <a:rPr lang="en-US" b="1" dirty="0" err="1"/>
              <a:t>Analiza</a:t>
            </a:r>
            <a:r>
              <a:rPr lang="en-US" b="1" dirty="0"/>
              <a:t> SWOT</a:t>
            </a:r>
            <a:endParaRPr kumimoji="0" lang="en-US" b="0" i="0" u="none" strike="noStrike" cap="none" normalizeH="0" baseline="0" dirty="0">
              <a:ln>
                <a:noFill/>
              </a:ln>
              <a:solidFill>
                <a:schemeClr val="tx1"/>
              </a:solidFill>
              <a:effectLst/>
              <a:cs typeface="Arial" pitchFamily="34" charset="0"/>
            </a:endParaRPr>
          </a:p>
        </p:txBody>
      </p:sp>
      <p:graphicFrame>
        <p:nvGraphicFramePr>
          <p:cNvPr id="18" name="Table 17"/>
          <p:cNvGraphicFramePr>
            <a:graphicFrameLocks noGrp="1"/>
          </p:cNvGraphicFramePr>
          <p:nvPr/>
        </p:nvGraphicFramePr>
        <p:xfrm>
          <a:off x="1036800" y="2313354"/>
          <a:ext cx="10116000" cy="3685160"/>
        </p:xfrm>
        <a:graphic>
          <a:graphicData uri="http://schemas.openxmlformats.org/drawingml/2006/table">
            <a:tbl>
              <a:tblPr/>
              <a:tblGrid>
                <a:gridCol w="6213600">
                  <a:extLst>
                    <a:ext uri="{9D8B030D-6E8A-4147-A177-3AD203B41FA5}">
                      <a16:colId xmlns:a16="http://schemas.microsoft.com/office/drawing/2014/main" xmlns="" val="20000"/>
                    </a:ext>
                  </a:extLst>
                </a:gridCol>
                <a:gridCol w="3902400">
                  <a:extLst>
                    <a:ext uri="{9D8B030D-6E8A-4147-A177-3AD203B41FA5}">
                      <a16:colId xmlns:a16="http://schemas.microsoft.com/office/drawing/2014/main" xmlns="" val="20001"/>
                    </a:ext>
                  </a:extLst>
                </a:gridCol>
              </a:tblGrid>
              <a:tr h="218752">
                <a:tc>
                  <a:txBody>
                    <a:bodyPr/>
                    <a:lstStyle/>
                    <a:p>
                      <a:pPr indent="247015" algn="ctr">
                        <a:lnSpc>
                          <a:spcPct val="107000"/>
                        </a:lnSpc>
                        <a:spcAft>
                          <a:spcPts val="0"/>
                        </a:spcAft>
                      </a:pPr>
                      <a:r>
                        <a:rPr lang="en-US" sz="1600" b="1" dirty="0" err="1">
                          <a:latin typeface="Calibri"/>
                          <a:ea typeface="Calibri"/>
                          <a:cs typeface="Times New Roman"/>
                        </a:rPr>
                        <a:t>Puncte</a:t>
                      </a:r>
                      <a:r>
                        <a:rPr lang="en-US" sz="1600" b="1" dirty="0">
                          <a:latin typeface="Calibri"/>
                          <a:ea typeface="Calibri"/>
                          <a:cs typeface="Times New Roman"/>
                        </a:rPr>
                        <a:t> </a:t>
                      </a:r>
                      <a:r>
                        <a:rPr lang="en-US" sz="1600" b="1" dirty="0" err="1">
                          <a:latin typeface="Calibri"/>
                          <a:ea typeface="Calibri"/>
                          <a:cs typeface="Times New Roman"/>
                        </a:rPr>
                        <a:t>tari</a:t>
                      </a:r>
                      <a:r>
                        <a:rPr lang="en-US" sz="1600" b="1" dirty="0">
                          <a:latin typeface="Calibri"/>
                          <a:ea typeface="Calibri"/>
                          <a:cs typeface="Times New Roman"/>
                        </a:rPr>
                        <a:t> (S)</a:t>
                      </a:r>
                      <a:endParaRPr lang="en-US" sz="1600" dirty="0">
                        <a:latin typeface="Calibri"/>
                        <a:ea typeface="Calibri"/>
                        <a:cs typeface="Times New Roman"/>
                      </a:endParaRPr>
                    </a:p>
                  </a:txBody>
                  <a:tcPr marL="59184" marR="59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o-RO" sz="1600" b="1" dirty="0">
                          <a:latin typeface="Calibri"/>
                          <a:ea typeface="Calibri"/>
                          <a:cs typeface="Times New Roman"/>
                        </a:rPr>
                        <a:t>Puncte vulnerabile</a:t>
                      </a:r>
                      <a:r>
                        <a:rPr lang="en-US" sz="1600" b="1" dirty="0">
                          <a:latin typeface="Calibri"/>
                          <a:ea typeface="Calibri"/>
                          <a:cs typeface="Times New Roman"/>
                        </a:rPr>
                        <a:t>(W)</a:t>
                      </a:r>
                      <a:endParaRPr lang="en-US" sz="1600" dirty="0">
                        <a:latin typeface="Calibri"/>
                        <a:ea typeface="Calibri"/>
                        <a:cs typeface="Times New Roman"/>
                      </a:endParaRPr>
                    </a:p>
                  </a:txBody>
                  <a:tcPr marL="59184" marR="59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968694">
                <a:tc>
                  <a:txBody>
                    <a:bodyPr/>
                    <a:lstStyle/>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Calibri" pitchFamily="34" charset="0"/>
                          <a:ea typeface="Calibri"/>
                          <a:cs typeface="Calibri" pitchFamily="34" charset="0"/>
                        </a:rPr>
                        <a:t>poziţie relativ centrală nu numai în regiunea transfrontalieră, ci şi pe teritoriul Bulgariei. Se află la o distanţă aproape egală de cele trei mari oraşe bulgare - Sofia, Varna şi Plovdiv. Din acest motiv, aproape toate companiile logistice care operează la nivel naţional au birouri centrale sau depozite pe teritoriul districtului.</a:t>
                      </a: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dirty="0"/>
                        <a:t>Districtul este renumit pentru patrimoniul său cultural şi istoric. Diversitate de mănăstiri şi </a:t>
                      </a:r>
                      <a:r>
                        <a:rPr lang="ro-RO" sz="1400" kern="1200" dirty="0">
                          <a:solidFill>
                            <a:schemeClr val="tx1"/>
                          </a:solidFill>
                          <a:latin typeface="+mn-lt"/>
                          <a:ea typeface="+mn-ea"/>
                          <a:cs typeface="+mn-cs"/>
                        </a:rPr>
                        <a:t>biserici ce datează din diferite epoci;</a:t>
                      </a: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mn-lt"/>
                          <a:ea typeface="+mn-ea"/>
                          <a:cs typeface="+mn-cs"/>
                        </a:rPr>
                        <a:t>prima poziţie printre districtele din regiunea transfrontalieră după structura educaţională a populaţiei</a:t>
                      </a:r>
                      <a:r>
                        <a:rPr lang="ro-RO" sz="1400" kern="1200" baseline="0" dirty="0">
                          <a:solidFill>
                            <a:schemeClr val="tx1"/>
                          </a:solidFill>
                          <a:latin typeface="+mn-lt"/>
                          <a:ea typeface="+mn-ea"/>
                          <a:cs typeface="+mn-cs"/>
                        </a:rPr>
                        <a:t> (e</a:t>
                      </a:r>
                      <a:r>
                        <a:rPr lang="ro-RO" sz="1400" kern="1200" dirty="0">
                          <a:solidFill>
                            <a:schemeClr val="tx1"/>
                          </a:solidFill>
                          <a:latin typeface="+mn-lt"/>
                          <a:ea typeface="+mn-ea"/>
                          <a:cs typeface="+mn-cs"/>
                        </a:rPr>
                        <a:t>xistența a trei instituţii de învăţământ superior considerate printre cele de elită din Bulgaria);</a:t>
                      </a: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mn-lt"/>
                          <a:ea typeface="+mn-ea"/>
                          <a:cs typeface="+mn-cs"/>
                        </a:rPr>
                        <a:t>Dezvoltarea activităţii de cercetare-dezvoltare în domeniul securităţii naţionale, al apărării şi al activităţii militare;</a:t>
                      </a:r>
                      <a:endParaRPr lang="en-US" sz="1400" kern="1200" dirty="0">
                        <a:solidFill>
                          <a:schemeClr val="tx1"/>
                        </a:solidFill>
                        <a:latin typeface="+mn-lt"/>
                        <a:ea typeface="+mn-ea"/>
                        <a:cs typeface="+mn-cs"/>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mn-lt"/>
                          <a:ea typeface="+mn-ea"/>
                          <a:cs typeface="+mn-cs"/>
                        </a:rPr>
                        <a:t>Prezenţa mai multor centre economice în zonă care contribuie la dezvoltarea economică generală - Veliko Tarnovo, Gorna Oryahovitsa, Svishtov.</a:t>
                      </a:r>
                      <a:endParaRPr lang="en-US" sz="1400" kern="1200" dirty="0">
                        <a:solidFill>
                          <a:schemeClr val="tx1"/>
                        </a:solidFill>
                        <a:latin typeface="+mn-lt"/>
                        <a:ea typeface="+mn-ea"/>
                        <a:cs typeface="+mn-cs"/>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endParaRPr lang="en-US" sz="1400" kern="1200" dirty="0">
                        <a:solidFill>
                          <a:schemeClr val="tx1"/>
                        </a:solidFill>
                        <a:latin typeface="+mn-lt"/>
                        <a:ea typeface="+mn-ea"/>
                        <a:cs typeface="+mn-cs"/>
                      </a:endParaRPr>
                    </a:p>
                  </a:txBody>
                  <a:tcPr marL="59184" marR="591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mn-lt"/>
                          <a:ea typeface="+mn-ea"/>
                          <a:cs typeface="+mn-cs"/>
                        </a:rPr>
                        <a:t>Tendinţe demografice nefavorabile - creşterea vârstei medii; depopularea localităţilor mici; scăderea durabilă a populaţiei din cauza ratelor negative de creştere naturală şi mecanică;</a:t>
                      </a:r>
                      <a:endParaRPr lang="en-US" sz="1400" kern="1200" dirty="0">
                        <a:solidFill>
                          <a:schemeClr val="tx1"/>
                        </a:solidFill>
                        <a:latin typeface="+mn-lt"/>
                        <a:ea typeface="+mn-ea"/>
                        <a:cs typeface="+mn-cs"/>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mn-lt"/>
                          <a:ea typeface="+mn-ea"/>
                          <a:cs typeface="+mn-cs"/>
                        </a:rPr>
                        <a:t>Aproape 50% din aşezările din zonă sunt de tip "cu puţină populaţie" (până la 200 de locuitori);</a:t>
                      </a:r>
                      <a:endParaRPr lang="en-US" sz="1400" kern="1200" dirty="0">
                        <a:solidFill>
                          <a:schemeClr val="tx1"/>
                        </a:solidFill>
                        <a:latin typeface="+mn-lt"/>
                        <a:ea typeface="+mn-ea"/>
                        <a:cs typeface="+mn-cs"/>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mn-lt"/>
                          <a:ea typeface="+mn-ea"/>
                          <a:cs typeface="+mn-cs"/>
                        </a:rPr>
                        <a:t>Salariul mediu este mai mic decât media pentru ţară;</a:t>
                      </a:r>
                      <a:endParaRPr lang="en-US" sz="1400" kern="1200" dirty="0">
                        <a:solidFill>
                          <a:schemeClr val="tx1"/>
                        </a:solidFill>
                        <a:latin typeface="+mn-lt"/>
                        <a:ea typeface="+mn-ea"/>
                        <a:cs typeface="+mn-cs"/>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mn-lt"/>
                          <a:ea typeface="+mn-ea"/>
                          <a:cs typeface="+mn-cs"/>
                        </a:rPr>
                        <a:t>Lipsa resurselor financiare pentru explorarea patrimoniul cultural; Oportunităţi nefolosite în domeniul turismului;</a:t>
                      </a: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mn-lt"/>
                          <a:ea typeface="+mn-ea"/>
                          <a:cs typeface="+mn-cs"/>
                        </a:rPr>
                        <a:t>Lipsa de proiecte comune între diferitele municipalităţi din district, în ceea ce priveşte dezvoltarea turismului;</a:t>
                      </a:r>
                    </a:p>
                  </a:txBody>
                  <a:tcPr marL="59184" marR="591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pic>
        <p:nvPicPr>
          <p:cNvPr id="1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31666">
            <a:off x="8941381" y="348008"/>
            <a:ext cx="739005" cy="96918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Logo-ROGov_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3897" y="431074"/>
            <a:ext cx="1193692" cy="1044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Logo UE R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0784" y="492377"/>
            <a:ext cx="4346570" cy="9504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 Box 11"/>
          <p:cNvSpPr txBox="1">
            <a:spLocks noChangeArrowheads="1"/>
          </p:cNvSpPr>
          <p:nvPr/>
        </p:nvSpPr>
        <p:spPr bwMode="auto">
          <a:xfrm>
            <a:off x="8891505" y="1337978"/>
            <a:ext cx="1104900" cy="4218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СНЦ</a:t>
            </a:r>
            <a:r>
              <a:rPr kumimoji="0" lang="en-US"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t>
            </a: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ЕЦПБ“</a:t>
            </a:r>
            <a:endParaRPr kumimoji="0" lang="bg-BG"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2"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076" y="5697562"/>
            <a:ext cx="1658555" cy="7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224" y="5713307"/>
            <a:ext cx="1350375" cy="82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0236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0" y="4765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5299674" y="6431790"/>
            <a:ext cx="14638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a:ln>
                  <a:noFill/>
                </a:ln>
                <a:effectLst/>
                <a:latin typeface="Trebuchet MS" panose="020B0603020202020204" pitchFamily="34" charset="0"/>
                <a:ea typeface="Times New Roman" panose="02020603050405020304" pitchFamily="18" charset="0"/>
                <a:hlinkClick r:id="rId2"/>
              </a:rPr>
              <a:t>ww</a:t>
            </a:r>
            <a:r>
              <a:rPr lang="en-US" sz="1000" dirty="0">
                <a:latin typeface="Trebuchet MS" panose="020B0603020202020204" pitchFamily="34" charset="0"/>
                <a:ea typeface="Times New Roman" panose="02020603050405020304" pitchFamily="18" charset="0"/>
                <a:hlinkClick r:id="rId2"/>
              </a:rPr>
              <a:t>w.interregrobg.eu</a:t>
            </a:r>
            <a:r>
              <a:rPr lang="ro-RO" sz="1000" dirty="0">
                <a:latin typeface="Trebuchet MS" panose="020B0603020202020204" pitchFamily="34" charset="0"/>
                <a:ea typeface="Times New Roman" panose="02020603050405020304" pitchFamily="18" charset="0"/>
              </a:rPr>
              <a:t> </a:t>
            </a:r>
            <a:endParaRPr kumimoji="0" lang="en-US" sz="1800" b="0" i="0" u="none" strike="noStrike" cap="none" normalizeH="0" baseline="0" dirty="0">
              <a:ln>
                <a:noFill/>
              </a:ln>
              <a:effectLst/>
            </a:endParaRPr>
          </a:p>
        </p:txBody>
      </p:sp>
      <p:pic>
        <p:nvPicPr>
          <p:cNvPr id="1034"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3305" y="5791273"/>
            <a:ext cx="1246096" cy="56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7" name="Rectangle 1"/>
          <p:cNvSpPr>
            <a:spLocks noChangeArrowheads="1"/>
          </p:cNvSpPr>
          <p:nvPr/>
        </p:nvSpPr>
        <p:spPr bwMode="auto">
          <a:xfrm>
            <a:off x="957601" y="1755253"/>
            <a:ext cx="6573599"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fontAlgn="base">
              <a:spcBef>
                <a:spcPct val="0"/>
              </a:spcBef>
              <a:spcAft>
                <a:spcPct val="0"/>
              </a:spcAft>
            </a:pPr>
            <a:r>
              <a:rPr lang="ro-RO" b="1" dirty="0">
                <a:ea typeface="Calibri" pitchFamily="34" charset="0"/>
                <a:cs typeface="Times New Roman" pitchFamily="18" charset="0"/>
              </a:rPr>
              <a:t>4. DISTRICTUL VELIKO TARNOVO </a:t>
            </a:r>
            <a:r>
              <a:rPr lang="en-US" b="1" dirty="0"/>
              <a:t>– </a:t>
            </a:r>
            <a:r>
              <a:rPr lang="en-US" b="1" dirty="0" err="1"/>
              <a:t>Analiza</a:t>
            </a:r>
            <a:r>
              <a:rPr lang="en-US" b="1" dirty="0"/>
              <a:t> SWOT</a:t>
            </a:r>
            <a:endParaRPr kumimoji="0" lang="en-US" b="0" i="0" u="none" strike="noStrike" cap="none" normalizeH="0" baseline="0" dirty="0">
              <a:ln>
                <a:noFill/>
              </a:ln>
              <a:solidFill>
                <a:schemeClr val="tx1"/>
              </a:solidFill>
              <a:effectLst/>
              <a:cs typeface="Arial" pitchFamily="34" charset="0"/>
            </a:endParaRPr>
          </a:p>
        </p:txBody>
      </p:sp>
      <p:graphicFrame>
        <p:nvGraphicFramePr>
          <p:cNvPr id="18" name="Table 17"/>
          <p:cNvGraphicFramePr>
            <a:graphicFrameLocks noGrp="1"/>
          </p:cNvGraphicFramePr>
          <p:nvPr/>
        </p:nvGraphicFramePr>
        <p:xfrm>
          <a:off x="966556" y="2347201"/>
          <a:ext cx="10308644" cy="3228595"/>
        </p:xfrm>
        <a:graphic>
          <a:graphicData uri="http://schemas.openxmlformats.org/drawingml/2006/table">
            <a:tbl>
              <a:tblPr/>
              <a:tblGrid>
                <a:gridCol w="6060644">
                  <a:extLst>
                    <a:ext uri="{9D8B030D-6E8A-4147-A177-3AD203B41FA5}">
                      <a16:colId xmlns:a16="http://schemas.microsoft.com/office/drawing/2014/main" xmlns="" val="20000"/>
                    </a:ext>
                  </a:extLst>
                </a:gridCol>
                <a:gridCol w="4248000">
                  <a:extLst>
                    <a:ext uri="{9D8B030D-6E8A-4147-A177-3AD203B41FA5}">
                      <a16:colId xmlns:a16="http://schemas.microsoft.com/office/drawing/2014/main" xmlns="" val="20001"/>
                    </a:ext>
                  </a:extLst>
                </a:gridCol>
              </a:tblGrid>
              <a:tr h="236982">
                <a:tc>
                  <a:txBody>
                    <a:bodyPr/>
                    <a:lstStyle/>
                    <a:p>
                      <a:pPr indent="247015" algn="ctr">
                        <a:lnSpc>
                          <a:spcPct val="107000"/>
                        </a:lnSpc>
                        <a:spcAft>
                          <a:spcPts val="0"/>
                        </a:spcAft>
                      </a:pPr>
                      <a:r>
                        <a:rPr lang="en-US" sz="1600" b="1" dirty="0" err="1">
                          <a:latin typeface="Calibri"/>
                          <a:ea typeface="Calibri"/>
                          <a:cs typeface="Times New Roman"/>
                        </a:rPr>
                        <a:t>Oportunităţi</a:t>
                      </a:r>
                      <a:r>
                        <a:rPr lang="en-US" sz="1600" b="1" dirty="0">
                          <a:latin typeface="Calibri"/>
                          <a:ea typeface="Calibri"/>
                          <a:cs typeface="Times New Roman"/>
                        </a:rPr>
                        <a:t> (O)</a:t>
                      </a:r>
                      <a:endParaRPr lang="en-US" sz="1400" dirty="0">
                        <a:latin typeface="Calibri"/>
                        <a:ea typeface="Calibri"/>
                        <a:cs typeface="Times New Roman"/>
                      </a:endParaRPr>
                    </a:p>
                  </a:txBody>
                  <a:tcPr marL="59184" marR="59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3350" algn="ctr">
                        <a:lnSpc>
                          <a:spcPct val="107000"/>
                        </a:lnSpc>
                        <a:spcAft>
                          <a:spcPts val="0"/>
                        </a:spcAft>
                      </a:pPr>
                      <a:r>
                        <a:rPr lang="en-US" sz="1600" b="1" dirty="0" err="1">
                          <a:latin typeface="Calibri"/>
                          <a:ea typeface="Calibri"/>
                          <a:cs typeface="Times New Roman"/>
                        </a:rPr>
                        <a:t>Ameninţări</a:t>
                      </a:r>
                      <a:r>
                        <a:rPr lang="en-US" sz="1600" b="1" dirty="0">
                          <a:latin typeface="Calibri"/>
                          <a:ea typeface="Calibri"/>
                          <a:cs typeface="Times New Roman"/>
                        </a:rPr>
                        <a:t> (T)</a:t>
                      </a:r>
                      <a:endParaRPr lang="en-US" sz="1400" dirty="0">
                        <a:latin typeface="Calibri"/>
                        <a:ea typeface="Calibri"/>
                        <a:cs typeface="Times New Roman"/>
                      </a:endParaRPr>
                    </a:p>
                  </a:txBody>
                  <a:tcPr marL="59184" marR="59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686217">
                <a:tc>
                  <a:txBody>
                    <a:bodyPr/>
                    <a:lstStyle/>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Calibri" pitchFamily="34" charset="0"/>
                          <a:ea typeface="Calibri"/>
                          <a:cs typeface="Calibri" pitchFamily="34" charset="0"/>
                        </a:rPr>
                        <a:t>Construcţia completă a autostrăzii "Hemus", care va face legătura între Sofia şi Varna, prin Veliko Tarnovo;</a:t>
                      </a:r>
                      <a:endParaRPr lang="en-US" sz="1400" kern="1200" dirty="0">
                        <a:solidFill>
                          <a:schemeClr val="tx1"/>
                        </a:solidFill>
                        <a:latin typeface="Calibri" pitchFamily="34" charset="0"/>
                        <a:ea typeface="Calibri"/>
                        <a:cs typeface="Calibri" pitchFamily="34" charset="0"/>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Calibri" pitchFamily="34" charset="0"/>
                          <a:ea typeface="Calibri"/>
                          <a:cs typeface="Calibri" pitchFamily="34" charset="0"/>
                        </a:rPr>
                        <a:t>Oportunităţi de producţie de energie electrică din surse regenerabile - apă şi soare;</a:t>
                      </a: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Calibri" pitchFamily="34" charset="0"/>
                          <a:ea typeface="Calibri"/>
                          <a:cs typeface="Calibri" pitchFamily="34" charset="0"/>
                        </a:rPr>
                        <a:t>Oportunităţi de promovare a cooperării transfrontaliere în regiunea Svishtov datorită deschiderii către fluviul Dunăre;</a:t>
                      </a: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Calibri" pitchFamily="34" charset="0"/>
                          <a:ea typeface="Calibri"/>
                          <a:cs typeface="Calibri" pitchFamily="34" charset="0"/>
                        </a:rPr>
                        <a:t>Condiţii bune pentru dezvoltarea propriei afaceri, în special în domeniul tehnologiei informaţionale;</a:t>
                      </a:r>
                      <a:endParaRPr lang="en-US" sz="1400" kern="1200" dirty="0">
                        <a:solidFill>
                          <a:schemeClr val="tx1"/>
                        </a:solidFill>
                        <a:latin typeface="Calibri" pitchFamily="34" charset="0"/>
                        <a:ea typeface="Calibri"/>
                        <a:cs typeface="Calibri" pitchFamily="34" charset="0"/>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Calibri" pitchFamily="34" charset="0"/>
                          <a:ea typeface="Calibri"/>
                          <a:cs typeface="Calibri" pitchFamily="34" charset="0"/>
                        </a:rPr>
                        <a:t>Promovarea resurselor istorice, culturale şi naturale prin mijloace tehnice inovatoare.</a:t>
                      </a:r>
                      <a:endParaRPr lang="en-US" sz="1400" kern="1200" dirty="0">
                        <a:solidFill>
                          <a:schemeClr val="tx1"/>
                        </a:solidFill>
                        <a:latin typeface="Calibri" pitchFamily="34" charset="0"/>
                        <a:ea typeface="Calibri"/>
                        <a:cs typeface="Calibri" pitchFamily="34" charset="0"/>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endParaRPr lang="en-US" sz="1400" kern="1200" dirty="0">
                        <a:solidFill>
                          <a:schemeClr val="tx1"/>
                        </a:solidFill>
                        <a:latin typeface="Calibri" pitchFamily="34" charset="0"/>
                        <a:ea typeface="Calibri"/>
                        <a:cs typeface="Calibri" pitchFamily="34" charset="0"/>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endParaRPr lang="en-US" sz="1400" kern="1200" dirty="0">
                        <a:solidFill>
                          <a:schemeClr val="tx1"/>
                        </a:solidFill>
                        <a:latin typeface="Calibri" pitchFamily="34" charset="0"/>
                        <a:ea typeface="Calibri"/>
                        <a:cs typeface="Calibri" pitchFamily="34" charset="0"/>
                      </a:endParaRPr>
                    </a:p>
                    <a:p>
                      <a:pPr indent="247015" algn="ctr">
                        <a:lnSpc>
                          <a:spcPct val="107000"/>
                        </a:lnSpc>
                        <a:spcAft>
                          <a:spcPts val="0"/>
                        </a:spcAft>
                      </a:pPr>
                      <a:endParaRPr lang="en-US" sz="1400" dirty="0">
                        <a:latin typeface="Calibri"/>
                        <a:ea typeface="Calibri"/>
                        <a:cs typeface="Times New Roman"/>
                      </a:endParaRPr>
                    </a:p>
                  </a:txBody>
                  <a:tcPr marL="59184" marR="59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Calibri" pitchFamily="34" charset="0"/>
                          <a:ea typeface="Calibri"/>
                          <a:cs typeface="Calibri" pitchFamily="34" charset="0"/>
                        </a:rPr>
                        <a:t>Depopularea unor întregi regiuni din zonele montane;</a:t>
                      </a: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Calibri" pitchFamily="34" charset="0"/>
                          <a:ea typeface="Calibri"/>
                          <a:cs typeface="Calibri" pitchFamily="34" charset="0"/>
                        </a:rPr>
                        <a:t>Acumularea populaţiei în oraşele mari şi în centrele economice din district;</a:t>
                      </a:r>
                      <a:endParaRPr lang="en-US" sz="1400" kern="1200" dirty="0">
                        <a:solidFill>
                          <a:schemeClr val="tx1"/>
                        </a:solidFill>
                        <a:latin typeface="Calibri" pitchFamily="34" charset="0"/>
                        <a:ea typeface="Calibri"/>
                        <a:cs typeface="Calibri" pitchFamily="34" charset="0"/>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Calibri" pitchFamily="34" charset="0"/>
                          <a:ea typeface="Calibri"/>
                          <a:cs typeface="Calibri" pitchFamily="34" charset="0"/>
                        </a:rPr>
                        <a:t>Aprofundarea crizei demografice;</a:t>
                      </a:r>
                      <a:endParaRPr lang="en-US" sz="1400" kern="1200" dirty="0">
                        <a:solidFill>
                          <a:schemeClr val="tx1"/>
                        </a:solidFill>
                        <a:latin typeface="Calibri" pitchFamily="34" charset="0"/>
                        <a:ea typeface="Calibri"/>
                        <a:cs typeface="Calibri" pitchFamily="34" charset="0"/>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Calibri" pitchFamily="34" charset="0"/>
                          <a:ea typeface="Calibri"/>
                          <a:cs typeface="Calibri" pitchFamily="34" charset="0"/>
                        </a:rPr>
                        <a:t>Riscuri de incidente neprevăzute în zonele rezidenţiale din cauza particularităţilor terenului - inundaţii, alunecări de teren;</a:t>
                      </a:r>
                      <a:endParaRPr lang="en-US" sz="1400" kern="1200" dirty="0">
                        <a:solidFill>
                          <a:schemeClr val="tx1"/>
                        </a:solidFill>
                        <a:latin typeface="Calibri" pitchFamily="34" charset="0"/>
                        <a:ea typeface="Calibri"/>
                        <a:cs typeface="Calibri" pitchFamily="34" charset="0"/>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Calibri" pitchFamily="34" charset="0"/>
                          <a:ea typeface="Calibri"/>
                          <a:cs typeface="Calibri" pitchFamily="34" charset="0"/>
                        </a:rPr>
                        <a:t>Resurse financiare limitate pentru investiţii în satele şi municipiile mici.</a:t>
                      </a:r>
                    </a:p>
                    <a:p>
                      <a:pPr marL="342900" marR="0" lvl="0" indent="-342900" algn="just" defTabSz="914400" rtl="0" eaLnBrk="1" fontAlgn="auto" latinLnBrk="0" hangingPunct="1">
                        <a:lnSpc>
                          <a:spcPct val="107000"/>
                        </a:lnSpc>
                        <a:spcBef>
                          <a:spcPts val="0"/>
                        </a:spcBef>
                        <a:spcAft>
                          <a:spcPts val="0"/>
                        </a:spcAft>
                        <a:buClrTx/>
                        <a:buSzTx/>
                        <a:buFont typeface="Symbol"/>
                        <a:buNone/>
                        <a:tabLst>
                          <a:tab pos="403225" algn="l"/>
                        </a:tabLst>
                        <a:defRPr/>
                      </a:pPr>
                      <a:endParaRPr lang="ro-RO" sz="1400" kern="1200" dirty="0">
                        <a:solidFill>
                          <a:schemeClr val="tx1"/>
                        </a:solidFill>
                        <a:latin typeface="Calibri" pitchFamily="34" charset="0"/>
                        <a:ea typeface="Calibri"/>
                        <a:cs typeface="Calibri" pitchFamily="34" charset="0"/>
                      </a:endParaRPr>
                    </a:p>
                    <a:p>
                      <a:pPr marL="342900" marR="0" lvl="0" indent="-342900" algn="just" defTabSz="914400" rtl="0" eaLnBrk="1" fontAlgn="auto" latinLnBrk="0" hangingPunct="1">
                        <a:lnSpc>
                          <a:spcPct val="107000"/>
                        </a:lnSpc>
                        <a:spcBef>
                          <a:spcPts val="0"/>
                        </a:spcBef>
                        <a:spcAft>
                          <a:spcPts val="0"/>
                        </a:spcAft>
                        <a:buClrTx/>
                        <a:buSzTx/>
                        <a:buFont typeface="Symbol"/>
                        <a:buNone/>
                        <a:tabLst>
                          <a:tab pos="403225" algn="l"/>
                        </a:tabLst>
                        <a:defRPr/>
                      </a:pPr>
                      <a:endParaRPr lang="en-US" sz="1400" kern="1200" dirty="0">
                        <a:solidFill>
                          <a:schemeClr val="tx1"/>
                        </a:solidFill>
                        <a:latin typeface="Calibri" pitchFamily="34" charset="0"/>
                        <a:ea typeface="Calibri"/>
                        <a:cs typeface="Calibri" pitchFamily="34" charset="0"/>
                      </a:endParaRPr>
                    </a:p>
                  </a:txBody>
                  <a:tcPr marL="59184" marR="59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pic>
        <p:nvPicPr>
          <p:cNvPr id="1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31666">
            <a:off x="8941381" y="348008"/>
            <a:ext cx="739005" cy="96918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Logo-ROGov_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3897" y="431074"/>
            <a:ext cx="1193692" cy="1044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Logo UE R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0784" y="492377"/>
            <a:ext cx="4346570" cy="9504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 Box 11"/>
          <p:cNvSpPr txBox="1">
            <a:spLocks noChangeArrowheads="1"/>
          </p:cNvSpPr>
          <p:nvPr/>
        </p:nvSpPr>
        <p:spPr bwMode="auto">
          <a:xfrm>
            <a:off x="8891505" y="1337978"/>
            <a:ext cx="1104900" cy="4218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СНЦ</a:t>
            </a:r>
            <a:r>
              <a:rPr kumimoji="0" lang="en-US"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t>
            </a: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ЕЦПБ“</a:t>
            </a:r>
            <a:endParaRPr kumimoji="0" lang="bg-BG"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2"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076" y="5697562"/>
            <a:ext cx="1658555" cy="7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224" y="5713307"/>
            <a:ext cx="1350375" cy="82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909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8035" y="1905779"/>
            <a:ext cx="11217498" cy="4005621"/>
          </a:xfrm>
        </p:spPr>
        <p:txBody>
          <a:bodyPr>
            <a:normAutofit/>
          </a:bodyPr>
          <a:lstStyle/>
          <a:p>
            <a:endParaRPr lang="en-US" sz="1600" b="1" dirty="0" smtClean="0">
              <a:solidFill>
                <a:srgbClr val="00B050"/>
              </a:solidFill>
              <a:effectLst>
                <a:outerShdw blurRad="38100" dist="38100" dir="2700000" algn="tl">
                  <a:srgbClr val="000000">
                    <a:alpha val="43137"/>
                  </a:srgbClr>
                </a:outerShdw>
              </a:effectLst>
              <a:latin typeface="Trebuchet MS" pitchFamily="34" charset="0"/>
            </a:endParaRPr>
          </a:p>
          <a:p>
            <a:pPr fontAlgn="ctr"/>
            <a:endParaRPr lang="en-US" sz="1000" dirty="0"/>
          </a:p>
        </p:txBody>
      </p:sp>
      <p:sp>
        <p:nvSpPr>
          <p:cNvPr id="5" name="Rectangle 8"/>
          <p:cNvSpPr>
            <a:spLocks noChangeArrowheads="1"/>
          </p:cNvSpPr>
          <p:nvPr/>
        </p:nvSpPr>
        <p:spPr bwMode="auto">
          <a:xfrm>
            <a:off x="0" y="4765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5299674" y="6431790"/>
            <a:ext cx="14638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smtClean="0">
                <a:ln>
                  <a:noFill/>
                </a:ln>
                <a:effectLst/>
                <a:latin typeface="Trebuchet MS" panose="020B0603020202020204" pitchFamily="34" charset="0"/>
                <a:ea typeface="Times New Roman" panose="02020603050405020304" pitchFamily="18" charset="0"/>
                <a:hlinkClick r:id="rId2"/>
              </a:rPr>
              <a:t>ww</a:t>
            </a:r>
            <a:r>
              <a:rPr lang="en-US" sz="1000" dirty="0" smtClean="0">
                <a:latin typeface="Trebuchet MS" panose="020B0603020202020204" pitchFamily="34" charset="0"/>
                <a:ea typeface="Times New Roman" panose="02020603050405020304" pitchFamily="18" charset="0"/>
                <a:hlinkClick r:id="rId2"/>
              </a:rPr>
              <a:t>w.interregrobg.eu</a:t>
            </a:r>
            <a:r>
              <a:rPr lang="ro-RO" sz="1000" dirty="0" smtClean="0">
                <a:latin typeface="Trebuchet MS" panose="020B0603020202020204" pitchFamily="34" charset="0"/>
                <a:ea typeface="Times New Roman" panose="02020603050405020304" pitchFamily="18" charset="0"/>
              </a:rPr>
              <a:t> </a:t>
            </a:r>
            <a:endParaRPr kumimoji="0" lang="en-US" sz="1800" b="0" i="0" u="none" strike="noStrike" cap="none" normalizeH="0" baseline="0" dirty="0" smtClean="0">
              <a:ln>
                <a:noFill/>
              </a:ln>
              <a:effectLst/>
            </a:endParaRPr>
          </a:p>
        </p:txBody>
      </p:sp>
      <p:sp>
        <p:nvSpPr>
          <p:cNvPr id="11" name="Subtitle 2"/>
          <p:cNvSpPr txBox="1">
            <a:spLocks/>
          </p:cNvSpPr>
          <p:nvPr/>
        </p:nvSpPr>
        <p:spPr>
          <a:xfrm>
            <a:off x="680435" y="1864994"/>
            <a:ext cx="10871914" cy="40056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just">
              <a:buFont typeface="Wingdings" panose="05000000000000000000" pitchFamily="2" charset="2"/>
              <a:buChar char="Ø"/>
            </a:pPr>
            <a:r>
              <a:rPr lang="en-US" sz="1800" b="1" dirty="0" err="1" smtClean="0">
                <a:latin typeface="Trebuchet MS" panose="020B0603020202020204" pitchFamily="34" charset="0"/>
              </a:rPr>
              <a:t>Rezultatele</a:t>
            </a:r>
            <a:r>
              <a:rPr lang="en-US" sz="1800" b="1" dirty="0" smtClean="0">
                <a:latin typeface="Trebuchet MS" panose="020B0603020202020204" pitchFamily="34" charset="0"/>
              </a:rPr>
              <a:t> </a:t>
            </a:r>
            <a:r>
              <a:rPr lang="en-US" sz="1800" b="1" dirty="0" err="1">
                <a:latin typeface="Trebuchet MS" panose="020B0603020202020204" pitchFamily="34" charset="0"/>
              </a:rPr>
              <a:t>proiectului</a:t>
            </a:r>
            <a:r>
              <a:rPr lang="en-US" sz="1800" dirty="0">
                <a:latin typeface="Trebuchet MS" panose="020B0603020202020204" pitchFamily="34" charset="0"/>
              </a:rPr>
              <a:t>: </a:t>
            </a:r>
            <a:endParaRPr lang="ro-RO" sz="1800" dirty="0" smtClean="0">
              <a:latin typeface="Trebuchet MS" panose="020B0603020202020204" pitchFamily="34" charset="0"/>
            </a:endParaRPr>
          </a:p>
          <a:p>
            <a:pPr marL="285750" indent="-285750" algn="just">
              <a:buFontTx/>
              <a:buChar char="-"/>
            </a:pPr>
            <a:r>
              <a:rPr lang="ro-RO" sz="1800" dirty="0">
                <a:latin typeface="Trebuchet MS" panose="020B0603020202020204" pitchFamily="34" charset="0"/>
              </a:rPr>
              <a:t>C</a:t>
            </a:r>
            <a:r>
              <a:rPr lang="en-US" sz="1800" dirty="0" err="1" smtClean="0">
                <a:latin typeface="Trebuchet MS" panose="020B0603020202020204" pitchFamily="34" charset="0"/>
              </a:rPr>
              <a:t>ontact</a:t>
            </a:r>
            <a:r>
              <a:rPr lang="en-US" sz="1800" dirty="0" smtClean="0">
                <a:latin typeface="Trebuchet MS" panose="020B0603020202020204" pitchFamily="34" charset="0"/>
              </a:rPr>
              <a:t> </a:t>
            </a:r>
            <a:r>
              <a:rPr lang="en-US" sz="1800" dirty="0" err="1">
                <a:latin typeface="Trebuchet MS" panose="020B0603020202020204" pitchFamily="34" charset="0"/>
              </a:rPr>
              <a:t>facil</a:t>
            </a:r>
            <a:r>
              <a:rPr lang="en-US" sz="1800" dirty="0">
                <a:latin typeface="Trebuchet MS" panose="020B0603020202020204" pitchFamily="34" charset="0"/>
              </a:rPr>
              <a:t> </a:t>
            </a:r>
            <a:r>
              <a:rPr lang="en-US" sz="1800" dirty="0" err="1">
                <a:latin typeface="Trebuchet MS" panose="020B0603020202020204" pitchFamily="34" charset="0"/>
              </a:rPr>
              <a:t>între</a:t>
            </a:r>
            <a:r>
              <a:rPr lang="en-US" sz="1800" dirty="0">
                <a:latin typeface="Trebuchet MS" panose="020B0603020202020204" pitchFamily="34" charset="0"/>
              </a:rPr>
              <a:t> </a:t>
            </a:r>
            <a:r>
              <a:rPr lang="en-US" sz="1800" dirty="0" err="1">
                <a:latin typeface="Trebuchet MS" panose="020B0603020202020204" pitchFamily="34" charset="0"/>
              </a:rPr>
              <a:t>reprezentanții</a:t>
            </a:r>
            <a:r>
              <a:rPr lang="en-US" sz="1800" dirty="0">
                <a:latin typeface="Trebuchet MS" panose="020B0603020202020204" pitchFamily="34" charset="0"/>
              </a:rPr>
              <a:t> </a:t>
            </a:r>
            <a:r>
              <a:rPr lang="en-US" sz="1800" dirty="0" err="1">
                <a:latin typeface="Trebuchet MS" panose="020B0603020202020204" pitchFamily="34" charset="0"/>
              </a:rPr>
              <a:t>grupurilor</a:t>
            </a:r>
            <a:r>
              <a:rPr lang="en-US" sz="1800" dirty="0">
                <a:latin typeface="Trebuchet MS" panose="020B0603020202020204" pitchFamily="34" charset="0"/>
              </a:rPr>
              <a:t> </a:t>
            </a:r>
            <a:r>
              <a:rPr lang="en-US" sz="1800" dirty="0" err="1">
                <a:latin typeface="Trebuchet MS" panose="020B0603020202020204" pitchFamily="34" charset="0"/>
              </a:rPr>
              <a:t>țintă</a:t>
            </a:r>
            <a:r>
              <a:rPr lang="en-US" sz="1800" dirty="0">
                <a:latin typeface="Trebuchet MS" panose="020B0603020202020204" pitchFamily="34" charset="0"/>
              </a:rPr>
              <a:t>; </a:t>
            </a:r>
            <a:endParaRPr lang="ro-RO" sz="1800" dirty="0" smtClean="0">
              <a:latin typeface="Trebuchet MS" panose="020B0603020202020204" pitchFamily="34" charset="0"/>
            </a:endParaRPr>
          </a:p>
          <a:p>
            <a:pPr marL="285750" indent="-285750" algn="just">
              <a:buFontTx/>
              <a:buChar char="-"/>
            </a:pPr>
            <a:r>
              <a:rPr lang="en-US" sz="1800" dirty="0" err="1" smtClean="0">
                <a:latin typeface="Trebuchet MS" panose="020B0603020202020204" pitchFamily="34" charset="0"/>
              </a:rPr>
              <a:t>Creșterea</a:t>
            </a:r>
            <a:r>
              <a:rPr lang="en-US" sz="1800" dirty="0" smtClean="0">
                <a:latin typeface="Trebuchet MS" panose="020B0603020202020204" pitchFamily="34" charset="0"/>
              </a:rPr>
              <a:t> </a:t>
            </a:r>
            <a:r>
              <a:rPr lang="en-US" sz="1800" dirty="0" err="1">
                <a:latin typeface="Trebuchet MS" panose="020B0603020202020204" pitchFamily="34" charset="0"/>
              </a:rPr>
              <a:t>gradului</a:t>
            </a:r>
            <a:r>
              <a:rPr lang="en-US" sz="1800" dirty="0">
                <a:latin typeface="Trebuchet MS" panose="020B0603020202020204" pitchFamily="34" charset="0"/>
              </a:rPr>
              <a:t> de </a:t>
            </a:r>
            <a:r>
              <a:rPr lang="en-US" sz="1800" dirty="0" err="1">
                <a:latin typeface="Trebuchet MS" panose="020B0603020202020204" pitchFamily="34" charset="0"/>
              </a:rPr>
              <a:t>conștientizare</a:t>
            </a:r>
            <a:r>
              <a:rPr lang="en-US" sz="1800" dirty="0">
                <a:latin typeface="Trebuchet MS" panose="020B0603020202020204" pitchFamily="34" charset="0"/>
              </a:rPr>
              <a:t> a </a:t>
            </a:r>
            <a:r>
              <a:rPr lang="en-US" sz="1800" dirty="0" err="1">
                <a:latin typeface="Trebuchet MS" panose="020B0603020202020204" pitchFamily="34" charset="0"/>
              </a:rPr>
              <a:t>tuturor</a:t>
            </a:r>
            <a:r>
              <a:rPr lang="en-US" sz="1800" dirty="0">
                <a:latin typeface="Trebuchet MS" panose="020B0603020202020204" pitchFamily="34" charset="0"/>
              </a:rPr>
              <a:t> </a:t>
            </a:r>
            <a:r>
              <a:rPr lang="en-US" sz="1800" dirty="0" err="1">
                <a:latin typeface="Trebuchet MS" panose="020B0603020202020204" pitchFamily="34" charset="0"/>
              </a:rPr>
              <a:t>aspectelor</a:t>
            </a:r>
            <a:r>
              <a:rPr lang="en-US" sz="1800" dirty="0">
                <a:latin typeface="Trebuchet MS" panose="020B0603020202020204" pitchFamily="34" charset="0"/>
              </a:rPr>
              <a:t> </a:t>
            </a:r>
            <a:r>
              <a:rPr lang="en-US" sz="1800" dirty="0" err="1">
                <a:latin typeface="Trebuchet MS" panose="020B0603020202020204" pitchFamily="34" charset="0"/>
              </a:rPr>
              <a:t>pieței</a:t>
            </a:r>
            <a:r>
              <a:rPr lang="en-US" sz="1800" dirty="0">
                <a:latin typeface="Trebuchet MS" panose="020B0603020202020204" pitchFamily="34" charset="0"/>
              </a:rPr>
              <a:t> </a:t>
            </a:r>
            <a:r>
              <a:rPr lang="en-US" sz="1800" dirty="0" err="1">
                <a:latin typeface="Trebuchet MS" panose="020B0603020202020204" pitchFamily="34" charset="0"/>
              </a:rPr>
              <a:t>muncii</a:t>
            </a:r>
            <a:r>
              <a:rPr lang="en-US" sz="1800" dirty="0">
                <a:latin typeface="Trebuchet MS" panose="020B0603020202020204" pitchFamily="34" charset="0"/>
              </a:rPr>
              <a:t>, </a:t>
            </a:r>
            <a:endParaRPr lang="ro-RO" sz="1800" dirty="0" smtClean="0">
              <a:latin typeface="Trebuchet MS" panose="020B0603020202020204" pitchFamily="34" charset="0"/>
            </a:endParaRPr>
          </a:p>
          <a:p>
            <a:pPr marL="285750" indent="-285750" algn="just">
              <a:buFontTx/>
              <a:buChar char="-"/>
            </a:pPr>
            <a:r>
              <a:rPr lang="en-US" sz="1800" dirty="0" err="1" smtClean="0">
                <a:latin typeface="Trebuchet MS" panose="020B0603020202020204" pitchFamily="34" charset="0"/>
              </a:rPr>
              <a:t>Politici</a:t>
            </a:r>
            <a:r>
              <a:rPr lang="en-US" sz="1800" dirty="0" smtClean="0">
                <a:latin typeface="Trebuchet MS" panose="020B0603020202020204" pitchFamily="34" charset="0"/>
              </a:rPr>
              <a:t> </a:t>
            </a:r>
            <a:r>
              <a:rPr lang="en-US" sz="1800" dirty="0" err="1">
                <a:latin typeface="Trebuchet MS" panose="020B0603020202020204" pitchFamily="34" charset="0"/>
              </a:rPr>
              <a:t>publice</a:t>
            </a:r>
            <a:r>
              <a:rPr lang="en-US" sz="1800" dirty="0">
                <a:latin typeface="Trebuchet MS" panose="020B0603020202020204" pitchFamily="34" charset="0"/>
              </a:rPr>
              <a:t> </a:t>
            </a:r>
            <a:r>
              <a:rPr lang="en-US" sz="1800" dirty="0" err="1">
                <a:latin typeface="Trebuchet MS" panose="020B0603020202020204" pitchFamily="34" charset="0"/>
              </a:rPr>
              <a:t>îmbunătățite</a:t>
            </a:r>
            <a:r>
              <a:rPr lang="en-US" sz="1800" dirty="0">
                <a:latin typeface="Trebuchet MS" panose="020B0603020202020204" pitchFamily="34" charset="0"/>
              </a:rPr>
              <a:t> </a:t>
            </a:r>
            <a:r>
              <a:rPr lang="en-US" sz="1800" dirty="0" err="1">
                <a:latin typeface="Trebuchet MS" panose="020B0603020202020204" pitchFamily="34" charset="0"/>
              </a:rPr>
              <a:t>pe</a:t>
            </a:r>
            <a:r>
              <a:rPr lang="en-US" sz="1800" dirty="0">
                <a:latin typeface="Trebuchet MS" panose="020B0603020202020204" pitchFamily="34" charset="0"/>
              </a:rPr>
              <a:t> </a:t>
            </a:r>
            <a:r>
              <a:rPr lang="en-US" sz="1800" dirty="0" err="1">
                <a:latin typeface="Trebuchet MS" panose="020B0603020202020204" pitchFamily="34" charset="0"/>
              </a:rPr>
              <a:t>piața</a:t>
            </a:r>
            <a:r>
              <a:rPr lang="en-US" sz="1800" dirty="0">
                <a:latin typeface="Trebuchet MS" panose="020B0603020202020204" pitchFamily="34" charset="0"/>
              </a:rPr>
              <a:t> </a:t>
            </a:r>
            <a:r>
              <a:rPr lang="en-US" sz="1800" dirty="0" err="1">
                <a:latin typeface="Trebuchet MS" panose="020B0603020202020204" pitchFamily="34" charset="0"/>
              </a:rPr>
              <a:t>forței</a:t>
            </a:r>
            <a:r>
              <a:rPr lang="en-US" sz="1800" dirty="0">
                <a:latin typeface="Trebuchet MS" panose="020B0603020202020204" pitchFamily="34" charset="0"/>
              </a:rPr>
              <a:t> de </a:t>
            </a:r>
            <a:r>
              <a:rPr lang="en-US" sz="1800" dirty="0" err="1" smtClean="0">
                <a:latin typeface="Trebuchet MS" panose="020B0603020202020204" pitchFamily="34" charset="0"/>
              </a:rPr>
              <a:t>muncă</a:t>
            </a:r>
            <a:endParaRPr lang="ro-RO" sz="1800" dirty="0">
              <a:latin typeface="Trebuchet MS" panose="020B0603020202020204" pitchFamily="34" charset="0"/>
            </a:endParaRPr>
          </a:p>
          <a:p>
            <a:pPr marL="285750" indent="-285750" algn="just">
              <a:buFontTx/>
              <a:buChar char="-"/>
            </a:pPr>
            <a:endParaRPr lang="ro-RO" sz="1800" dirty="0">
              <a:latin typeface="Trebuchet MS" panose="020B0603020202020204" pitchFamily="34" charset="0"/>
            </a:endParaRPr>
          </a:p>
          <a:p>
            <a:pPr marL="285750" indent="-285750" algn="just">
              <a:buFont typeface="Wingdings" panose="05000000000000000000" pitchFamily="2" charset="2"/>
              <a:buChar char="Ø"/>
            </a:pPr>
            <a:r>
              <a:rPr lang="en-US" sz="1800" b="1" dirty="0" err="1">
                <a:latin typeface="Trebuchet MS" panose="020B0603020202020204" pitchFamily="34" charset="0"/>
              </a:rPr>
              <a:t>Grupul</a:t>
            </a:r>
            <a:r>
              <a:rPr lang="en-US" sz="1800" b="1" dirty="0">
                <a:latin typeface="Trebuchet MS" panose="020B0603020202020204" pitchFamily="34" charset="0"/>
              </a:rPr>
              <a:t> </a:t>
            </a:r>
            <a:r>
              <a:rPr lang="en-US" sz="1800" b="1" dirty="0" err="1">
                <a:latin typeface="Trebuchet MS" panose="020B0603020202020204" pitchFamily="34" charset="0"/>
              </a:rPr>
              <a:t>țintă</a:t>
            </a:r>
            <a:r>
              <a:rPr lang="en-US" sz="1800" b="1" dirty="0">
                <a:latin typeface="Trebuchet MS" panose="020B0603020202020204" pitchFamily="34" charset="0"/>
              </a:rPr>
              <a:t>:</a:t>
            </a:r>
            <a:r>
              <a:rPr lang="en-US" sz="1800" dirty="0">
                <a:latin typeface="Trebuchet MS" panose="020B0603020202020204" pitchFamily="34" charset="0"/>
              </a:rPr>
              <a:t> </a:t>
            </a:r>
            <a:endParaRPr lang="ro-RO" sz="1800" dirty="0" smtClean="0">
              <a:latin typeface="Trebuchet MS" panose="020B0603020202020204" pitchFamily="34" charset="0"/>
            </a:endParaRPr>
          </a:p>
          <a:p>
            <a:pPr marL="285750" indent="-285750" algn="just">
              <a:buFontTx/>
              <a:buChar char="-"/>
            </a:pPr>
            <a:r>
              <a:rPr lang="en-US" sz="1800" dirty="0" err="1" smtClean="0">
                <a:latin typeface="Trebuchet MS" panose="020B0603020202020204" pitchFamily="34" charset="0"/>
              </a:rPr>
              <a:t>Persoane</a:t>
            </a:r>
            <a:r>
              <a:rPr lang="en-US" sz="1800" dirty="0" smtClean="0">
                <a:latin typeface="Trebuchet MS" panose="020B0603020202020204" pitchFamily="34" charset="0"/>
              </a:rPr>
              <a:t> </a:t>
            </a:r>
            <a:r>
              <a:rPr lang="en-US" sz="1800" dirty="0" err="1">
                <a:latin typeface="Trebuchet MS" panose="020B0603020202020204" pitchFamily="34" charset="0"/>
              </a:rPr>
              <a:t>aflate</a:t>
            </a:r>
            <a:r>
              <a:rPr lang="en-US" sz="1800" dirty="0">
                <a:latin typeface="Trebuchet MS" panose="020B0603020202020204" pitchFamily="34" charset="0"/>
              </a:rPr>
              <a:t> </a:t>
            </a:r>
            <a:r>
              <a:rPr lang="en-US" sz="1800" dirty="0" err="1">
                <a:latin typeface="Trebuchet MS" panose="020B0603020202020204" pitchFamily="34" charset="0"/>
              </a:rPr>
              <a:t>în</a:t>
            </a:r>
            <a:r>
              <a:rPr lang="en-US" sz="1800" dirty="0">
                <a:latin typeface="Trebuchet MS" panose="020B0603020202020204" pitchFamily="34" charset="0"/>
              </a:rPr>
              <a:t> </a:t>
            </a:r>
            <a:r>
              <a:rPr lang="en-US" sz="1800" dirty="0" err="1">
                <a:latin typeface="Trebuchet MS" panose="020B0603020202020204" pitchFamily="34" charset="0"/>
              </a:rPr>
              <a:t>căutarea</a:t>
            </a:r>
            <a:r>
              <a:rPr lang="en-US" sz="1800" dirty="0">
                <a:latin typeface="Trebuchet MS" panose="020B0603020202020204" pitchFamily="34" charset="0"/>
              </a:rPr>
              <a:t> </a:t>
            </a:r>
            <a:r>
              <a:rPr lang="en-US" sz="1800" dirty="0" err="1">
                <a:latin typeface="Trebuchet MS" panose="020B0603020202020204" pitchFamily="34" charset="0"/>
              </a:rPr>
              <a:t>unui</a:t>
            </a:r>
            <a:r>
              <a:rPr lang="en-US" sz="1800" dirty="0">
                <a:latin typeface="Trebuchet MS" panose="020B0603020202020204" pitchFamily="34" charset="0"/>
              </a:rPr>
              <a:t> </a:t>
            </a:r>
            <a:r>
              <a:rPr lang="en-US" sz="1800" dirty="0" err="1">
                <a:latin typeface="Trebuchet MS" panose="020B0603020202020204" pitchFamily="34" charset="0"/>
              </a:rPr>
              <a:t>loc</a:t>
            </a:r>
            <a:r>
              <a:rPr lang="en-US" sz="1800" dirty="0">
                <a:latin typeface="Trebuchet MS" panose="020B0603020202020204" pitchFamily="34" charset="0"/>
              </a:rPr>
              <a:t> de </a:t>
            </a:r>
            <a:r>
              <a:rPr lang="en-US" sz="1800" dirty="0" err="1" smtClean="0">
                <a:latin typeface="Trebuchet MS" panose="020B0603020202020204" pitchFamily="34" charset="0"/>
              </a:rPr>
              <a:t>muncă</a:t>
            </a:r>
            <a:endParaRPr lang="ro-RO" sz="1800" dirty="0" smtClean="0">
              <a:latin typeface="Trebuchet MS" panose="020B0603020202020204" pitchFamily="34" charset="0"/>
            </a:endParaRPr>
          </a:p>
          <a:p>
            <a:pPr marL="285750" indent="-285750" algn="just">
              <a:buFontTx/>
              <a:buChar char="-"/>
            </a:pPr>
            <a:r>
              <a:rPr lang="en-US" sz="1800" dirty="0" err="1" smtClean="0">
                <a:latin typeface="Trebuchet MS" panose="020B0603020202020204" pitchFamily="34" charset="0"/>
              </a:rPr>
              <a:t>reprezentanți</a:t>
            </a:r>
            <a:r>
              <a:rPr lang="en-US" sz="1800" dirty="0" smtClean="0">
                <a:latin typeface="Trebuchet MS" panose="020B0603020202020204" pitchFamily="34" charset="0"/>
              </a:rPr>
              <a:t> </a:t>
            </a:r>
            <a:r>
              <a:rPr lang="en-US" sz="1800" dirty="0" err="1" smtClean="0">
                <a:latin typeface="Trebuchet MS" panose="020B0603020202020204" pitchFamily="34" charset="0"/>
              </a:rPr>
              <a:t>ai</a:t>
            </a:r>
            <a:r>
              <a:rPr lang="en-US" sz="1800" dirty="0" smtClean="0">
                <a:latin typeface="Trebuchet MS" panose="020B0603020202020204" pitchFamily="34" charset="0"/>
              </a:rPr>
              <a:t> </a:t>
            </a:r>
            <a:r>
              <a:rPr lang="en-US" sz="1800" dirty="0" err="1" smtClean="0">
                <a:latin typeface="Trebuchet MS" panose="020B0603020202020204" pitchFamily="34" charset="0"/>
              </a:rPr>
              <a:t>mediului</a:t>
            </a:r>
            <a:r>
              <a:rPr lang="en-US" sz="1800" dirty="0" smtClean="0">
                <a:latin typeface="Trebuchet MS" panose="020B0603020202020204" pitchFamily="34" charset="0"/>
              </a:rPr>
              <a:t> de </a:t>
            </a:r>
            <a:r>
              <a:rPr lang="en-US" sz="1800" dirty="0" err="1" smtClean="0">
                <a:latin typeface="Trebuchet MS" panose="020B0603020202020204" pitchFamily="34" charset="0"/>
              </a:rPr>
              <a:t>afaceri</a:t>
            </a:r>
            <a:r>
              <a:rPr lang="en-US" sz="1800" dirty="0" smtClean="0">
                <a:latin typeface="Trebuchet MS" panose="020B0603020202020204" pitchFamily="34" charset="0"/>
              </a:rPr>
              <a:t> </a:t>
            </a:r>
            <a:endParaRPr lang="ro-RO" sz="1800" dirty="0" smtClean="0">
              <a:latin typeface="Trebuchet MS" panose="020B0603020202020204" pitchFamily="34" charset="0"/>
            </a:endParaRPr>
          </a:p>
          <a:p>
            <a:pPr marL="285750" indent="-285750" algn="just">
              <a:buFontTx/>
              <a:buChar char="-"/>
            </a:pPr>
            <a:r>
              <a:rPr lang="en-US" sz="1800" dirty="0" err="1" smtClean="0">
                <a:latin typeface="Trebuchet MS" panose="020B0603020202020204" pitchFamily="34" charset="0"/>
              </a:rPr>
              <a:t>sectorul</a:t>
            </a:r>
            <a:r>
              <a:rPr lang="en-US" sz="1800" dirty="0" smtClean="0">
                <a:latin typeface="Trebuchet MS" panose="020B0603020202020204" pitchFamily="34" charset="0"/>
              </a:rPr>
              <a:t> </a:t>
            </a:r>
            <a:r>
              <a:rPr lang="en-US" sz="1800" dirty="0">
                <a:latin typeface="Trebuchet MS" panose="020B0603020202020204" pitchFamily="34" charset="0"/>
              </a:rPr>
              <a:t>public / </a:t>
            </a:r>
            <a:r>
              <a:rPr lang="en-US" sz="1800" dirty="0" err="1">
                <a:latin typeface="Trebuchet MS" panose="020B0603020202020204" pitchFamily="34" charset="0"/>
              </a:rPr>
              <a:t>autoritățile</a:t>
            </a:r>
            <a:r>
              <a:rPr lang="en-US" sz="1800" dirty="0">
                <a:latin typeface="Trebuchet MS" panose="020B0603020202020204" pitchFamily="34" charset="0"/>
              </a:rPr>
              <a:t> </a:t>
            </a:r>
            <a:r>
              <a:rPr lang="en-US" sz="1800" dirty="0" err="1" smtClean="0">
                <a:latin typeface="Trebuchet MS" panose="020B0603020202020204" pitchFamily="34" charset="0"/>
              </a:rPr>
              <a:t>publice</a:t>
            </a:r>
            <a:endParaRPr lang="ro-RO" sz="1800" dirty="0">
              <a:latin typeface="Trebuchet MS" panose="020B0603020202020204" pitchFamily="34" charset="0"/>
            </a:endParaRPr>
          </a:p>
          <a:p>
            <a:pPr marL="285750" indent="-285750" algn="just">
              <a:buFontTx/>
              <a:buChar char="-"/>
            </a:pPr>
            <a:endParaRPr lang="ro-RO" sz="1800" dirty="0">
              <a:latin typeface="Trebuchet MS" panose="020B0603020202020204" pitchFamily="34" charset="0"/>
            </a:endParaRPr>
          </a:p>
        </p:txBody>
      </p:sp>
      <p:pic>
        <p:nvPicPr>
          <p:cNvPr id="2" name="Imagine 1"/>
          <p:cNvPicPr>
            <a:picLocks noChangeAspect="1"/>
          </p:cNvPicPr>
          <p:nvPr/>
        </p:nvPicPr>
        <p:blipFill>
          <a:blip r:embed="rId3"/>
          <a:stretch>
            <a:fillRect/>
          </a:stretch>
        </p:blipFill>
        <p:spPr>
          <a:xfrm>
            <a:off x="0" y="156499"/>
            <a:ext cx="12192000" cy="1058587"/>
          </a:xfrm>
          <a:prstGeom prst="rect">
            <a:avLst/>
          </a:prstGeom>
        </p:spPr>
      </p:pic>
      <p:pic>
        <p:nvPicPr>
          <p:cNvPr id="1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31666">
            <a:off x="8941381" y="348008"/>
            <a:ext cx="739005" cy="96918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Logo-ROGov_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3897" y="431074"/>
            <a:ext cx="1193692" cy="1044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Logo UE R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0784" y="492377"/>
            <a:ext cx="4346570" cy="9504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 Box 11"/>
          <p:cNvSpPr txBox="1">
            <a:spLocks noChangeArrowheads="1"/>
          </p:cNvSpPr>
          <p:nvPr/>
        </p:nvSpPr>
        <p:spPr bwMode="auto">
          <a:xfrm>
            <a:off x="8891505" y="1337978"/>
            <a:ext cx="1104900" cy="4218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СНЦ</a:t>
            </a:r>
            <a:r>
              <a:rPr kumimoji="0" lang="en-US"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t>
            </a: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ЕЦПБ“</a:t>
            </a:r>
            <a:endParaRPr kumimoji="0" lang="bg-BG"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2" name="Picture 1" descr="C:\Users\barothi\AppData\Local\Temp\Rar$DIa0.990\Interreg_r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77076" y="5697562"/>
            <a:ext cx="1658555" cy="7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88224" y="5713307"/>
            <a:ext cx="1350375" cy="82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8591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0" y="4765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5299674" y="6431790"/>
            <a:ext cx="14638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a:ln>
                  <a:noFill/>
                </a:ln>
                <a:effectLst/>
                <a:latin typeface="Trebuchet MS" panose="020B0603020202020204" pitchFamily="34" charset="0"/>
                <a:ea typeface="Times New Roman" panose="02020603050405020304" pitchFamily="18" charset="0"/>
                <a:hlinkClick r:id="rId2"/>
              </a:rPr>
              <a:t>ww</a:t>
            </a:r>
            <a:r>
              <a:rPr lang="en-US" sz="1000" dirty="0">
                <a:latin typeface="Trebuchet MS" panose="020B0603020202020204" pitchFamily="34" charset="0"/>
                <a:ea typeface="Times New Roman" panose="02020603050405020304" pitchFamily="18" charset="0"/>
                <a:hlinkClick r:id="rId2"/>
              </a:rPr>
              <a:t>w.interregrobg.eu</a:t>
            </a:r>
            <a:r>
              <a:rPr lang="ro-RO" sz="1000" dirty="0">
                <a:latin typeface="Trebuchet MS" panose="020B0603020202020204" pitchFamily="34" charset="0"/>
                <a:ea typeface="Times New Roman" panose="02020603050405020304" pitchFamily="18" charset="0"/>
              </a:rPr>
              <a:t> </a:t>
            </a:r>
            <a:endParaRPr kumimoji="0" lang="en-US" sz="1800" b="0" i="0" u="none" strike="noStrike" cap="none" normalizeH="0" baseline="0" dirty="0">
              <a:ln>
                <a:noFill/>
              </a:ln>
              <a:effectLst/>
            </a:endParaRPr>
          </a:p>
        </p:txBody>
      </p:sp>
      <p:pic>
        <p:nvPicPr>
          <p:cNvPr id="1034"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3305" y="5791273"/>
            <a:ext cx="1246096" cy="56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7" name="Rectangle 1"/>
          <p:cNvSpPr>
            <a:spLocks noChangeArrowheads="1"/>
          </p:cNvSpPr>
          <p:nvPr/>
        </p:nvSpPr>
        <p:spPr bwMode="auto">
          <a:xfrm>
            <a:off x="915897" y="2189709"/>
            <a:ext cx="10484415" cy="34086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0" indent="-342900" fontAlgn="base">
              <a:spcBef>
                <a:spcPct val="0"/>
              </a:spcBef>
              <a:spcAft>
                <a:spcPts val="1200"/>
              </a:spcAft>
            </a:pPr>
            <a:r>
              <a:rPr kumimoji="0" lang="en-US" b="1" i="0" u="none" strike="noStrike" cap="none" normalizeH="0" baseline="0" dirty="0">
                <a:ln>
                  <a:noFill/>
                </a:ln>
                <a:solidFill>
                  <a:schemeClr val="tx1"/>
                </a:solidFill>
                <a:effectLst/>
                <a:ea typeface="Calibri" pitchFamily="34" charset="0"/>
                <a:cs typeface="Times New Roman" pitchFamily="18" charset="0"/>
              </a:rPr>
              <a:t>5</a:t>
            </a:r>
            <a:r>
              <a:rPr kumimoji="0" lang="ro-RO" b="1" i="0" u="none" strike="noStrike" cap="none" normalizeH="0" baseline="0" dirty="0">
                <a:ln>
                  <a:noFill/>
                </a:ln>
                <a:solidFill>
                  <a:schemeClr val="tx1"/>
                </a:solidFill>
                <a:effectLst/>
                <a:ea typeface="Calibri" pitchFamily="34" charset="0"/>
                <a:cs typeface="Times New Roman" pitchFamily="18" charset="0"/>
              </a:rPr>
              <a:t>. DISTRICTUL </a:t>
            </a:r>
            <a:r>
              <a:rPr lang="ro-RO" b="1" dirty="0">
                <a:ea typeface="Calibri" pitchFamily="34" charset="0"/>
                <a:cs typeface="Times New Roman" pitchFamily="18" charset="0"/>
              </a:rPr>
              <a:t>PLEVEN</a:t>
            </a:r>
          </a:p>
          <a:p>
            <a:pPr lvl="0" algn="just" eaLnBrk="0" fontAlgn="base" hangingPunct="0">
              <a:spcBef>
                <a:spcPct val="0"/>
              </a:spcBef>
              <a:spcAft>
                <a:spcPts val="900"/>
              </a:spcAft>
            </a:pPr>
            <a:r>
              <a:rPr lang="en-US" sz="1700" b="1" dirty="0" err="1">
                <a:ea typeface="Calibri" pitchFamily="34" charset="0"/>
                <a:cs typeface="Times New Roman" pitchFamily="18" charset="0"/>
              </a:rPr>
              <a:t>Popula</a:t>
            </a:r>
            <a:r>
              <a:rPr lang="ro-RO" sz="1700" b="1" dirty="0">
                <a:ea typeface="Calibri" pitchFamily="34" charset="0"/>
                <a:cs typeface="Times New Roman" pitchFamily="18" charset="0"/>
              </a:rPr>
              <a:t>ția</a:t>
            </a:r>
            <a:r>
              <a:rPr lang="en-US" sz="1700" b="1" dirty="0">
                <a:ea typeface="Calibri" pitchFamily="34" charset="0"/>
                <a:cs typeface="Times New Roman" pitchFamily="18" charset="0"/>
              </a:rPr>
              <a:t> </a:t>
            </a:r>
            <a:r>
              <a:rPr lang="en-US" sz="1700" dirty="0">
                <a:ea typeface="Calibri" pitchFamily="34" charset="0"/>
                <a:cs typeface="Times New Roman" pitchFamily="18" charset="0"/>
              </a:rPr>
              <a:t>(</a:t>
            </a:r>
            <a:r>
              <a:rPr lang="ro-RO" sz="1700" dirty="0"/>
              <a:t>251.986</a:t>
            </a:r>
            <a:r>
              <a:rPr lang="en-US" sz="1700" dirty="0"/>
              <a:t>)</a:t>
            </a:r>
            <a:r>
              <a:rPr lang="en-US" sz="1700" dirty="0">
                <a:ea typeface="Calibri" pitchFamily="34" charset="0"/>
                <a:cs typeface="Times New Roman" pitchFamily="18" charset="0"/>
              </a:rPr>
              <a:t>: </a:t>
            </a:r>
            <a:r>
              <a:rPr lang="en-US" sz="1700" dirty="0" err="1">
                <a:ea typeface="Calibri" pitchFamily="34" charset="0"/>
                <a:cs typeface="Times New Roman" pitchFamily="18" charset="0"/>
              </a:rPr>
              <a:t>distribuire</a:t>
            </a:r>
            <a:r>
              <a:rPr lang="en-US" sz="1700" dirty="0">
                <a:ea typeface="Calibri" pitchFamily="34" charset="0"/>
                <a:cs typeface="Times New Roman" pitchFamily="18" charset="0"/>
              </a:rPr>
              <a:t> </a:t>
            </a:r>
            <a:r>
              <a:rPr lang="en-US" sz="1700" dirty="0"/>
              <a:t>preponderant in </a:t>
            </a:r>
            <a:r>
              <a:rPr lang="en-US" sz="1700" dirty="0" err="1"/>
              <a:t>mediul</a:t>
            </a:r>
            <a:r>
              <a:rPr lang="en-US" sz="1700" dirty="0"/>
              <a:t> urban; </a:t>
            </a:r>
            <a:r>
              <a:rPr lang="ro-RO" sz="1700" dirty="0"/>
              <a:t>tendinţă permanentă de depopulare a localităţilor</a:t>
            </a:r>
            <a:endParaRPr lang="en-US" sz="1700" dirty="0"/>
          </a:p>
          <a:p>
            <a:pPr lvl="0" algn="just" eaLnBrk="0" fontAlgn="base" hangingPunct="0">
              <a:spcBef>
                <a:spcPct val="0"/>
              </a:spcBef>
              <a:spcAft>
                <a:spcPts val="900"/>
              </a:spcAft>
            </a:pPr>
            <a:r>
              <a:rPr lang="ro-RO" sz="1700" b="1" dirty="0">
                <a:ea typeface="Calibri" pitchFamily="34" charset="0"/>
                <a:cs typeface="Times New Roman" pitchFamily="18" charset="0"/>
              </a:rPr>
              <a:t>Centrul administrativ al districtului</a:t>
            </a:r>
            <a:r>
              <a:rPr lang="en-US" sz="1700" dirty="0">
                <a:ea typeface="Calibri" pitchFamily="34" charset="0"/>
                <a:cs typeface="Times New Roman" pitchFamily="18" charset="0"/>
              </a:rPr>
              <a:t>:  </a:t>
            </a:r>
            <a:r>
              <a:rPr lang="en-US" sz="1700" b="1" u="sng" dirty="0" err="1">
                <a:ea typeface="Calibri" pitchFamily="34" charset="0"/>
                <a:cs typeface="Times New Roman" pitchFamily="18" charset="0"/>
              </a:rPr>
              <a:t>oraşul</a:t>
            </a:r>
            <a:r>
              <a:rPr lang="en-US" sz="1700" b="1" u="sng" dirty="0">
                <a:ea typeface="Calibri" pitchFamily="34" charset="0"/>
                <a:cs typeface="Times New Roman" pitchFamily="18" charset="0"/>
              </a:rPr>
              <a:t> Pleven</a:t>
            </a:r>
            <a:r>
              <a:rPr lang="ro-RO" sz="1700" dirty="0"/>
              <a:t> </a:t>
            </a:r>
          </a:p>
          <a:p>
            <a:pPr algn="just" eaLnBrk="0" fontAlgn="base" hangingPunct="0">
              <a:spcBef>
                <a:spcPct val="0"/>
              </a:spcBef>
              <a:spcAft>
                <a:spcPts val="300"/>
              </a:spcAft>
            </a:pPr>
            <a:r>
              <a:rPr lang="ro-RO" sz="1700" b="1" dirty="0">
                <a:ea typeface="Calibri" pitchFamily="34" charset="0"/>
                <a:cs typeface="Times New Roman" pitchFamily="18" charset="0"/>
              </a:rPr>
              <a:t>Activitatea economică: </a:t>
            </a:r>
            <a:r>
              <a:rPr lang="en-US" sz="1600" dirty="0"/>
              <a:t>C</a:t>
            </a:r>
            <a:r>
              <a:rPr lang="ro-RO" sz="1600" dirty="0"/>
              <a:t>el mai dezvoltat este sectorul serviciilor, urmat de industrie şi de sectorul agrar, respectiv după criteriul contribuţie la Valoarea brută adăugată şi numărul angajaţilor</a:t>
            </a:r>
            <a:r>
              <a:rPr lang="en-US" sz="1600" dirty="0"/>
              <a:t>. </a:t>
            </a:r>
            <a:r>
              <a:rPr lang="ro-RO" sz="1600" dirty="0"/>
              <a:t>În sectorul secundar, industria de cusut şi industria textilă sunt cel mai bine reprezentate.  Această creează peste 4500 de locuri de muncă la nivel de district</a:t>
            </a:r>
            <a:r>
              <a:rPr lang="en-US" sz="1600" dirty="0"/>
              <a:t>.</a:t>
            </a:r>
            <a:r>
              <a:rPr lang="ro-RO" sz="1600" dirty="0"/>
              <a:t> </a:t>
            </a:r>
            <a:r>
              <a:rPr lang="en-US" sz="1600" dirty="0"/>
              <a:t>Este s</a:t>
            </a:r>
            <a:r>
              <a:rPr lang="ro-RO" sz="1600" dirty="0"/>
              <a:t>ingurul district din regiunea transfrontalieră în care sectorul de cercetare şi dezvoltare este activ prezent, cu numeroase institute, microîntreprinderi şi întreprinderi mici angajate în cercetare şi dezvoltare în ştiinţele agricole</a:t>
            </a:r>
            <a:r>
              <a:rPr lang="en-US" sz="1600" dirty="0"/>
              <a:t>.</a:t>
            </a:r>
            <a:endParaRPr lang="ro-RO" sz="1700" dirty="0"/>
          </a:p>
          <a:p>
            <a:pPr>
              <a:spcAft>
                <a:spcPts val="600"/>
              </a:spcAft>
            </a:pPr>
            <a:r>
              <a:rPr lang="ro-RO" sz="1700" b="1" dirty="0"/>
              <a:t>Sectoarele economice cu potenţial de dezvoltare </a:t>
            </a:r>
            <a:r>
              <a:rPr lang="ro-RO" sz="1700" dirty="0"/>
              <a:t>: </a:t>
            </a:r>
            <a:r>
              <a:rPr lang="ro-RO" sz="1600" dirty="0"/>
              <a:t>sectoarele de producţie a articolelor din metal pentru construcţii şi articolele din mase plastice.</a:t>
            </a:r>
            <a:endParaRPr lang="en-US" sz="1700" dirty="0"/>
          </a:p>
          <a:p>
            <a:pPr lvl="0" algn="just" eaLnBrk="0" fontAlgn="base" hangingPunct="0">
              <a:spcBef>
                <a:spcPct val="0"/>
              </a:spcBef>
              <a:spcAft>
                <a:spcPts val="900"/>
              </a:spcAft>
            </a:pPr>
            <a:r>
              <a:rPr lang="ro-RO" sz="1700" b="1" dirty="0">
                <a:ea typeface="Calibri" pitchFamily="34" charset="0"/>
                <a:cs typeface="Times New Roman" pitchFamily="18" charset="0"/>
              </a:rPr>
              <a:t>Accesul</a:t>
            </a:r>
            <a:r>
              <a:rPr lang="en-US" sz="1700" dirty="0">
                <a:ea typeface="Calibri" pitchFamily="34" charset="0"/>
                <a:cs typeface="Times New Roman" pitchFamily="18" charset="0"/>
              </a:rPr>
              <a:t>: </a:t>
            </a:r>
            <a:r>
              <a:rPr lang="ro-RO" sz="1700" dirty="0"/>
              <a:t>legătură Turnu Măgurele</a:t>
            </a:r>
            <a:r>
              <a:rPr lang="en-US" sz="1700" dirty="0"/>
              <a:t> – </a:t>
            </a:r>
            <a:r>
              <a:rPr lang="ro-RO" sz="1700" dirty="0"/>
              <a:t>Nikopol</a:t>
            </a:r>
            <a:r>
              <a:rPr lang="en-US" sz="1700" dirty="0"/>
              <a:t>, </a:t>
            </a:r>
            <a:r>
              <a:rPr lang="ro-RO" sz="1700" dirty="0"/>
              <a:t>prin feribot </a:t>
            </a:r>
          </a:p>
        </p:txBody>
      </p:sp>
      <p:pic>
        <p:nvPicPr>
          <p:cNvPr id="1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31666">
            <a:off x="8941381" y="348008"/>
            <a:ext cx="739005" cy="9691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Logo-ROGov_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3897" y="431074"/>
            <a:ext cx="1193692" cy="1044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Logo UE R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0784" y="492377"/>
            <a:ext cx="4346570" cy="9504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 Box 11"/>
          <p:cNvSpPr txBox="1">
            <a:spLocks noChangeArrowheads="1"/>
          </p:cNvSpPr>
          <p:nvPr/>
        </p:nvSpPr>
        <p:spPr bwMode="auto">
          <a:xfrm>
            <a:off x="8891505" y="1337978"/>
            <a:ext cx="1104900" cy="4218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СНЦ</a:t>
            </a:r>
            <a:r>
              <a:rPr kumimoji="0" lang="en-US"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t>
            </a: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ЕЦПБ“</a:t>
            </a:r>
            <a:endParaRPr kumimoji="0" lang="bg-BG"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0"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076" y="5697562"/>
            <a:ext cx="1658555" cy="7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224" y="5713307"/>
            <a:ext cx="1350375" cy="82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422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0" y="4765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5299674" y="6431790"/>
            <a:ext cx="14638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a:ln>
                  <a:noFill/>
                </a:ln>
                <a:effectLst/>
                <a:latin typeface="Trebuchet MS" panose="020B0603020202020204" pitchFamily="34" charset="0"/>
                <a:ea typeface="Times New Roman" panose="02020603050405020304" pitchFamily="18" charset="0"/>
                <a:hlinkClick r:id="rId2"/>
              </a:rPr>
              <a:t>ww</a:t>
            </a:r>
            <a:r>
              <a:rPr lang="en-US" sz="1000" dirty="0">
                <a:latin typeface="Trebuchet MS" panose="020B0603020202020204" pitchFamily="34" charset="0"/>
                <a:ea typeface="Times New Roman" panose="02020603050405020304" pitchFamily="18" charset="0"/>
                <a:hlinkClick r:id="rId2"/>
              </a:rPr>
              <a:t>w.interregrobg.eu</a:t>
            </a:r>
            <a:r>
              <a:rPr lang="ro-RO" sz="1000" dirty="0">
                <a:latin typeface="Trebuchet MS" panose="020B0603020202020204" pitchFamily="34" charset="0"/>
                <a:ea typeface="Times New Roman" panose="02020603050405020304" pitchFamily="18" charset="0"/>
              </a:rPr>
              <a:t> </a:t>
            </a:r>
            <a:endParaRPr kumimoji="0" lang="en-US" sz="1800" b="0" i="0" u="none" strike="noStrike" cap="none" normalizeH="0" baseline="0" dirty="0">
              <a:ln>
                <a:noFill/>
              </a:ln>
              <a:effectLst/>
            </a:endParaRPr>
          </a:p>
        </p:txBody>
      </p:sp>
      <p:pic>
        <p:nvPicPr>
          <p:cNvPr id="1034"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3305" y="5791273"/>
            <a:ext cx="1246096" cy="56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7" name="Rectangle 1"/>
          <p:cNvSpPr>
            <a:spLocks noChangeArrowheads="1"/>
          </p:cNvSpPr>
          <p:nvPr/>
        </p:nvSpPr>
        <p:spPr bwMode="auto">
          <a:xfrm>
            <a:off x="957601" y="1755253"/>
            <a:ext cx="5572799"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fontAlgn="base">
              <a:spcBef>
                <a:spcPct val="0"/>
              </a:spcBef>
              <a:spcAft>
                <a:spcPct val="0"/>
              </a:spcAft>
            </a:pPr>
            <a:r>
              <a:rPr lang="en-US" b="1" dirty="0">
                <a:ea typeface="Calibri" pitchFamily="34" charset="0"/>
                <a:cs typeface="Times New Roman" pitchFamily="18" charset="0"/>
              </a:rPr>
              <a:t>5</a:t>
            </a:r>
            <a:r>
              <a:rPr lang="ro-RO" b="1" dirty="0">
                <a:ea typeface="Calibri" pitchFamily="34" charset="0"/>
                <a:cs typeface="Times New Roman" pitchFamily="18" charset="0"/>
              </a:rPr>
              <a:t>. DISTRICTUL PLEVEN </a:t>
            </a:r>
            <a:r>
              <a:rPr lang="en-US" b="1" dirty="0"/>
              <a:t>– </a:t>
            </a:r>
            <a:r>
              <a:rPr lang="en-US" b="1" dirty="0" err="1"/>
              <a:t>Analiza</a:t>
            </a:r>
            <a:r>
              <a:rPr lang="en-US" b="1" dirty="0"/>
              <a:t> SWOT</a:t>
            </a:r>
            <a:endParaRPr kumimoji="0" lang="en-US" b="0" i="0" u="none" strike="noStrike" cap="none" normalizeH="0" baseline="0" dirty="0">
              <a:ln>
                <a:noFill/>
              </a:ln>
              <a:solidFill>
                <a:schemeClr val="tx1"/>
              </a:solidFill>
              <a:effectLst/>
              <a:cs typeface="Arial" pitchFamily="34" charset="0"/>
            </a:endParaRPr>
          </a:p>
        </p:txBody>
      </p:sp>
      <p:graphicFrame>
        <p:nvGraphicFramePr>
          <p:cNvPr id="18" name="Table 17"/>
          <p:cNvGraphicFramePr>
            <a:graphicFrameLocks noGrp="1"/>
          </p:cNvGraphicFramePr>
          <p:nvPr/>
        </p:nvGraphicFramePr>
        <p:xfrm>
          <a:off x="1036800" y="2313354"/>
          <a:ext cx="10116000" cy="3297740"/>
        </p:xfrm>
        <a:graphic>
          <a:graphicData uri="http://schemas.openxmlformats.org/drawingml/2006/table">
            <a:tbl>
              <a:tblPr/>
              <a:tblGrid>
                <a:gridCol w="6213600">
                  <a:extLst>
                    <a:ext uri="{9D8B030D-6E8A-4147-A177-3AD203B41FA5}">
                      <a16:colId xmlns:a16="http://schemas.microsoft.com/office/drawing/2014/main" xmlns="" val="20000"/>
                    </a:ext>
                  </a:extLst>
                </a:gridCol>
                <a:gridCol w="3902400">
                  <a:extLst>
                    <a:ext uri="{9D8B030D-6E8A-4147-A177-3AD203B41FA5}">
                      <a16:colId xmlns:a16="http://schemas.microsoft.com/office/drawing/2014/main" xmlns="" val="20001"/>
                    </a:ext>
                  </a:extLst>
                </a:gridCol>
              </a:tblGrid>
              <a:tr h="329046">
                <a:tc>
                  <a:txBody>
                    <a:bodyPr/>
                    <a:lstStyle/>
                    <a:p>
                      <a:pPr indent="247015" algn="ctr">
                        <a:lnSpc>
                          <a:spcPct val="107000"/>
                        </a:lnSpc>
                        <a:spcAft>
                          <a:spcPts val="0"/>
                        </a:spcAft>
                      </a:pPr>
                      <a:r>
                        <a:rPr lang="en-US" sz="1600" b="1" dirty="0" err="1">
                          <a:latin typeface="Calibri"/>
                          <a:ea typeface="Calibri"/>
                          <a:cs typeface="Times New Roman"/>
                        </a:rPr>
                        <a:t>Puncte</a:t>
                      </a:r>
                      <a:r>
                        <a:rPr lang="en-US" sz="1600" b="1" dirty="0">
                          <a:latin typeface="Calibri"/>
                          <a:ea typeface="Calibri"/>
                          <a:cs typeface="Times New Roman"/>
                        </a:rPr>
                        <a:t> </a:t>
                      </a:r>
                      <a:r>
                        <a:rPr lang="en-US" sz="1600" b="1" dirty="0" err="1">
                          <a:latin typeface="Calibri"/>
                          <a:ea typeface="Calibri"/>
                          <a:cs typeface="Times New Roman"/>
                        </a:rPr>
                        <a:t>tari</a:t>
                      </a:r>
                      <a:r>
                        <a:rPr lang="en-US" sz="1600" b="1" dirty="0">
                          <a:latin typeface="Calibri"/>
                          <a:ea typeface="Calibri"/>
                          <a:cs typeface="Times New Roman"/>
                        </a:rPr>
                        <a:t> (S)</a:t>
                      </a:r>
                      <a:endParaRPr lang="en-US" sz="1600" dirty="0">
                        <a:latin typeface="Calibri"/>
                        <a:ea typeface="Calibri"/>
                        <a:cs typeface="Times New Roman"/>
                      </a:endParaRPr>
                    </a:p>
                  </a:txBody>
                  <a:tcPr marL="59184" marR="59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o-RO" sz="1600" b="1" dirty="0">
                          <a:latin typeface="Calibri"/>
                          <a:ea typeface="Calibri"/>
                          <a:cs typeface="Times New Roman"/>
                        </a:rPr>
                        <a:t>Puncte vulnerabile</a:t>
                      </a:r>
                      <a:r>
                        <a:rPr lang="en-US" sz="1600" b="1" dirty="0">
                          <a:latin typeface="Calibri"/>
                          <a:ea typeface="Calibri"/>
                          <a:cs typeface="Times New Roman"/>
                        </a:rPr>
                        <a:t>(W)</a:t>
                      </a:r>
                      <a:endParaRPr lang="en-US" sz="1600" dirty="0">
                        <a:latin typeface="Calibri"/>
                        <a:ea typeface="Calibri"/>
                        <a:cs typeface="Times New Roman"/>
                      </a:endParaRPr>
                    </a:p>
                  </a:txBody>
                  <a:tcPr marL="59184" marR="59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968694">
                <a:tc>
                  <a:txBody>
                    <a:bodyPr/>
                    <a:lstStyle/>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mn-lt"/>
                          <a:ea typeface="+mn-ea"/>
                          <a:cs typeface="+mn-cs"/>
                        </a:rPr>
                        <a:t>Densitate mare a reţelei de transporturi.</a:t>
                      </a:r>
                      <a:endParaRPr lang="en-US" sz="1400" kern="1200" dirty="0">
                        <a:solidFill>
                          <a:schemeClr val="tx1"/>
                        </a:solidFill>
                        <a:latin typeface="+mn-lt"/>
                        <a:ea typeface="+mn-ea"/>
                        <a:cs typeface="+mn-cs"/>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mn-lt"/>
                          <a:ea typeface="+mn-ea"/>
                          <a:cs typeface="+mn-cs"/>
                        </a:rPr>
                        <a:t>Un coridor de transport de importanţă internaţională - nr. 7 (Rin-Main-Dunăre) şi un drum de primă clasă de importanţă naţională (Ruse - Sofia) trec prin teritoriul districtului;</a:t>
                      </a:r>
                      <a:endParaRPr lang="en-US" sz="1400" kern="1200" dirty="0">
                        <a:solidFill>
                          <a:schemeClr val="tx1"/>
                        </a:solidFill>
                        <a:latin typeface="+mn-lt"/>
                        <a:ea typeface="+mn-ea"/>
                        <a:cs typeface="+mn-cs"/>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mn-lt"/>
                          <a:ea typeface="+mn-ea"/>
                          <a:cs typeface="+mn-cs"/>
                        </a:rPr>
                        <a:t>Buna gestionare a infrastructurii sociale şi punerea în aplicare a proiectelor de interes public; </a:t>
                      </a:r>
                      <a:endParaRPr lang="en-US" sz="1400" kern="1200" dirty="0">
                        <a:solidFill>
                          <a:schemeClr val="tx1"/>
                        </a:solidFill>
                        <a:latin typeface="+mn-lt"/>
                        <a:ea typeface="+mn-ea"/>
                        <a:cs typeface="+mn-cs"/>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mn-lt"/>
                          <a:ea typeface="+mn-ea"/>
                          <a:cs typeface="+mn-cs"/>
                        </a:rPr>
                        <a:t>Procentaj mare al populaţiei angajate în cercetare şi dezvoltare; </a:t>
                      </a:r>
                      <a:endParaRPr lang="en-US" sz="1400" kern="1200" dirty="0">
                        <a:solidFill>
                          <a:schemeClr val="tx1"/>
                        </a:solidFill>
                        <a:latin typeface="+mn-lt"/>
                        <a:ea typeface="+mn-ea"/>
                        <a:cs typeface="+mn-cs"/>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mn-lt"/>
                          <a:ea typeface="+mn-ea"/>
                          <a:cs typeface="+mn-cs"/>
                        </a:rPr>
                        <a:t>creştere</a:t>
                      </a:r>
                      <a:r>
                        <a:rPr lang="en-US" sz="1400" kern="1200" dirty="0">
                          <a:solidFill>
                            <a:schemeClr val="tx1"/>
                          </a:solidFill>
                          <a:latin typeface="+mn-lt"/>
                          <a:ea typeface="+mn-ea"/>
                          <a:cs typeface="+mn-cs"/>
                        </a:rPr>
                        <a:t>a</a:t>
                      </a:r>
                      <a:r>
                        <a:rPr lang="ro-RO" sz="1400" kern="1200" dirty="0">
                          <a:solidFill>
                            <a:schemeClr val="tx1"/>
                          </a:solidFill>
                          <a:latin typeface="+mn-lt"/>
                          <a:ea typeface="+mn-ea"/>
                          <a:cs typeface="+mn-cs"/>
                        </a:rPr>
                        <a:t> constantă a produsului intern brut pe cap de locuitor; </a:t>
                      </a:r>
                      <a:endParaRPr lang="en-US" sz="1400" kern="1200" dirty="0">
                        <a:solidFill>
                          <a:schemeClr val="tx1"/>
                        </a:solidFill>
                        <a:latin typeface="+mn-lt"/>
                        <a:ea typeface="+mn-ea"/>
                        <a:cs typeface="+mn-cs"/>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mn-lt"/>
                          <a:ea typeface="+mn-ea"/>
                          <a:cs typeface="+mn-cs"/>
                        </a:rPr>
                        <a:t>Un număr mare de companii care operează în sectoarele transporturilor, depozitării şi serviciilor poştale, dintre care unele oferă peste 100 de locuri de muncă;</a:t>
                      </a:r>
                      <a:endParaRPr lang="en-US" sz="1400" kern="1200" dirty="0">
                        <a:solidFill>
                          <a:schemeClr val="tx1"/>
                        </a:solidFill>
                        <a:latin typeface="+mn-lt"/>
                        <a:ea typeface="+mn-ea"/>
                        <a:cs typeface="+mn-cs"/>
                      </a:endParaRPr>
                    </a:p>
                  </a:txBody>
                  <a:tcPr marL="59184" marR="591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mn-lt"/>
                          <a:ea typeface="+mn-ea"/>
                          <a:cs typeface="+mn-cs"/>
                        </a:rPr>
                        <a:t>Tendinţe demografice nefavorabile - creşterea vârstei medii; depopularea localităţilor mici; scăderea durabilă a populaţiei din cauza ratelor negative de creştere naturală şi mecanică;</a:t>
                      </a:r>
                      <a:endParaRPr lang="en-US" sz="1400" kern="1200" dirty="0">
                        <a:solidFill>
                          <a:schemeClr val="tx1"/>
                        </a:solidFill>
                        <a:latin typeface="+mn-lt"/>
                        <a:ea typeface="+mn-ea"/>
                        <a:cs typeface="+mn-cs"/>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mn-lt"/>
                          <a:ea typeface="+mn-ea"/>
                          <a:cs typeface="+mn-cs"/>
                        </a:rPr>
                        <a:t>Procese accentuate de migraţie a specialiştilor tineri şi foarte calificaţi;</a:t>
                      </a:r>
                      <a:endParaRPr lang="en-US" sz="1400" kern="1200" dirty="0">
                        <a:solidFill>
                          <a:schemeClr val="tx1"/>
                        </a:solidFill>
                        <a:latin typeface="+mn-lt"/>
                        <a:ea typeface="+mn-ea"/>
                        <a:cs typeface="+mn-cs"/>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mn-lt"/>
                          <a:ea typeface="+mn-ea"/>
                          <a:cs typeface="+mn-cs"/>
                        </a:rPr>
                        <a:t>Calitate slabă a infrastructurii rutiere; </a:t>
                      </a:r>
                      <a:endParaRPr lang="en-US" sz="1400" kern="1200" dirty="0">
                        <a:solidFill>
                          <a:schemeClr val="tx1"/>
                        </a:solidFill>
                        <a:latin typeface="+mn-lt"/>
                        <a:ea typeface="+mn-ea"/>
                        <a:cs typeface="+mn-cs"/>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mn-lt"/>
                          <a:ea typeface="+mn-ea"/>
                          <a:cs typeface="+mn-cs"/>
                        </a:rPr>
                        <a:t>Lipsa politicilor care stimulează antreprenoriatul şi creativitatea socială în rândul tinerilor;</a:t>
                      </a:r>
                      <a:endParaRPr lang="en-US" sz="1400" kern="1200" dirty="0">
                        <a:solidFill>
                          <a:schemeClr val="tx1"/>
                        </a:solidFill>
                        <a:latin typeface="+mn-lt"/>
                        <a:ea typeface="+mn-ea"/>
                        <a:cs typeface="+mn-cs"/>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mn-lt"/>
                          <a:ea typeface="+mn-ea"/>
                          <a:cs typeface="+mn-cs"/>
                        </a:rPr>
                        <a:t>PIB scăzut pe cap de locuitor comparativ cu cel la nivel de ţară.</a:t>
                      </a:r>
                      <a:endParaRPr lang="en-US" sz="1400" kern="1200" dirty="0">
                        <a:solidFill>
                          <a:schemeClr val="tx1"/>
                        </a:solidFill>
                        <a:latin typeface="+mn-lt"/>
                        <a:ea typeface="+mn-ea"/>
                        <a:cs typeface="+mn-cs"/>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endParaRPr lang="en-US" sz="1400" kern="1200" dirty="0">
                        <a:solidFill>
                          <a:schemeClr val="tx1"/>
                        </a:solidFill>
                        <a:latin typeface="+mn-lt"/>
                        <a:ea typeface="+mn-ea"/>
                        <a:cs typeface="+mn-cs"/>
                      </a:endParaRPr>
                    </a:p>
                  </a:txBody>
                  <a:tcPr marL="59184" marR="591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pic>
        <p:nvPicPr>
          <p:cNvPr id="1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31666">
            <a:off x="8941381" y="348008"/>
            <a:ext cx="739005" cy="96918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Logo-ROGov_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3897" y="431074"/>
            <a:ext cx="1193692" cy="1044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Logo UE R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0784" y="492377"/>
            <a:ext cx="4346570" cy="9504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 Box 11"/>
          <p:cNvSpPr txBox="1">
            <a:spLocks noChangeArrowheads="1"/>
          </p:cNvSpPr>
          <p:nvPr/>
        </p:nvSpPr>
        <p:spPr bwMode="auto">
          <a:xfrm>
            <a:off x="8891505" y="1337978"/>
            <a:ext cx="1104900" cy="4218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СНЦ</a:t>
            </a:r>
            <a:r>
              <a:rPr kumimoji="0" lang="en-US"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t>
            </a: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ЕЦПБ“</a:t>
            </a:r>
            <a:endParaRPr kumimoji="0" lang="bg-BG"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2"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076" y="5697562"/>
            <a:ext cx="1658555" cy="7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224" y="5713307"/>
            <a:ext cx="1350375" cy="82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9168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0" y="4765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5299674" y="6431790"/>
            <a:ext cx="14638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a:ln>
                  <a:noFill/>
                </a:ln>
                <a:effectLst/>
                <a:latin typeface="Trebuchet MS" panose="020B0603020202020204" pitchFamily="34" charset="0"/>
                <a:ea typeface="Times New Roman" panose="02020603050405020304" pitchFamily="18" charset="0"/>
                <a:hlinkClick r:id="rId2"/>
              </a:rPr>
              <a:t>ww</a:t>
            </a:r>
            <a:r>
              <a:rPr lang="en-US" sz="1000" dirty="0">
                <a:latin typeface="Trebuchet MS" panose="020B0603020202020204" pitchFamily="34" charset="0"/>
                <a:ea typeface="Times New Roman" panose="02020603050405020304" pitchFamily="18" charset="0"/>
                <a:hlinkClick r:id="rId2"/>
              </a:rPr>
              <a:t>w.interregrobg.eu</a:t>
            </a:r>
            <a:r>
              <a:rPr lang="ro-RO" sz="1000" dirty="0">
                <a:latin typeface="Trebuchet MS" panose="020B0603020202020204" pitchFamily="34" charset="0"/>
                <a:ea typeface="Times New Roman" panose="02020603050405020304" pitchFamily="18" charset="0"/>
              </a:rPr>
              <a:t> </a:t>
            </a:r>
            <a:endParaRPr kumimoji="0" lang="en-US" sz="1800" b="0" i="0" u="none" strike="noStrike" cap="none" normalizeH="0" baseline="0" dirty="0">
              <a:ln>
                <a:noFill/>
              </a:ln>
              <a:effectLst/>
            </a:endParaRPr>
          </a:p>
        </p:txBody>
      </p:sp>
      <p:pic>
        <p:nvPicPr>
          <p:cNvPr id="1034"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3305" y="5791273"/>
            <a:ext cx="1246096" cy="56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7" name="Rectangle 1"/>
          <p:cNvSpPr>
            <a:spLocks noChangeArrowheads="1"/>
          </p:cNvSpPr>
          <p:nvPr/>
        </p:nvSpPr>
        <p:spPr bwMode="auto">
          <a:xfrm>
            <a:off x="957601" y="1755253"/>
            <a:ext cx="6573599"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fontAlgn="base">
              <a:spcBef>
                <a:spcPct val="0"/>
              </a:spcBef>
              <a:spcAft>
                <a:spcPct val="0"/>
              </a:spcAft>
            </a:pPr>
            <a:r>
              <a:rPr lang="en-US" b="1" dirty="0">
                <a:ea typeface="Calibri" pitchFamily="34" charset="0"/>
                <a:cs typeface="Times New Roman" pitchFamily="18" charset="0"/>
              </a:rPr>
              <a:t>5</a:t>
            </a:r>
            <a:r>
              <a:rPr lang="ro-RO" b="1" dirty="0">
                <a:ea typeface="Calibri" pitchFamily="34" charset="0"/>
                <a:cs typeface="Times New Roman" pitchFamily="18" charset="0"/>
              </a:rPr>
              <a:t>. DISTRICTUL PLEVEN </a:t>
            </a:r>
            <a:r>
              <a:rPr lang="en-US" b="1" dirty="0"/>
              <a:t>– </a:t>
            </a:r>
            <a:r>
              <a:rPr lang="en-US" b="1" dirty="0" err="1"/>
              <a:t>Analiza</a:t>
            </a:r>
            <a:r>
              <a:rPr lang="en-US" b="1" dirty="0"/>
              <a:t> SWOT</a:t>
            </a:r>
            <a:endParaRPr kumimoji="0" lang="en-US" b="0" i="0" u="none" strike="noStrike" cap="none" normalizeH="0" baseline="0" dirty="0">
              <a:ln>
                <a:noFill/>
              </a:ln>
              <a:solidFill>
                <a:schemeClr val="tx1"/>
              </a:solidFill>
              <a:effectLst/>
              <a:cs typeface="Arial" pitchFamily="34" charset="0"/>
            </a:endParaRPr>
          </a:p>
        </p:txBody>
      </p:sp>
      <p:graphicFrame>
        <p:nvGraphicFramePr>
          <p:cNvPr id="18" name="Table 17"/>
          <p:cNvGraphicFramePr>
            <a:graphicFrameLocks noGrp="1"/>
          </p:cNvGraphicFramePr>
          <p:nvPr/>
        </p:nvGraphicFramePr>
        <p:xfrm>
          <a:off x="966556" y="2347201"/>
          <a:ext cx="10308644" cy="2947139"/>
        </p:xfrm>
        <a:graphic>
          <a:graphicData uri="http://schemas.openxmlformats.org/drawingml/2006/table">
            <a:tbl>
              <a:tblPr/>
              <a:tblGrid>
                <a:gridCol w="6060644">
                  <a:extLst>
                    <a:ext uri="{9D8B030D-6E8A-4147-A177-3AD203B41FA5}">
                      <a16:colId xmlns:a16="http://schemas.microsoft.com/office/drawing/2014/main" xmlns="" val="20000"/>
                    </a:ext>
                  </a:extLst>
                </a:gridCol>
                <a:gridCol w="4248000">
                  <a:extLst>
                    <a:ext uri="{9D8B030D-6E8A-4147-A177-3AD203B41FA5}">
                      <a16:colId xmlns:a16="http://schemas.microsoft.com/office/drawing/2014/main" xmlns="" val="20001"/>
                    </a:ext>
                  </a:extLst>
                </a:gridCol>
              </a:tblGrid>
              <a:tr h="236982">
                <a:tc>
                  <a:txBody>
                    <a:bodyPr/>
                    <a:lstStyle/>
                    <a:p>
                      <a:pPr indent="247015" algn="ctr">
                        <a:lnSpc>
                          <a:spcPct val="107000"/>
                        </a:lnSpc>
                        <a:spcAft>
                          <a:spcPts val="0"/>
                        </a:spcAft>
                      </a:pPr>
                      <a:r>
                        <a:rPr lang="en-US" sz="1600" b="1" dirty="0" err="1">
                          <a:latin typeface="Calibri"/>
                          <a:ea typeface="Calibri"/>
                          <a:cs typeface="Times New Roman"/>
                        </a:rPr>
                        <a:t>Oportunităţi</a:t>
                      </a:r>
                      <a:r>
                        <a:rPr lang="en-US" sz="1600" b="1" dirty="0">
                          <a:latin typeface="Calibri"/>
                          <a:ea typeface="Calibri"/>
                          <a:cs typeface="Times New Roman"/>
                        </a:rPr>
                        <a:t> (O)</a:t>
                      </a:r>
                      <a:endParaRPr lang="en-US" sz="1400" dirty="0">
                        <a:latin typeface="Calibri"/>
                        <a:ea typeface="Calibri"/>
                        <a:cs typeface="Times New Roman"/>
                      </a:endParaRPr>
                    </a:p>
                  </a:txBody>
                  <a:tcPr marL="59184" marR="59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3350" algn="ctr">
                        <a:lnSpc>
                          <a:spcPct val="107000"/>
                        </a:lnSpc>
                        <a:spcAft>
                          <a:spcPts val="0"/>
                        </a:spcAft>
                      </a:pPr>
                      <a:r>
                        <a:rPr lang="en-US" sz="1600" b="1" dirty="0" err="1">
                          <a:latin typeface="Calibri"/>
                          <a:ea typeface="Calibri"/>
                          <a:cs typeface="Times New Roman"/>
                        </a:rPr>
                        <a:t>Ameninţări</a:t>
                      </a:r>
                      <a:r>
                        <a:rPr lang="en-US" sz="1600" b="1" dirty="0">
                          <a:latin typeface="Calibri"/>
                          <a:ea typeface="Calibri"/>
                          <a:cs typeface="Times New Roman"/>
                        </a:rPr>
                        <a:t> (T)</a:t>
                      </a:r>
                      <a:endParaRPr lang="en-US" sz="1400" dirty="0">
                        <a:latin typeface="Calibri"/>
                        <a:ea typeface="Calibri"/>
                        <a:cs typeface="Times New Roman"/>
                      </a:endParaRPr>
                    </a:p>
                  </a:txBody>
                  <a:tcPr marL="59184" marR="59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686217">
                <a:tc>
                  <a:txBody>
                    <a:bodyPr/>
                    <a:lstStyle/>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Calibri" pitchFamily="34" charset="0"/>
                          <a:ea typeface="Calibri"/>
                          <a:cs typeface="Calibri" pitchFamily="34" charset="0"/>
                        </a:rPr>
                        <a:t>Oportunităţi de finanţare a proiectelor de dezvoltare urbană prin programe operaţionale; </a:t>
                      </a:r>
                      <a:endParaRPr lang="en-US" sz="1400" kern="1200" dirty="0">
                        <a:solidFill>
                          <a:schemeClr val="tx1"/>
                        </a:solidFill>
                        <a:latin typeface="Calibri" pitchFamily="34" charset="0"/>
                        <a:ea typeface="Calibri"/>
                        <a:cs typeface="Calibri" pitchFamily="34" charset="0"/>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Calibri" pitchFamily="34" charset="0"/>
                          <a:ea typeface="Calibri"/>
                          <a:cs typeface="Calibri" pitchFamily="34" charset="0"/>
                        </a:rPr>
                        <a:t>Dezvoltarea cooperării transfrontaliere cu România</a:t>
                      </a:r>
                      <a:r>
                        <a:rPr lang="en-US" sz="1400" kern="1200" dirty="0">
                          <a:solidFill>
                            <a:schemeClr val="tx1"/>
                          </a:solidFill>
                          <a:latin typeface="Calibri" pitchFamily="34" charset="0"/>
                          <a:ea typeface="Calibri"/>
                          <a:cs typeface="Calibri" pitchFamily="34" charset="0"/>
                        </a:rPr>
                        <a:t>;</a:t>
                      </a: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Calibri" pitchFamily="34" charset="0"/>
                          <a:ea typeface="Calibri"/>
                          <a:cs typeface="Calibri" pitchFamily="34" charset="0"/>
                        </a:rPr>
                        <a:t>Crearea de structuri de tip cluster verticale în sectorul agrar şi în industria agroalimentară; </a:t>
                      </a:r>
                      <a:endParaRPr lang="en-US" sz="1400" kern="1200" dirty="0">
                        <a:solidFill>
                          <a:schemeClr val="tx1"/>
                        </a:solidFill>
                        <a:latin typeface="Calibri" pitchFamily="34" charset="0"/>
                        <a:ea typeface="Calibri"/>
                        <a:cs typeface="Calibri" pitchFamily="34" charset="0"/>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en-US" sz="1400" kern="1200" dirty="0" err="1">
                          <a:solidFill>
                            <a:schemeClr val="tx1"/>
                          </a:solidFill>
                          <a:latin typeface="Calibri" pitchFamily="34" charset="0"/>
                          <a:ea typeface="Calibri"/>
                          <a:cs typeface="Calibri" pitchFamily="34" charset="0"/>
                        </a:rPr>
                        <a:t>Perspectiva</a:t>
                      </a:r>
                      <a:r>
                        <a:rPr lang="en-US" sz="1400" kern="1200" dirty="0">
                          <a:solidFill>
                            <a:schemeClr val="tx1"/>
                          </a:solidFill>
                          <a:latin typeface="Calibri" pitchFamily="34" charset="0"/>
                          <a:ea typeface="Calibri"/>
                          <a:cs typeface="Calibri" pitchFamily="34" charset="0"/>
                        </a:rPr>
                        <a:t> </a:t>
                      </a:r>
                      <a:r>
                        <a:rPr lang="en-US" sz="1400" kern="1200" dirty="0" err="1">
                          <a:solidFill>
                            <a:schemeClr val="tx1"/>
                          </a:solidFill>
                          <a:latin typeface="Calibri" pitchFamily="34" charset="0"/>
                          <a:ea typeface="Calibri"/>
                          <a:cs typeface="Calibri" pitchFamily="34" charset="0"/>
                        </a:rPr>
                        <a:t>construirii</a:t>
                      </a:r>
                      <a:r>
                        <a:rPr lang="en-US" sz="1400" kern="1200" dirty="0">
                          <a:solidFill>
                            <a:schemeClr val="tx1"/>
                          </a:solidFill>
                          <a:latin typeface="Calibri" pitchFamily="34" charset="0"/>
                          <a:ea typeface="Calibri"/>
                          <a:cs typeface="Calibri" pitchFamily="34" charset="0"/>
                        </a:rPr>
                        <a:t> </a:t>
                      </a:r>
                      <a:r>
                        <a:rPr lang="ro-RO" sz="1400" kern="1200" dirty="0">
                          <a:solidFill>
                            <a:schemeClr val="tx1"/>
                          </a:solidFill>
                          <a:latin typeface="Calibri" pitchFamily="34" charset="0"/>
                          <a:ea typeface="Calibri"/>
                          <a:cs typeface="Calibri" pitchFamily="34" charset="0"/>
                        </a:rPr>
                        <a:t>unei a doua centrale nucleare din Bulgaria pe insula Belene.</a:t>
                      </a:r>
                      <a:endParaRPr lang="en-US" sz="1400" kern="1200" dirty="0">
                        <a:solidFill>
                          <a:schemeClr val="tx1"/>
                        </a:solidFill>
                        <a:latin typeface="Calibri" pitchFamily="34" charset="0"/>
                        <a:ea typeface="Calibri"/>
                        <a:cs typeface="Calibri" pitchFamily="34" charset="0"/>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endParaRPr lang="en-US" sz="1400" kern="1200" dirty="0">
                        <a:solidFill>
                          <a:schemeClr val="tx1"/>
                        </a:solidFill>
                        <a:latin typeface="Calibri" pitchFamily="34" charset="0"/>
                        <a:ea typeface="Calibri"/>
                        <a:cs typeface="Calibri" pitchFamily="34" charset="0"/>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endParaRPr lang="en-US" sz="1400" kern="1200" dirty="0">
                        <a:solidFill>
                          <a:schemeClr val="tx1"/>
                        </a:solidFill>
                        <a:latin typeface="Calibri" pitchFamily="34" charset="0"/>
                        <a:ea typeface="Calibri"/>
                        <a:cs typeface="Calibri" pitchFamily="34" charset="0"/>
                      </a:endParaRPr>
                    </a:p>
                    <a:p>
                      <a:pPr indent="247015" algn="ctr">
                        <a:lnSpc>
                          <a:spcPct val="107000"/>
                        </a:lnSpc>
                        <a:spcAft>
                          <a:spcPts val="0"/>
                        </a:spcAft>
                      </a:pPr>
                      <a:endParaRPr lang="en-US" sz="1400" dirty="0">
                        <a:latin typeface="Calibri"/>
                        <a:ea typeface="Calibri"/>
                        <a:cs typeface="Times New Roman"/>
                      </a:endParaRPr>
                    </a:p>
                  </a:txBody>
                  <a:tcPr marL="59184" marR="59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Calibri" pitchFamily="34" charset="0"/>
                          <a:ea typeface="Calibri"/>
                          <a:cs typeface="Calibri" pitchFamily="34" charset="0"/>
                        </a:rPr>
                        <a:t>Depopularea unor întregi regiuni din zonele montane;</a:t>
                      </a:r>
                      <a:endParaRPr lang="en-US" sz="1400" kern="1200" dirty="0">
                        <a:solidFill>
                          <a:schemeClr val="tx1"/>
                        </a:solidFill>
                        <a:latin typeface="Calibri" pitchFamily="34" charset="0"/>
                        <a:ea typeface="Calibri"/>
                        <a:cs typeface="Calibri" pitchFamily="34" charset="0"/>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Calibri" pitchFamily="34" charset="0"/>
                          <a:ea typeface="Calibri"/>
                          <a:cs typeface="Calibri" pitchFamily="34" charset="0"/>
                        </a:rPr>
                        <a:t>Lipsa fondurilor pentru îmbunătăţirea infrastructurii; </a:t>
                      </a:r>
                      <a:endParaRPr lang="en-US" sz="1400" kern="1200" dirty="0">
                        <a:solidFill>
                          <a:schemeClr val="tx1"/>
                        </a:solidFill>
                        <a:latin typeface="Calibri" pitchFamily="34" charset="0"/>
                        <a:ea typeface="Calibri"/>
                        <a:cs typeface="Calibri" pitchFamily="34" charset="0"/>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Calibri" pitchFamily="34" charset="0"/>
                          <a:ea typeface="Calibri"/>
                          <a:cs typeface="Calibri" pitchFamily="34" charset="0"/>
                        </a:rPr>
                        <a:t>Dezvoltarea structurilor monopoliste în agricultură; </a:t>
                      </a:r>
                      <a:endParaRPr lang="en-US" sz="1400" kern="1200" dirty="0">
                        <a:solidFill>
                          <a:schemeClr val="tx1"/>
                        </a:solidFill>
                        <a:latin typeface="Calibri" pitchFamily="34" charset="0"/>
                        <a:ea typeface="Calibri"/>
                        <a:cs typeface="Calibri" pitchFamily="34" charset="0"/>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endParaRPr lang="ro-RO" sz="1400" kern="1200" dirty="0">
                        <a:solidFill>
                          <a:schemeClr val="tx1"/>
                        </a:solidFill>
                        <a:latin typeface="Calibri" pitchFamily="34" charset="0"/>
                        <a:ea typeface="Calibri"/>
                        <a:cs typeface="Calibri" pitchFamily="34" charset="0"/>
                      </a:endParaRPr>
                    </a:p>
                    <a:p>
                      <a:pPr marL="342900" marR="0" lvl="0" indent="-342900" algn="just" defTabSz="914400" rtl="0" eaLnBrk="1" fontAlgn="auto" latinLnBrk="0" hangingPunct="1">
                        <a:lnSpc>
                          <a:spcPct val="107000"/>
                        </a:lnSpc>
                        <a:spcBef>
                          <a:spcPts val="0"/>
                        </a:spcBef>
                        <a:spcAft>
                          <a:spcPts val="0"/>
                        </a:spcAft>
                        <a:buClrTx/>
                        <a:buSzTx/>
                        <a:buFont typeface="Symbol"/>
                        <a:buNone/>
                        <a:tabLst>
                          <a:tab pos="403225" algn="l"/>
                        </a:tabLst>
                        <a:defRPr/>
                      </a:pPr>
                      <a:endParaRPr lang="ro-RO" sz="1400" kern="1200" dirty="0">
                        <a:solidFill>
                          <a:schemeClr val="tx1"/>
                        </a:solidFill>
                        <a:latin typeface="Calibri" pitchFamily="34" charset="0"/>
                        <a:ea typeface="Calibri"/>
                        <a:cs typeface="Calibri" pitchFamily="34" charset="0"/>
                      </a:endParaRPr>
                    </a:p>
                    <a:p>
                      <a:pPr marL="342900" marR="0" lvl="0" indent="-342900" algn="just" defTabSz="914400" rtl="0" eaLnBrk="1" fontAlgn="auto" latinLnBrk="0" hangingPunct="1">
                        <a:lnSpc>
                          <a:spcPct val="107000"/>
                        </a:lnSpc>
                        <a:spcBef>
                          <a:spcPts val="0"/>
                        </a:spcBef>
                        <a:spcAft>
                          <a:spcPts val="0"/>
                        </a:spcAft>
                        <a:buClrTx/>
                        <a:buSzTx/>
                        <a:buFont typeface="Symbol"/>
                        <a:buNone/>
                        <a:tabLst>
                          <a:tab pos="403225" algn="l"/>
                        </a:tabLst>
                        <a:defRPr/>
                      </a:pPr>
                      <a:endParaRPr lang="en-US" sz="1400" kern="1200" dirty="0">
                        <a:solidFill>
                          <a:schemeClr val="tx1"/>
                        </a:solidFill>
                        <a:latin typeface="Calibri" pitchFamily="34" charset="0"/>
                        <a:ea typeface="Calibri"/>
                        <a:cs typeface="Calibri" pitchFamily="34" charset="0"/>
                      </a:endParaRPr>
                    </a:p>
                  </a:txBody>
                  <a:tcPr marL="59184" marR="59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pic>
        <p:nvPicPr>
          <p:cNvPr id="1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31666">
            <a:off x="8941381" y="348008"/>
            <a:ext cx="739005" cy="96918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Logo-ROGov_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3897" y="431074"/>
            <a:ext cx="1193692" cy="1044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Logo UE R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0784" y="492377"/>
            <a:ext cx="4346570" cy="9504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 Box 11"/>
          <p:cNvSpPr txBox="1">
            <a:spLocks noChangeArrowheads="1"/>
          </p:cNvSpPr>
          <p:nvPr/>
        </p:nvSpPr>
        <p:spPr bwMode="auto">
          <a:xfrm>
            <a:off x="8891505" y="1337978"/>
            <a:ext cx="1104900" cy="4218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СНЦ</a:t>
            </a:r>
            <a:r>
              <a:rPr kumimoji="0" lang="en-US"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t>
            </a: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ЕЦПБ“</a:t>
            </a:r>
            <a:endParaRPr kumimoji="0" lang="bg-BG"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2"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076" y="5697562"/>
            <a:ext cx="1658555" cy="7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224" y="5713307"/>
            <a:ext cx="1350375" cy="82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7668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0" y="4765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5299674" y="6431790"/>
            <a:ext cx="14638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a:ln>
                  <a:noFill/>
                </a:ln>
                <a:effectLst/>
                <a:latin typeface="Trebuchet MS" panose="020B0603020202020204" pitchFamily="34" charset="0"/>
                <a:ea typeface="Times New Roman" panose="02020603050405020304" pitchFamily="18" charset="0"/>
                <a:hlinkClick r:id="rId2"/>
              </a:rPr>
              <a:t>ww</a:t>
            </a:r>
            <a:r>
              <a:rPr lang="en-US" sz="1000" dirty="0">
                <a:latin typeface="Trebuchet MS" panose="020B0603020202020204" pitchFamily="34" charset="0"/>
                <a:ea typeface="Times New Roman" panose="02020603050405020304" pitchFamily="18" charset="0"/>
                <a:hlinkClick r:id="rId2"/>
              </a:rPr>
              <a:t>w.interregrobg.eu</a:t>
            </a:r>
            <a:r>
              <a:rPr lang="ro-RO" sz="1000" dirty="0">
                <a:latin typeface="Trebuchet MS" panose="020B0603020202020204" pitchFamily="34" charset="0"/>
                <a:ea typeface="Times New Roman" panose="02020603050405020304" pitchFamily="18" charset="0"/>
              </a:rPr>
              <a:t> </a:t>
            </a:r>
            <a:endParaRPr kumimoji="0" lang="en-US" sz="1800" b="0" i="0" u="none" strike="noStrike" cap="none" normalizeH="0" baseline="0" dirty="0">
              <a:ln>
                <a:noFill/>
              </a:ln>
              <a:effectLst/>
            </a:endParaRPr>
          </a:p>
        </p:txBody>
      </p:sp>
      <p:pic>
        <p:nvPicPr>
          <p:cNvPr id="1034"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3305" y="5791273"/>
            <a:ext cx="1246096" cy="56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7" name="Rectangle 1"/>
          <p:cNvSpPr>
            <a:spLocks noChangeArrowheads="1"/>
          </p:cNvSpPr>
          <p:nvPr/>
        </p:nvSpPr>
        <p:spPr bwMode="auto">
          <a:xfrm>
            <a:off x="915897" y="2312821"/>
            <a:ext cx="10484415" cy="31624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0" indent="-342900" fontAlgn="base">
              <a:spcBef>
                <a:spcPct val="0"/>
              </a:spcBef>
              <a:spcAft>
                <a:spcPts val="1200"/>
              </a:spcAft>
            </a:pPr>
            <a:r>
              <a:rPr lang="en-US" b="1" dirty="0">
                <a:ea typeface="Calibri" pitchFamily="34" charset="0"/>
                <a:cs typeface="Times New Roman" pitchFamily="18" charset="0"/>
              </a:rPr>
              <a:t>6</a:t>
            </a:r>
            <a:r>
              <a:rPr kumimoji="0" lang="ro-RO" b="1" i="0" u="none" strike="noStrike" cap="none" normalizeH="0" baseline="0" dirty="0">
                <a:ln>
                  <a:noFill/>
                </a:ln>
                <a:solidFill>
                  <a:schemeClr val="tx1"/>
                </a:solidFill>
                <a:effectLst/>
                <a:ea typeface="Calibri" pitchFamily="34" charset="0"/>
                <a:cs typeface="Times New Roman" pitchFamily="18" charset="0"/>
              </a:rPr>
              <a:t>. DISTRICTUL </a:t>
            </a:r>
            <a:r>
              <a:rPr lang="en-US" b="1" dirty="0">
                <a:ea typeface="Calibri" pitchFamily="34" charset="0"/>
                <a:cs typeface="Times New Roman" pitchFamily="18" charset="0"/>
              </a:rPr>
              <a:t>VRATSA</a:t>
            </a:r>
            <a:endParaRPr lang="ro-RO" b="1" dirty="0">
              <a:ea typeface="Calibri" pitchFamily="34" charset="0"/>
              <a:cs typeface="Times New Roman" pitchFamily="18" charset="0"/>
            </a:endParaRPr>
          </a:p>
          <a:p>
            <a:pPr lvl="0" algn="just" eaLnBrk="0" fontAlgn="base" hangingPunct="0">
              <a:spcBef>
                <a:spcPct val="0"/>
              </a:spcBef>
              <a:spcAft>
                <a:spcPts val="900"/>
              </a:spcAft>
            </a:pPr>
            <a:r>
              <a:rPr lang="en-US" sz="1700" b="1" dirty="0" err="1">
                <a:ea typeface="Calibri" pitchFamily="34" charset="0"/>
                <a:cs typeface="Times New Roman" pitchFamily="18" charset="0"/>
              </a:rPr>
              <a:t>Popula</a:t>
            </a:r>
            <a:r>
              <a:rPr lang="ro-RO" sz="1700" b="1" dirty="0">
                <a:ea typeface="Calibri" pitchFamily="34" charset="0"/>
                <a:cs typeface="Times New Roman" pitchFamily="18" charset="0"/>
              </a:rPr>
              <a:t>ția</a:t>
            </a:r>
            <a:r>
              <a:rPr lang="en-US" sz="1700" dirty="0">
                <a:ea typeface="Calibri" pitchFamily="34" charset="0"/>
                <a:cs typeface="Times New Roman" pitchFamily="18" charset="0"/>
              </a:rPr>
              <a:t> (</a:t>
            </a:r>
            <a:r>
              <a:rPr lang="ro-RO" sz="1700" dirty="0"/>
              <a:t>172 007</a:t>
            </a:r>
            <a:r>
              <a:rPr lang="en-US" sz="1700" dirty="0"/>
              <a:t>):</a:t>
            </a:r>
            <a:r>
              <a:rPr lang="ro-RO" sz="1700" dirty="0"/>
              <a:t> distribui</a:t>
            </a:r>
            <a:r>
              <a:rPr lang="en-US" sz="1700" dirty="0"/>
              <a:t>re</a:t>
            </a:r>
            <a:r>
              <a:rPr lang="ro-RO" sz="1700" dirty="0"/>
              <a:t> </a:t>
            </a:r>
            <a:r>
              <a:rPr lang="en-US" sz="1700" dirty="0" err="1"/>
              <a:t>relativ</a:t>
            </a:r>
            <a:r>
              <a:rPr lang="en-US" sz="1700" dirty="0"/>
              <a:t> </a:t>
            </a:r>
            <a:r>
              <a:rPr lang="ro-RO" sz="1700" dirty="0"/>
              <a:t>uniform</a:t>
            </a:r>
            <a:r>
              <a:rPr lang="en-US" sz="1700" dirty="0"/>
              <a:t>a</a:t>
            </a:r>
            <a:r>
              <a:rPr lang="ro-RO" sz="1700" dirty="0"/>
              <a:t> între oraşe şi sate</a:t>
            </a:r>
            <a:endParaRPr lang="en-US" sz="1700" dirty="0"/>
          </a:p>
          <a:p>
            <a:pPr lvl="0" algn="just" eaLnBrk="0" fontAlgn="base" hangingPunct="0">
              <a:spcBef>
                <a:spcPct val="0"/>
              </a:spcBef>
              <a:spcAft>
                <a:spcPts val="900"/>
              </a:spcAft>
            </a:pPr>
            <a:r>
              <a:rPr lang="ro-RO" sz="1700" b="1" dirty="0">
                <a:ea typeface="Calibri" pitchFamily="34" charset="0"/>
                <a:cs typeface="Times New Roman" pitchFamily="18" charset="0"/>
              </a:rPr>
              <a:t>Centrul administrativ al districtului</a:t>
            </a:r>
            <a:r>
              <a:rPr lang="en-US" sz="1700" dirty="0">
                <a:ea typeface="Calibri" pitchFamily="34" charset="0"/>
                <a:cs typeface="Times New Roman" pitchFamily="18" charset="0"/>
              </a:rPr>
              <a:t>:  </a:t>
            </a:r>
            <a:r>
              <a:rPr lang="en-US" sz="1700" b="1" u="sng" dirty="0" err="1">
                <a:ea typeface="Calibri" pitchFamily="34" charset="0"/>
                <a:cs typeface="Times New Roman" pitchFamily="18" charset="0"/>
              </a:rPr>
              <a:t>oraşul</a:t>
            </a:r>
            <a:r>
              <a:rPr lang="en-US" sz="1700" b="1" u="sng" dirty="0">
                <a:ea typeface="Calibri" pitchFamily="34" charset="0"/>
                <a:cs typeface="Times New Roman" pitchFamily="18" charset="0"/>
              </a:rPr>
              <a:t> </a:t>
            </a:r>
            <a:r>
              <a:rPr lang="en-US" sz="1700" b="1" u="sng" dirty="0" smtClean="0">
                <a:ea typeface="Calibri" pitchFamily="34" charset="0"/>
                <a:cs typeface="Times New Roman" pitchFamily="18" charset="0"/>
              </a:rPr>
              <a:t>Vratsa</a:t>
            </a:r>
            <a:endParaRPr lang="ro-RO" sz="1700" dirty="0"/>
          </a:p>
          <a:p>
            <a:pPr algn="just" eaLnBrk="0" fontAlgn="base" hangingPunct="0">
              <a:spcBef>
                <a:spcPct val="0"/>
              </a:spcBef>
              <a:spcAft>
                <a:spcPts val="300"/>
              </a:spcAft>
            </a:pPr>
            <a:r>
              <a:rPr lang="ro-RO" sz="1700" b="1" dirty="0">
                <a:ea typeface="Calibri" pitchFamily="34" charset="0"/>
                <a:cs typeface="Times New Roman" pitchFamily="18" charset="0"/>
              </a:rPr>
              <a:t>Activitatea economică: </a:t>
            </a:r>
            <a:r>
              <a:rPr lang="ro-RO" sz="1600" dirty="0"/>
              <a:t>industria este cea mai dezvoltată, cu aproape jumătate din valoarea adăugată brută netă din regiune. Imediat după acesta se clasifică sectorul serviciilor, iar o cotă foarte mică se înregistrează în sectorul agrar. În districtul Vratsa operează şi singura centrală nucleară pe teritoriul Bulgariei - CN Kozloduy</a:t>
            </a:r>
            <a:r>
              <a:rPr lang="en-US" sz="1600" dirty="0"/>
              <a:t> (</a:t>
            </a:r>
            <a:r>
              <a:rPr lang="ro-RO" sz="1600" dirty="0"/>
              <a:t>care oferă locuri de muncă pentru peste 3500 de angajaţi şi produce peste 30% din energia ţării. </a:t>
            </a:r>
            <a:endParaRPr lang="en-US" sz="1600" dirty="0"/>
          </a:p>
          <a:p>
            <a:pPr>
              <a:spcAft>
                <a:spcPts val="600"/>
              </a:spcAft>
            </a:pPr>
            <a:r>
              <a:rPr lang="ro-RO" sz="1700" b="1" dirty="0"/>
              <a:t>Sectoarele economice cu potenţial de dezvoltare </a:t>
            </a:r>
            <a:r>
              <a:rPr lang="ro-RO" sz="1700" dirty="0"/>
              <a:t>: </a:t>
            </a:r>
            <a:r>
              <a:rPr lang="ro-RO" sz="1600" dirty="0"/>
              <a:t>Activităţile în domeniul tehnologiei informaţionale", "Producţia de articole din mase plastice", "Producţia de articole metalice pentru construcţii" şi "Alte activităţi de prelucrare a metalelor “.</a:t>
            </a:r>
            <a:endParaRPr lang="en-US" sz="1700" dirty="0"/>
          </a:p>
          <a:p>
            <a:pPr lvl="0" algn="just" eaLnBrk="0" fontAlgn="base" hangingPunct="0">
              <a:spcBef>
                <a:spcPct val="0"/>
              </a:spcBef>
              <a:spcAft>
                <a:spcPts val="900"/>
              </a:spcAft>
            </a:pPr>
            <a:r>
              <a:rPr lang="ro-RO" sz="1700" b="1" dirty="0">
                <a:ea typeface="Calibri" pitchFamily="34" charset="0"/>
                <a:cs typeface="Times New Roman" pitchFamily="18" charset="0"/>
              </a:rPr>
              <a:t>Accesul</a:t>
            </a:r>
            <a:r>
              <a:rPr lang="en-US" sz="1700" dirty="0">
                <a:ea typeface="Calibri" pitchFamily="34" charset="0"/>
                <a:cs typeface="Times New Roman" pitchFamily="18" charset="0"/>
              </a:rPr>
              <a:t>: </a:t>
            </a:r>
            <a:r>
              <a:rPr lang="ro-RO" sz="1700" dirty="0"/>
              <a:t>legătură Turnu Măgurele</a:t>
            </a:r>
            <a:r>
              <a:rPr lang="en-US" sz="1700" dirty="0"/>
              <a:t> – </a:t>
            </a:r>
            <a:r>
              <a:rPr lang="ro-RO" sz="1700" dirty="0"/>
              <a:t>Nikopol</a:t>
            </a:r>
            <a:r>
              <a:rPr lang="en-US" sz="1700" dirty="0"/>
              <a:t>, </a:t>
            </a:r>
            <a:r>
              <a:rPr lang="ro-RO" sz="1700" dirty="0"/>
              <a:t>prin feribot </a:t>
            </a:r>
          </a:p>
        </p:txBody>
      </p:sp>
      <p:pic>
        <p:nvPicPr>
          <p:cNvPr id="1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31666">
            <a:off x="8941381" y="348008"/>
            <a:ext cx="739005" cy="9691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Logo-ROGov_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3897" y="431074"/>
            <a:ext cx="1193692" cy="1044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Logo UE R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0784" y="492377"/>
            <a:ext cx="4346570" cy="9504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 Box 11"/>
          <p:cNvSpPr txBox="1">
            <a:spLocks noChangeArrowheads="1"/>
          </p:cNvSpPr>
          <p:nvPr/>
        </p:nvSpPr>
        <p:spPr bwMode="auto">
          <a:xfrm>
            <a:off x="8891505" y="1337978"/>
            <a:ext cx="1104900" cy="4218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СНЦ</a:t>
            </a:r>
            <a:r>
              <a:rPr kumimoji="0" lang="en-US"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t>
            </a: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ЕЦПБ“</a:t>
            </a:r>
            <a:endParaRPr kumimoji="0" lang="bg-BG"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0"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076" y="5697562"/>
            <a:ext cx="1658555" cy="7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224" y="5713307"/>
            <a:ext cx="1350375" cy="82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81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0" y="4765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5299674" y="6431790"/>
            <a:ext cx="14638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a:ln>
                  <a:noFill/>
                </a:ln>
                <a:effectLst/>
                <a:latin typeface="Trebuchet MS" panose="020B0603020202020204" pitchFamily="34" charset="0"/>
                <a:ea typeface="Times New Roman" panose="02020603050405020304" pitchFamily="18" charset="0"/>
                <a:hlinkClick r:id="rId2"/>
              </a:rPr>
              <a:t>ww</a:t>
            </a:r>
            <a:r>
              <a:rPr lang="en-US" sz="1000" dirty="0">
                <a:latin typeface="Trebuchet MS" panose="020B0603020202020204" pitchFamily="34" charset="0"/>
                <a:ea typeface="Times New Roman" panose="02020603050405020304" pitchFamily="18" charset="0"/>
                <a:hlinkClick r:id="rId2"/>
              </a:rPr>
              <a:t>w.interregrobg.eu</a:t>
            </a:r>
            <a:r>
              <a:rPr lang="ro-RO" sz="1000" dirty="0">
                <a:latin typeface="Trebuchet MS" panose="020B0603020202020204" pitchFamily="34" charset="0"/>
                <a:ea typeface="Times New Roman" panose="02020603050405020304" pitchFamily="18" charset="0"/>
              </a:rPr>
              <a:t> </a:t>
            </a:r>
            <a:endParaRPr kumimoji="0" lang="en-US" sz="1800" b="0" i="0" u="none" strike="noStrike" cap="none" normalizeH="0" baseline="0" dirty="0">
              <a:ln>
                <a:noFill/>
              </a:ln>
              <a:effectLst/>
            </a:endParaRPr>
          </a:p>
        </p:txBody>
      </p:sp>
      <p:pic>
        <p:nvPicPr>
          <p:cNvPr id="1034"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3305" y="5791273"/>
            <a:ext cx="1246096" cy="56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7" name="Rectangle 1"/>
          <p:cNvSpPr>
            <a:spLocks noChangeArrowheads="1"/>
          </p:cNvSpPr>
          <p:nvPr/>
        </p:nvSpPr>
        <p:spPr bwMode="auto">
          <a:xfrm>
            <a:off x="957601" y="1755253"/>
            <a:ext cx="5835085"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0" indent="-342900" fontAlgn="base">
              <a:spcBef>
                <a:spcPct val="0"/>
              </a:spcBef>
              <a:spcAft>
                <a:spcPct val="0"/>
              </a:spcAft>
            </a:pPr>
            <a:r>
              <a:rPr lang="en-US" b="1" dirty="0">
                <a:ea typeface="Calibri" pitchFamily="34" charset="0"/>
                <a:cs typeface="Times New Roman" pitchFamily="18" charset="0"/>
              </a:rPr>
              <a:t>6</a:t>
            </a:r>
            <a:r>
              <a:rPr lang="ro-RO" b="1" dirty="0">
                <a:ea typeface="Calibri" pitchFamily="34" charset="0"/>
                <a:cs typeface="Times New Roman" pitchFamily="18" charset="0"/>
              </a:rPr>
              <a:t>. DISTRICTUL </a:t>
            </a:r>
            <a:r>
              <a:rPr lang="en-US" b="1" dirty="0">
                <a:ea typeface="Calibri" pitchFamily="34" charset="0"/>
                <a:cs typeface="Times New Roman" pitchFamily="18" charset="0"/>
              </a:rPr>
              <a:t>VRATSA </a:t>
            </a:r>
            <a:r>
              <a:rPr lang="en-US" b="1" dirty="0"/>
              <a:t>– </a:t>
            </a:r>
            <a:r>
              <a:rPr lang="en-US" b="1" dirty="0" err="1"/>
              <a:t>Analiza</a:t>
            </a:r>
            <a:r>
              <a:rPr lang="en-US" b="1" dirty="0"/>
              <a:t> SWOT</a:t>
            </a:r>
            <a:endParaRPr kumimoji="0" lang="en-US" b="0" i="0" u="none" strike="noStrike" cap="none" normalizeH="0" baseline="0" dirty="0">
              <a:ln>
                <a:noFill/>
              </a:ln>
              <a:solidFill>
                <a:schemeClr val="tx1"/>
              </a:solidFill>
              <a:effectLst/>
              <a:cs typeface="Arial" pitchFamily="34" charset="0"/>
            </a:endParaRPr>
          </a:p>
        </p:txBody>
      </p:sp>
      <p:graphicFrame>
        <p:nvGraphicFramePr>
          <p:cNvPr id="18" name="Table 17"/>
          <p:cNvGraphicFramePr>
            <a:graphicFrameLocks noGrp="1"/>
          </p:cNvGraphicFramePr>
          <p:nvPr/>
        </p:nvGraphicFramePr>
        <p:xfrm>
          <a:off x="1036800" y="2313354"/>
          <a:ext cx="10116000" cy="3297740"/>
        </p:xfrm>
        <a:graphic>
          <a:graphicData uri="http://schemas.openxmlformats.org/drawingml/2006/table">
            <a:tbl>
              <a:tblPr/>
              <a:tblGrid>
                <a:gridCol w="6213600">
                  <a:extLst>
                    <a:ext uri="{9D8B030D-6E8A-4147-A177-3AD203B41FA5}">
                      <a16:colId xmlns:a16="http://schemas.microsoft.com/office/drawing/2014/main" xmlns="" val="20000"/>
                    </a:ext>
                  </a:extLst>
                </a:gridCol>
                <a:gridCol w="3902400">
                  <a:extLst>
                    <a:ext uri="{9D8B030D-6E8A-4147-A177-3AD203B41FA5}">
                      <a16:colId xmlns:a16="http://schemas.microsoft.com/office/drawing/2014/main" xmlns="" val="20001"/>
                    </a:ext>
                  </a:extLst>
                </a:gridCol>
              </a:tblGrid>
              <a:tr h="329046">
                <a:tc>
                  <a:txBody>
                    <a:bodyPr/>
                    <a:lstStyle/>
                    <a:p>
                      <a:pPr indent="247015" algn="ctr">
                        <a:lnSpc>
                          <a:spcPct val="107000"/>
                        </a:lnSpc>
                        <a:spcAft>
                          <a:spcPts val="0"/>
                        </a:spcAft>
                      </a:pPr>
                      <a:r>
                        <a:rPr lang="en-US" sz="1600" b="1" dirty="0" err="1">
                          <a:latin typeface="Calibri"/>
                          <a:ea typeface="Calibri"/>
                          <a:cs typeface="Times New Roman"/>
                        </a:rPr>
                        <a:t>Puncte</a:t>
                      </a:r>
                      <a:r>
                        <a:rPr lang="en-US" sz="1600" b="1" dirty="0">
                          <a:latin typeface="Calibri"/>
                          <a:ea typeface="Calibri"/>
                          <a:cs typeface="Times New Roman"/>
                        </a:rPr>
                        <a:t> </a:t>
                      </a:r>
                      <a:r>
                        <a:rPr lang="en-US" sz="1600" b="1" dirty="0" err="1">
                          <a:latin typeface="Calibri"/>
                          <a:ea typeface="Calibri"/>
                          <a:cs typeface="Times New Roman"/>
                        </a:rPr>
                        <a:t>tari</a:t>
                      </a:r>
                      <a:r>
                        <a:rPr lang="en-US" sz="1600" b="1" dirty="0">
                          <a:latin typeface="Calibri"/>
                          <a:ea typeface="Calibri"/>
                          <a:cs typeface="Times New Roman"/>
                        </a:rPr>
                        <a:t> (S)</a:t>
                      </a:r>
                      <a:endParaRPr lang="en-US" sz="1600" dirty="0">
                        <a:latin typeface="Calibri"/>
                        <a:ea typeface="Calibri"/>
                        <a:cs typeface="Times New Roman"/>
                      </a:endParaRPr>
                    </a:p>
                  </a:txBody>
                  <a:tcPr marL="59184" marR="59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o-RO" sz="1600" b="1" dirty="0">
                          <a:latin typeface="Calibri"/>
                          <a:ea typeface="Calibri"/>
                          <a:cs typeface="Times New Roman"/>
                        </a:rPr>
                        <a:t>Puncte vulnerabile</a:t>
                      </a:r>
                      <a:r>
                        <a:rPr lang="en-US" sz="1600" b="1" dirty="0">
                          <a:latin typeface="Calibri"/>
                          <a:ea typeface="Calibri"/>
                          <a:cs typeface="Times New Roman"/>
                        </a:rPr>
                        <a:t>(W)</a:t>
                      </a:r>
                      <a:endParaRPr lang="en-US" sz="1600" dirty="0">
                        <a:latin typeface="Calibri"/>
                        <a:ea typeface="Calibri"/>
                        <a:cs typeface="Times New Roman"/>
                      </a:endParaRPr>
                    </a:p>
                  </a:txBody>
                  <a:tcPr marL="59184" marR="59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968694">
                <a:tc>
                  <a:txBody>
                    <a:bodyPr/>
                    <a:lstStyle/>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mn-lt"/>
                          <a:ea typeface="+mn-ea"/>
                          <a:cs typeface="+mn-cs"/>
                        </a:rPr>
                        <a:t>Tradiţii în furnizarea de servicii turistice</a:t>
                      </a:r>
                      <a:r>
                        <a:rPr lang="en-US" sz="1400" kern="1200" dirty="0">
                          <a:solidFill>
                            <a:schemeClr val="tx1"/>
                          </a:solidFill>
                          <a:latin typeface="+mn-lt"/>
                          <a:ea typeface="+mn-ea"/>
                          <a:cs typeface="+mn-cs"/>
                        </a:rPr>
                        <a:t> (</a:t>
                      </a:r>
                      <a:r>
                        <a:rPr lang="ro-RO" sz="1400" kern="1200" dirty="0">
                          <a:solidFill>
                            <a:schemeClr val="tx1"/>
                          </a:solidFill>
                          <a:latin typeface="+mn-lt"/>
                          <a:ea typeface="+mn-ea"/>
                          <a:cs typeface="+mn-cs"/>
                        </a:rPr>
                        <a:t>Existenţa unor monumente cultural-istorice şi naturale multiple şi diverse</a:t>
                      </a:r>
                      <a:r>
                        <a:rPr lang="en-US" sz="1400" kern="1200" dirty="0">
                          <a:solidFill>
                            <a:schemeClr val="tx1"/>
                          </a:solidFill>
                          <a:latin typeface="+mn-lt"/>
                          <a:ea typeface="+mn-ea"/>
                          <a:cs typeface="+mn-cs"/>
                        </a:rPr>
                        <a:t>);</a:t>
                      </a: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en-US" sz="1400" kern="1200" dirty="0">
                          <a:solidFill>
                            <a:schemeClr val="tx1"/>
                          </a:solidFill>
                          <a:latin typeface="+mn-lt"/>
                          <a:ea typeface="+mn-ea"/>
                          <a:cs typeface="+mn-cs"/>
                        </a:rPr>
                        <a:t>Rat</a:t>
                      </a:r>
                      <a:r>
                        <a:rPr lang="ro-RO" sz="1400" kern="1200" dirty="0">
                          <a:solidFill>
                            <a:schemeClr val="tx1"/>
                          </a:solidFill>
                          <a:latin typeface="+mn-lt"/>
                          <a:ea typeface="+mn-ea"/>
                          <a:cs typeface="+mn-cs"/>
                        </a:rPr>
                        <a:t>ă</a:t>
                      </a:r>
                      <a:r>
                        <a:rPr lang="en-US" sz="1400" kern="1200" dirty="0">
                          <a:solidFill>
                            <a:schemeClr val="tx1"/>
                          </a:solidFill>
                          <a:latin typeface="+mn-lt"/>
                          <a:ea typeface="+mn-ea"/>
                          <a:cs typeface="+mn-cs"/>
                        </a:rPr>
                        <a:t> bun</a:t>
                      </a:r>
                      <a:r>
                        <a:rPr lang="ro-RO" sz="1400" kern="1200" dirty="0">
                          <a:solidFill>
                            <a:schemeClr val="tx1"/>
                          </a:solidFill>
                          <a:latin typeface="+mn-lt"/>
                          <a:ea typeface="+mn-ea"/>
                          <a:cs typeface="+mn-cs"/>
                        </a:rPr>
                        <a:t>ă</a:t>
                      </a:r>
                      <a:r>
                        <a:rPr lang="en-US" sz="1400" kern="1200" dirty="0">
                          <a:solidFill>
                            <a:schemeClr val="tx1"/>
                          </a:solidFill>
                          <a:latin typeface="+mn-lt"/>
                          <a:ea typeface="+mn-ea"/>
                          <a:cs typeface="+mn-cs"/>
                        </a:rPr>
                        <a:t> de absorb</a:t>
                      </a:r>
                      <a:r>
                        <a:rPr lang="ro-RO" sz="1400" kern="1200" dirty="0">
                          <a:solidFill>
                            <a:schemeClr val="tx1"/>
                          </a:solidFill>
                          <a:latin typeface="+mn-lt"/>
                          <a:ea typeface="+mn-ea"/>
                          <a:cs typeface="+mn-cs"/>
                        </a:rPr>
                        <a:t>ț</a:t>
                      </a:r>
                      <a:r>
                        <a:rPr lang="en-US" sz="1400" kern="1200" dirty="0" err="1">
                          <a:solidFill>
                            <a:schemeClr val="tx1"/>
                          </a:solidFill>
                          <a:latin typeface="+mn-lt"/>
                          <a:ea typeface="+mn-ea"/>
                          <a:cs typeface="+mn-cs"/>
                        </a:rPr>
                        <a:t>íe</a:t>
                      </a:r>
                      <a:r>
                        <a:rPr lang="en-US" sz="1400" kern="1200" dirty="0">
                          <a:solidFill>
                            <a:schemeClr val="tx1"/>
                          </a:solidFill>
                          <a:latin typeface="+mn-lt"/>
                          <a:ea typeface="+mn-ea"/>
                          <a:cs typeface="+mn-cs"/>
                        </a:rPr>
                        <a:t> a</a:t>
                      </a:r>
                      <a:r>
                        <a:rPr lang="ro-RO" sz="1400" kern="1200" dirty="0">
                          <a:solidFill>
                            <a:schemeClr val="tx1"/>
                          </a:solidFill>
                          <a:latin typeface="+mn-lt"/>
                          <a:ea typeface="+mn-ea"/>
                          <a:cs typeface="+mn-cs"/>
                        </a:rPr>
                        <a:t> fondurilor europene nerambursabile;</a:t>
                      </a: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mn-lt"/>
                          <a:ea typeface="+mn-ea"/>
                          <a:cs typeface="+mn-cs"/>
                        </a:rPr>
                        <a:t>Existența complexului de feribot în orașul Oryahovo;</a:t>
                      </a: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mn-lt"/>
                          <a:ea typeface="Calibri"/>
                          <a:cs typeface="Times New Roman"/>
                        </a:rPr>
                        <a:t>Tradiţii în producţia de materiale de construcţie - ciment, agregate / piatră sfărâmată, pietriş, nisip şi beton; </a:t>
                      </a:r>
                      <a:endParaRPr lang="en-US" sz="1400" kern="1200" dirty="0">
                        <a:solidFill>
                          <a:schemeClr val="tx1"/>
                        </a:solidFill>
                        <a:latin typeface="+mn-lt"/>
                        <a:ea typeface="Calibri"/>
                        <a:cs typeface="Times New Roman"/>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endParaRPr lang="en-US" sz="1400" kern="1200" dirty="0">
                        <a:solidFill>
                          <a:schemeClr val="tx1"/>
                        </a:solidFill>
                        <a:latin typeface="+mn-lt"/>
                        <a:ea typeface="+mn-ea"/>
                        <a:cs typeface="+mn-cs"/>
                      </a:endParaRPr>
                    </a:p>
                  </a:txBody>
                  <a:tcPr marL="59184" marR="591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mn-lt"/>
                          <a:ea typeface="Calibri"/>
                          <a:cs typeface="Times New Roman"/>
                        </a:rPr>
                        <a:t>Îmbătrânirea populaţiei şi reducerea progresivă a populaţiei în vârstă activă de muncă;</a:t>
                      </a:r>
                      <a:endParaRPr lang="en-US" sz="1400" kern="1200" dirty="0">
                        <a:solidFill>
                          <a:schemeClr val="tx1"/>
                        </a:solidFill>
                        <a:latin typeface="+mn-lt"/>
                        <a:ea typeface="Calibri"/>
                        <a:cs typeface="Times New Roman"/>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mn-lt"/>
                          <a:ea typeface="Calibri"/>
                          <a:cs typeface="Times New Roman"/>
                        </a:rPr>
                        <a:t>Migraţia forţei de muncă spre capitală;</a:t>
                      </a:r>
                      <a:endParaRPr lang="en-US" sz="1400" kern="1200" dirty="0">
                        <a:solidFill>
                          <a:schemeClr val="tx1"/>
                        </a:solidFill>
                        <a:latin typeface="+mn-lt"/>
                        <a:ea typeface="Calibri"/>
                        <a:cs typeface="Times New Roman"/>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mn-lt"/>
                          <a:ea typeface="Calibri"/>
                          <a:cs typeface="Times New Roman"/>
                        </a:rPr>
                        <a:t>Venituri scăzute ale populaţiei comparativ cu veniturile la nivel de ţară; </a:t>
                      </a:r>
                      <a:endParaRPr lang="en-US" sz="1400" kern="1200" dirty="0">
                        <a:solidFill>
                          <a:schemeClr val="tx1"/>
                        </a:solidFill>
                        <a:latin typeface="+mn-lt"/>
                        <a:ea typeface="Calibri"/>
                        <a:cs typeface="Times New Roman"/>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mn-lt"/>
                          <a:ea typeface="Calibri"/>
                          <a:cs typeface="Times New Roman"/>
                        </a:rPr>
                        <a:t>Resurse insuficiente pentru implementarea cercetării şi dezvoltării;</a:t>
                      </a:r>
                      <a:endParaRPr lang="en-US" sz="1400" kern="1200" dirty="0">
                        <a:solidFill>
                          <a:schemeClr val="tx1"/>
                        </a:solidFill>
                        <a:latin typeface="+mn-lt"/>
                        <a:ea typeface="Calibri"/>
                        <a:cs typeface="Times New Roman"/>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mn-lt"/>
                          <a:ea typeface="Calibri"/>
                          <a:cs typeface="Times New Roman"/>
                        </a:rPr>
                        <a:t>Dependenţă economică clară faţă de cea mai mare întreprindere din zonă - CN Kozloduy;</a:t>
                      </a:r>
                      <a:endParaRPr lang="en-US" sz="1400" kern="1200" dirty="0">
                        <a:solidFill>
                          <a:schemeClr val="tx1"/>
                        </a:solidFill>
                        <a:latin typeface="+mn-lt"/>
                        <a:ea typeface="Calibri"/>
                        <a:cs typeface="Times New Roman"/>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mn-lt"/>
                          <a:ea typeface="Calibri"/>
                          <a:cs typeface="Times New Roman"/>
                        </a:rPr>
                        <a:t>Infrastructură rutieră precară; </a:t>
                      </a:r>
                      <a:endParaRPr lang="en-US" sz="1400" kern="1200" dirty="0">
                        <a:solidFill>
                          <a:schemeClr val="tx1"/>
                        </a:solidFill>
                        <a:latin typeface="+mn-lt"/>
                        <a:ea typeface="Calibri"/>
                        <a:cs typeface="Times New Roman"/>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endParaRPr lang="en-US" sz="1400" kern="1200" dirty="0">
                        <a:solidFill>
                          <a:schemeClr val="tx1"/>
                        </a:solidFill>
                        <a:latin typeface="+mn-lt"/>
                        <a:ea typeface="+mn-ea"/>
                        <a:cs typeface="+mn-cs"/>
                      </a:endParaRPr>
                    </a:p>
                  </a:txBody>
                  <a:tcPr marL="59184" marR="591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pic>
        <p:nvPicPr>
          <p:cNvPr id="1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31666">
            <a:off x="8941381" y="348008"/>
            <a:ext cx="739005" cy="96918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Logo-ROGov_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3897" y="431074"/>
            <a:ext cx="1193692" cy="1044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Logo UE R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0784" y="492377"/>
            <a:ext cx="4346570" cy="9504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 Box 11"/>
          <p:cNvSpPr txBox="1">
            <a:spLocks noChangeArrowheads="1"/>
          </p:cNvSpPr>
          <p:nvPr/>
        </p:nvSpPr>
        <p:spPr bwMode="auto">
          <a:xfrm>
            <a:off x="8891505" y="1337978"/>
            <a:ext cx="1104900" cy="4218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СНЦ</a:t>
            </a:r>
            <a:r>
              <a:rPr kumimoji="0" lang="en-US"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t>
            </a: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ЕЦПБ“</a:t>
            </a:r>
            <a:endParaRPr kumimoji="0" lang="bg-BG"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2"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076" y="5697562"/>
            <a:ext cx="1658555" cy="7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224" y="5713307"/>
            <a:ext cx="1350375" cy="82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2098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0" y="4765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5299674" y="6431790"/>
            <a:ext cx="14638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a:ln>
                  <a:noFill/>
                </a:ln>
                <a:effectLst/>
                <a:latin typeface="Trebuchet MS" panose="020B0603020202020204" pitchFamily="34" charset="0"/>
                <a:ea typeface="Times New Roman" panose="02020603050405020304" pitchFamily="18" charset="0"/>
                <a:hlinkClick r:id="rId2"/>
              </a:rPr>
              <a:t>ww</a:t>
            </a:r>
            <a:r>
              <a:rPr lang="en-US" sz="1000" dirty="0">
                <a:latin typeface="Trebuchet MS" panose="020B0603020202020204" pitchFamily="34" charset="0"/>
                <a:ea typeface="Times New Roman" panose="02020603050405020304" pitchFamily="18" charset="0"/>
                <a:hlinkClick r:id="rId2"/>
              </a:rPr>
              <a:t>w.interregrobg.eu</a:t>
            </a:r>
            <a:r>
              <a:rPr lang="ro-RO" sz="1000" dirty="0">
                <a:latin typeface="Trebuchet MS" panose="020B0603020202020204" pitchFamily="34" charset="0"/>
                <a:ea typeface="Times New Roman" panose="02020603050405020304" pitchFamily="18" charset="0"/>
              </a:rPr>
              <a:t> </a:t>
            </a:r>
            <a:endParaRPr kumimoji="0" lang="en-US" sz="1800" b="0" i="0" u="none" strike="noStrike" cap="none" normalizeH="0" baseline="0" dirty="0">
              <a:ln>
                <a:noFill/>
              </a:ln>
              <a:effectLst/>
            </a:endParaRPr>
          </a:p>
        </p:txBody>
      </p:sp>
      <p:pic>
        <p:nvPicPr>
          <p:cNvPr id="1034"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3305" y="5791273"/>
            <a:ext cx="1246096" cy="56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7" name="Rectangle 1"/>
          <p:cNvSpPr>
            <a:spLocks noChangeArrowheads="1"/>
          </p:cNvSpPr>
          <p:nvPr/>
        </p:nvSpPr>
        <p:spPr bwMode="auto">
          <a:xfrm>
            <a:off x="957601" y="1755253"/>
            <a:ext cx="6573599"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fontAlgn="base">
              <a:spcBef>
                <a:spcPct val="0"/>
              </a:spcBef>
              <a:spcAft>
                <a:spcPct val="0"/>
              </a:spcAft>
            </a:pPr>
            <a:r>
              <a:rPr lang="en-US" b="1" dirty="0">
                <a:ea typeface="Calibri" pitchFamily="34" charset="0"/>
                <a:cs typeface="Times New Roman" pitchFamily="18" charset="0"/>
              </a:rPr>
              <a:t>6</a:t>
            </a:r>
            <a:r>
              <a:rPr lang="ro-RO" b="1" dirty="0">
                <a:ea typeface="Calibri" pitchFamily="34" charset="0"/>
                <a:cs typeface="Times New Roman" pitchFamily="18" charset="0"/>
              </a:rPr>
              <a:t>. DISTRICTUL </a:t>
            </a:r>
            <a:r>
              <a:rPr lang="en-US" b="1" dirty="0">
                <a:ea typeface="Calibri" pitchFamily="34" charset="0"/>
                <a:cs typeface="Times New Roman" pitchFamily="18" charset="0"/>
              </a:rPr>
              <a:t>VRATSA </a:t>
            </a:r>
            <a:r>
              <a:rPr lang="en-US" b="1" dirty="0"/>
              <a:t>– </a:t>
            </a:r>
            <a:r>
              <a:rPr lang="en-US" b="1" dirty="0" err="1"/>
              <a:t>Analiza</a:t>
            </a:r>
            <a:r>
              <a:rPr lang="en-US" b="1" dirty="0"/>
              <a:t> SWOT</a:t>
            </a:r>
            <a:endParaRPr kumimoji="0" lang="en-US" b="0" i="0" u="none" strike="noStrike" cap="none" normalizeH="0" baseline="0" dirty="0">
              <a:ln>
                <a:noFill/>
              </a:ln>
              <a:solidFill>
                <a:schemeClr val="tx1"/>
              </a:solidFill>
              <a:effectLst/>
              <a:cs typeface="Arial" pitchFamily="34" charset="0"/>
            </a:endParaRPr>
          </a:p>
        </p:txBody>
      </p:sp>
      <p:graphicFrame>
        <p:nvGraphicFramePr>
          <p:cNvPr id="18" name="Table 17"/>
          <p:cNvGraphicFramePr>
            <a:graphicFrameLocks noGrp="1"/>
          </p:cNvGraphicFramePr>
          <p:nvPr/>
        </p:nvGraphicFramePr>
        <p:xfrm>
          <a:off x="966556" y="2347201"/>
          <a:ext cx="10308644" cy="2947139"/>
        </p:xfrm>
        <a:graphic>
          <a:graphicData uri="http://schemas.openxmlformats.org/drawingml/2006/table">
            <a:tbl>
              <a:tblPr/>
              <a:tblGrid>
                <a:gridCol w="6060644">
                  <a:extLst>
                    <a:ext uri="{9D8B030D-6E8A-4147-A177-3AD203B41FA5}">
                      <a16:colId xmlns:a16="http://schemas.microsoft.com/office/drawing/2014/main" xmlns="" val="20000"/>
                    </a:ext>
                  </a:extLst>
                </a:gridCol>
                <a:gridCol w="4248000">
                  <a:extLst>
                    <a:ext uri="{9D8B030D-6E8A-4147-A177-3AD203B41FA5}">
                      <a16:colId xmlns:a16="http://schemas.microsoft.com/office/drawing/2014/main" xmlns="" val="20001"/>
                    </a:ext>
                  </a:extLst>
                </a:gridCol>
              </a:tblGrid>
              <a:tr h="236982">
                <a:tc>
                  <a:txBody>
                    <a:bodyPr/>
                    <a:lstStyle/>
                    <a:p>
                      <a:pPr indent="247015" algn="ctr">
                        <a:lnSpc>
                          <a:spcPct val="107000"/>
                        </a:lnSpc>
                        <a:spcAft>
                          <a:spcPts val="0"/>
                        </a:spcAft>
                      </a:pPr>
                      <a:r>
                        <a:rPr lang="en-US" sz="1600" b="1" dirty="0" err="1">
                          <a:latin typeface="Calibri"/>
                          <a:ea typeface="Calibri"/>
                          <a:cs typeface="Times New Roman"/>
                        </a:rPr>
                        <a:t>Oportunităţi</a:t>
                      </a:r>
                      <a:r>
                        <a:rPr lang="en-US" sz="1600" b="1" dirty="0">
                          <a:latin typeface="Calibri"/>
                          <a:ea typeface="Calibri"/>
                          <a:cs typeface="Times New Roman"/>
                        </a:rPr>
                        <a:t> (O)</a:t>
                      </a:r>
                      <a:endParaRPr lang="en-US" sz="1400" dirty="0">
                        <a:latin typeface="Calibri"/>
                        <a:ea typeface="Calibri"/>
                        <a:cs typeface="Times New Roman"/>
                      </a:endParaRPr>
                    </a:p>
                  </a:txBody>
                  <a:tcPr marL="59184" marR="59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3350" algn="ctr">
                        <a:lnSpc>
                          <a:spcPct val="107000"/>
                        </a:lnSpc>
                        <a:spcAft>
                          <a:spcPts val="0"/>
                        </a:spcAft>
                      </a:pPr>
                      <a:r>
                        <a:rPr lang="en-US" sz="1600" b="1" dirty="0" err="1">
                          <a:latin typeface="Calibri"/>
                          <a:ea typeface="Calibri"/>
                          <a:cs typeface="Times New Roman"/>
                        </a:rPr>
                        <a:t>Ameninţări</a:t>
                      </a:r>
                      <a:r>
                        <a:rPr lang="en-US" sz="1600" b="1" dirty="0">
                          <a:latin typeface="Calibri"/>
                          <a:ea typeface="Calibri"/>
                          <a:cs typeface="Times New Roman"/>
                        </a:rPr>
                        <a:t> (T)</a:t>
                      </a:r>
                      <a:endParaRPr lang="en-US" sz="1400" dirty="0">
                        <a:latin typeface="Calibri"/>
                        <a:ea typeface="Calibri"/>
                        <a:cs typeface="Times New Roman"/>
                      </a:endParaRPr>
                    </a:p>
                  </a:txBody>
                  <a:tcPr marL="59184" marR="59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686217">
                <a:tc>
                  <a:txBody>
                    <a:bodyPr/>
                    <a:lstStyle/>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Calibri" pitchFamily="34" charset="0"/>
                          <a:ea typeface="Calibri"/>
                          <a:cs typeface="Calibri" pitchFamily="34" charset="0"/>
                        </a:rPr>
                        <a:t>Dezvoltarea turismului - tradiţional, eco, aventură, vânătoare, pescuit şi altele;</a:t>
                      </a:r>
                      <a:endParaRPr lang="en-US" sz="1400" kern="1200" dirty="0">
                        <a:solidFill>
                          <a:schemeClr val="tx1"/>
                        </a:solidFill>
                        <a:latin typeface="Calibri" pitchFamily="34" charset="0"/>
                        <a:ea typeface="Calibri"/>
                        <a:cs typeface="Calibri" pitchFamily="34" charset="0"/>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Calibri" pitchFamily="34" charset="0"/>
                          <a:ea typeface="Calibri"/>
                          <a:cs typeface="Calibri" pitchFamily="34" charset="0"/>
                        </a:rPr>
                        <a:t>Construirea unui pod începând din Oryahovo şi până la malul român al Dunării; </a:t>
                      </a:r>
                      <a:endParaRPr lang="en-US" sz="1400" kern="1200" dirty="0">
                        <a:solidFill>
                          <a:schemeClr val="tx1"/>
                        </a:solidFill>
                        <a:latin typeface="Calibri" pitchFamily="34" charset="0"/>
                        <a:ea typeface="Calibri"/>
                        <a:cs typeface="Calibri" pitchFamily="34" charset="0"/>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Calibri" pitchFamily="34" charset="0"/>
                          <a:ea typeface="Calibri"/>
                          <a:cs typeface="Calibri" pitchFamily="34" charset="0"/>
                        </a:rPr>
                        <a:t>Creşterea eficienţei energetice a fondului imobiliar - clădiri rezidenţiale şi industriale;</a:t>
                      </a:r>
                      <a:endParaRPr lang="en-US" sz="1400" kern="1200" dirty="0">
                        <a:solidFill>
                          <a:schemeClr val="tx1"/>
                        </a:solidFill>
                        <a:latin typeface="Calibri" pitchFamily="34" charset="0"/>
                        <a:ea typeface="Calibri"/>
                        <a:cs typeface="Calibri" pitchFamily="34" charset="0"/>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Calibri" pitchFamily="34" charset="0"/>
                          <a:ea typeface="Calibri"/>
                          <a:cs typeface="Calibri" pitchFamily="34" charset="0"/>
                        </a:rPr>
                        <a:t>Oportunităţi pentru dezvoltarea cooperării transfrontaliere cu România; </a:t>
                      </a:r>
                      <a:endParaRPr lang="en-US" sz="1400" kern="1200" dirty="0">
                        <a:solidFill>
                          <a:schemeClr val="tx1"/>
                        </a:solidFill>
                        <a:latin typeface="Calibri" pitchFamily="34" charset="0"/>
                        <a:ea typeface="Calibri"/>
                        <a:cs typeface="Calibri" pitchFamily="34" charset="0"/>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Calibri" pitchFamily="34" charset="0"/>
                          <a:ea typeface="Calibri"/>
                          <a:cs typeface="Calibri" pitchFamily="34" charset="0"/>
                        </a:rPr>
                        <a:t>Investirea mijloacelor financiare pentru extinderea duratei de viaţă a energiei nucleare care operează;</a:t>
                      </a:r>
                      <a:endParaRPr lang="en-US" sz="1400" kern="1200" dirty="0">
                        <a:solidFill>
                          <a:schemeClr val="tx1"/>
                        </a:solidFill>
                        <a:latin typeface="Calibri" pitchFamily="34" charset="0"/>
                        <a:ea typeface="Calibri"/>
                        <a:cs typeface="Calibri" pitchFamily="34" charset="0"/>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endParaRPr lang="en-US" sz="1400" kern="1200" dirty="0">
                        <a:solidFill>
                          <a:schemeClr val="tx1"/>
                        </a:solidFill>
                        <a:latin typeface="Calibri" pitchFamily="34" charset="0"/>
                        <a:ea typeface="Calibri"/>
                        <a:cs typeface="Calibri" pitchFamily="34" charset="0"/>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endParaRPr lang="en-US" sz="1400" kern="1200" dirty="0">
                        <a:solidFill>
                          <a:schemeClr val="tx1"/>
                        </a:solidFill>
                        <a:latin typeface="Calibri" pitchFamily="34" charset="0"/>
                        <a:ea typeface="Calibri"/>
                        <a:cs typeface="Calibri" pitchFamily="34" charset="0"/>
                      </a:endParaRPr>
                    </a:p>
                  </a:txBody>
                  <a:tcPr marL="59184" marR="59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Calibri" pitchFamily="34" charset="0"/>
                          <a:ea typeface="Calibri"/>
                          <a:cs typeface="Calibri" pitchFamily="34" charset="0"/>
                        </a:rPr>
                        <a:t>Lipsa fondurilor pentru îmbunătăţirea infrastructurii; </a:t>
                      </a:r>
                      <a:endParaRPr lang="en-US" sz="1400" kern="1200" dirty="0">
                        <a:solidFill>
                          <a:schemeClr val="tx1"/>
                        </a:solidFill>
                        <a:latin typeface="Calibri" pitchFamily="34" charset="0"/>
                        <a:ea typeface="Calibri"/>
                        <a:cs typeface="Calibri" pitchFamily="34" charset="0"/>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Calibri" pitchFamily="34" charset="0"/>
                          <a:ea typeface="Calibri"/>
                          <a:cs typeface="Calibri" pitchFamily="34" charset="0"/>
                        </a:rPr>
                        <a:t>Lipsa personalului înalt calificat; </a:t>
                      </a:r>
                      <a:endParaRPr lang="en-US" sz="1400" kern="1200" dirty="0">
                        <a:solidFill>
                          <a:schemeClr val="tx1"/>
                        </a:solidFill>
                        <a:latin typeface="Calibri" pitchFamily="34" charset="0"/>
                        <a:ea typeface="Calibri"/>
                        <a:cs typeface="Calibri" pitchFamily="34" charset="0"/>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endParaRPr lang="ro-RO" sz="1400" kern="1200" dirty="0">
                        <a:solidFill>
                          <a:schemeClr val="tx1"/>
                        </a:solidFill>
                        <a:latin typeface="Calibri" pitchFamily="34" charset="0"/>
                        <a:ea typeface="Calibri"/>
                        <a:cs typeface="Calibri" pitchFamily="34" charset="0"/>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endParaRPr lang="ro-RO" sz="1400" kern="1200" dirty="0">
                        <a:solidFill>
                          <a:schemeClr val="tx1"/>
                        </a:solidFill>
                        <a:latin typeface="Calibri" pitchFamily="34" charset="0"/>
                        <a:ea typeface="Calibri"/>
                        <a:cs typeface="Calibri" pitchFamily="34" charset="0"/>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endParaRPr lang="en-US" sz="1400" kern="1200" dirty="0">
                        <a:solidFill>
                          <a:schemeClr val="tx1"/>
                        </a:solidFill>
                        <a:latin typeface="Calibri" pitchFamily="34" charset="0"/>
                        <a:ea typeface="Calibri"/>
                        <a:cs typeface="Calibri" pitchFamily="34" charset="0"/>
                      </a:endParaRPr>
                    </a:p>
                  </a:txBody>
                  <a:tcPr marL="59184" marR="59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pic>
        <p:nvPicPr>
          <p:cNvPr id="1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31666">
            <a:off x="8941381" y="348008"/>
            <a:ext cx="739005" cy="96918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Logo-ROGov_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3897" y="431074"/>
            <a:ext cx="1193692" cy="1044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Logo UE R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0784" y="492377"/>
            <a:ext cx="4346570" cy="9504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 Box 11"/>
          <p:cNvSpPr txBox="1">
            <a:spLocks noChangeArrowheads="1"/>
          </p:cNvSpPr>
          <p:nvPr/>
        </p:nvSpPr>
        <p:spPr bwMode="auto">
          <a:xfrm>
            <a:off x="8891505" y="1337978"/>
            <a:ext cx="1104900" cy="4218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СНЦ</a:t>
            </a:r>
            <a:r>
              <a:rPr kumimoji="0" lang="en-US"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t>
            </a: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ЕЦПБ“</a:t>
            </a:r>
            <a:endParaRPr kumimoji="0" lang="bg-BG"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2"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076" y="5697562"/>
            <a:ext cx="1658555" cy="7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224" y="5713307"/>
            <a:ext cx="1350375" cy="82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0797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0" y="4765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5299674" y="6431790"/>
            <a:ext cx="14638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a:ln>
                  <a:noFill/>
                </a:ln>
                <a:effectLst/>
                <a:latin typeface="Trebuchet MS" panose="020B0603020202020204" pitchFamily="34" charset="0"/>
                <a:ea typeface="Times New Roman" panose="02020603050405020304" pitchFamily="18" charset="0"/>
                <a:hlinkClick r:id="rId2"/>
              </a:rPr>
              <a:t>ww</a:t>
            </a:r>
            <a:r>
              <a:rPr lang="en-US" sz="1000" dirty="0">
                <a:latin typeface="Trebuchet MS" panose="020B0603020202020204" pitchFamily="34" charset="0"/>
                <a:ea typeface="Times New Roman" panose="02020603050405020304" pitchFamily="18" charset="0"/>
                <a:hlinkClick r:id="rId2"/>
              </a:rPr>
              <a:t>w.interregrobg.eu</a:t>
            </a:r>
            <a:r>
              <a:rPr lang="ro-RO" sz="1000" dirty="0">
                <a:latin typeface="Trebuchet MS" panose="020B0603020202020204" pitchFamily="34" charset="0"/>
                <a:ea typeface="Times New Roman" panose="02020603050405020304" pitchFamily="18" charset="0"/>
              </a:rPr>
              <a:t> </a:t>
            </a:r>
            <a:endParaRPr kumimoji="0" lang="en-US" sz="1800" b="0" i="0" u="none" strike="noStrike" cap="none" normalizeH="0" baseline="0" dirty="0">
              <a:ln>
                <a:noFill/>
              </a:ln>
              <a:effectLst/>
            </a:endParaRPr>
          </a:p>
        </p:txBody>
      </p:sp>
      <p:pic>
        <p:nvPicPr>
          <p:cNvPr id="1034"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3305" y="5791273"/>
            <a:ext cx="1246096" cy="56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7" name="Rectangle 1"/>
          <p:cNvSpPr>
            <a:spLocks noChangeArrowheads="1"/>
          </p:cNvSpPr>
          <p:nvPr/>
        </p:nvSpPr>
        <p:spPr bwMode="auto">
          <a:xfrm>
            <a:off x="898084" y="2112452"/>
            <a:ext cx="10484415" cy="29931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0" indent="-342900" fontAlgn="base">
              <a:spcBef>
                <a:spcPct val="0"/>
              </a:spcBef>
              <a:spcAft>
                <a:spcPts val="1200"/>
              </a:spcAft>
            </a:pPr>
            <a:r>
              <a:rPr lang="en-US" b="1" dirty="0">
                <a:ea typeface="Calibri" pitchFamily="34" charset="0"/>
                <a:cs typeface="Times New Roman" pitchFamily="18" charset="0"/>
              </a:rPr>
              <a:t>6</a:t>
            </a:r>
            <a:r>
              <a:rPr kumimoji="0" lang="ro-RO" b="1" i="0" u="none" strike="noStrike" cap="none" normalizeH="0" baseline="0" dirty="0">
                <a:ln>
                  <a:noFill/>
                </a:ln>
                <a:solidFill>
                  <a:schemeClr val="tx1"/>
                </a:solidFill>
                <a:effectLst/>
                <a:ea typeface="Calibri" pitchFamily="34" charset="0"/>
                <a:cs typeface="Times New Roman" pitchFamily="18" charset="0"/>
              </a:rPr>
              <a:t>. DISTRICTUL </a:t>
            </a:r>
            <a:r>
              <a:rPr lang="ro-RO" b="1" dirty="0">
                <a:ea typeface="Calibri" pitchFamily="34" charset="0"/>
                <a:cs typeface="Times New Roman" pitchFamily="18" charset="0"/>
              </a:rPr>
              <a:t>MONTANA</a:t>
            </a:r>
          </a:p>
          <a:p>
            <a:pPr lvl="0" algn="just" eaLnBrk="0" fontAlgn="base" hangingPunct="0">
              <a:spcBef>
                <a:spcPct val="0"/>
              </a:spcBef>
              <a:spcAft>
                <a:spcPts val="900"/>
              </a:spcAft>
            </a:pPr>
            <a:r>
              <a:rPr lang="en-US" sz="1700" b="1" dirty="0" err="1">
                <a:ea typeface="Calibri" pitchFamily="34" charset="0"/>
                <a:cs typeface="Times New Roman" pitchFamily="18" charset="0"/>
              </a:rPr>
              <a:t>Popula</a:t>
            </a:r>
            <a:r>
              <a:rPr lang="ro-RO" sz="1700" b="1" dirty="0">
                <a:ea typeface="Calibri" pitchFamily="34" charset="0"/>
                <a:cs typeface="Times New Roman" pitchFamily="18" charset="0"/>
              </a:rPr>
              <a:t>ția</a:t>
            </a:r>
            <a:r>
              <a:rPr lang="en-US" sz="1700" b="1" dirty="0">
                <a:ea typeface="Calibri" pitchFamily="34" charset="0"/>
                <a:cs typeface="Times New Roman" pitchFamily="18" charset="0"/>
              </a:rPr>
              <a:t> </a:t>
            </a:r>
            <a:r>
              <a:rPr lang="en-US" sz="2000" dirty="0">
                <a:ea typeface="Calibri" pitchFamily="34" charset="0"/>
                <a:cs typeface="Times New Roman" pitchFamily="18" charset="0"/>
              </a:rPr>
              <a:t>(</a:t>
            </a:r>
            <a:r>
              <a:rPr lang="ro-RO" dirty="0"/>
              <a:t>137</a:t>
            </a:r>
            <a:r>
              <a:rPr lang="en-US" dirty="0"/>
              <a:t> </a:t>
            </a:r>
            <a:r>
              <a:rPr lang="ro-RO" dirty="0"/>
              <a:t>188</a:t>
            </a:r>
            <a:r>
              <a:rPr lang="en-US" dirty="0"/>
              <a:t>)</a:t>
            </a:r>
            <a:r>
              <a:rPr lang="en-US" sz="1700" dirty="0">
                <a:ea typeface="Calibri" pitchFamily="34" charset="0"/>
                <a:cs typeface="Times New Roman" pitchFamily="18" charset="0"/>
              </a:rPr>
              <a:t>:</a:t>
            </a:r>
            <a:r>
              <a:rPr lang="ro-RO" sz="1700" dirty="0"/>
              <a:t> distribui</a:t>
            </a:r>
            <a:r>
              <a:rPr lang="en-US" sz="1700" dirty="0"/>
              <a:t>re</a:t>
            </a:r>
            <a:r>
              <a:rPr lang="ro-RO" sz="1700" dirty="0"/>
              <a:t> </a:t>
            </a:r>
            <a:r>
              <a:rPr lang="en-US" sz="1700" dirty="0" err="1"/>
              <a:t>relativ</a:t>
            </a:r>
            <a:r>
              <a:rPr lang="en-US" sz="1700" dirty="0"/>
              <a:t> </a:t>
            </a:r>
            <a:r>
              <a:rPr lang="ro-RO" sz="1700" dirty="0"/>
              <a:t>uniform</a:t>
            </a:r>
            <a:r>
              <a:rPr lang="en-US" sz="1700" dirty="0"/>
              <a:t>a</a:t>
            </a:r>
            <a:r>
              <a:rPr lang="ro-RO" sz="1700" dirty="0"/>
              <a:t> între oraşe şi sate</a:t>
            </a:r>
            <a:endParaRPr lang="en-US" sz="1700" dirty="0"/>
          </a:p>
          <a:p>
            <a:pPr lvl="0" algn="just" eaLnBrk="0" fontAlgn="base" hangingPunct="0">
              <a:spcBef>
                <a:spcPct val="0"/>
              </a:spcBef>
              <a:spcAft>
                <a:spcPts val="900"/>
              </a:spcAft>
            </a:pPr>
            <a:r>
              <a:rPr lang="ro-RO" sz="1700" b="1" dirty="0">
                <a:ea typeface="Calibri" pitchFamily="34" charset="0"/>
                <a:cs typeface="Times New Roman" pitchFamily="18" charset="0"/>
              </a:rPr>
              <a:t>Centrul administrativ al districtului</a:t>
            </a:r>
            <a:r>
              <a:rPr lang="en-US" sz="1700" dirty="0">
                <a:ea typeface="Calibri" pitchFamily="34" charset="0"/>
                <a:cs typeface="Times New Roman" pitchFamily="18" charset="0"/>
              </a:rPr>
              <a:t>:  </a:t>
            </a:r>
            <a:r>
              <a:rPr lang="en-US" sz="1700" b="1" u="sng" dirty="0" err="1">
                <a:ea typeface="Calibri" pitchFamily="34" charset="0"/>
                <a:cs typeface="Times New Roman" pitchFamily="18" charset="0"/>
              </a:rPr>
              <a:t>oraşul</a:t>
            </a:r>
            <a:r>
              <a:rPr lang="en-US" sz="1700" b="1" u="sng" dirty="0">
                <a:ea typeface="Calibri" pitchFamily="34" charset="0"/>
                <a:cs typeface="Times New Roman" pitchFamily="18" charset="0"/>
              </a:rPr>
              <a:t> </a:t>
            </a:r>
            <a:r>
              <a:rPr lang="ro-RO" sz="1700" b="1" u="sng" dirty="0">
                <a:ea typeface="Calibri" pitchFamily="34" charset="0"/>
                <a:cs typeface="Times New Roman" pitchFamily="18" charset="0"/>
              </a:rPr>
              <a:t>Montana</a:t>
            </a:r>
            <a:endParaRPr lang="ro-RO" sz="1700" dirty="0"/>
          </a:p>
          <a:p>
            <a:pPr algn="just" eaLnBrk="0" fontAlgn="base" hangingPunct="0">
              <a:spcBef>
                <a:spcPct val="0"/>
              </a:spcBef>
              <a:spcAft>
                <a:spcPts val="300"/>
              </a:spcAft>
            </a:pPr>
            <a:r>
              <a:rPr lang="ro-RO" sz="1700" b="1" dirty="0">
                <a:ea typeface="Calibri" pitchFamily="34" charset="0"/>
                <a:cs typeface="Times New Roman" pitchFamily="18" charset="0"/>
              </a:rPr>
              <a:t>Activitatea economică: </a:t>
            </a:r>
            <a:r>
              <a:rPr lang="ro-RO" sz="1600" dirty="0"/>
              <a:t>industria prelucrătoare este lider, cea mai mare parte fiind producţia de echipamente electrice, urmată de industria alimentară şi a băuturilor, fabricarea metalelor şi a produselor din metal. Producţia de vehicule este de asemenea bine stabilită în zonă, </a:t>
            </a:r>
            <a:endParaRPr lang="en-US" sz="1600" dirty="0"/>
          </a:p>
          <a:p>
            <a:pPr>
              <a:spcAft>
                <a:spcPts val="600"/>
              </a:spcAft>
            </a:pPr>
            <a:r>
              <a:rPr lang="ro-RO" sz="1700" b="1" dirty="0"/>
              <a:t>Sectoarele economice cu potenţial de dezvoltare </a:t>
            </a:r>
            <a:r>
              <a:rPr lang="ro-RO" sz="1700" dirty="0"/>
              <a:t>: </a:t>
            </a:r>
            <a:r>
              <a:rPr lang="ro-RO" sz="1600" dirty="0"/>
              <a:t>Activităţile în domeniul tehnologiei informaţionale", "Producţia de articole din mase plastice", "Producţia de articole metalice pentru construcţii" şi "Alte activităţi de prelucrare a metalelor “.</a:t>
            </a:r>
            <a:endParaRPr lang="en-US" sz="1700" dirty="0"/>
          </a:p>
          <a:p>
            <a:pPr lvl="0" algn="just" eaLnBrk="0" fontAlgn="base" hangingPunct="0">
              <a:spcBef>
                <a:spcPct val="0"/>
              </a:spcBef>
              <a:spcAft>
                <a:spcPts val="900"/>
              </a:spcAft>
            </a:pPr>
            <a:r>
              <a:rPr lang="ro-RO" sz="1700" b="1" dirty="0">
                <a:ea typeface="Calibri" pitchFamily="34" charset="0"/>
                <a:cs typeface="Times New Roman" pitchFamily="18" charset="0"/>
              </a:rPr>
              <a:t>Accesul</a:t>
            </a:r>
            <a:r>
              <a:rPr lang="en-US" sz="1700" dirty="0">
                <a:ea typeface="Calibri" pitchFamily="34" charset="0"/>
                <a:cs typeface="Times New Roman" pitchFamily="18" charset="0"/>
              </a:rPr>
              <a:t>: </a:t>
            </a:r>
            <a:r>
              <a:rPr lang="ro-RO" sz="1600" dirty="0"/>
              <a:t>Două dintre coridoarele transeuropene - coridorul nr. 4 şi coridorul nr. 7 - trec prin teritoriul districtului</a:t>
            </a:r>
            <a:endParaRPr lang="ro-RO" sz="1700" dirty="0"/>
          </a:p>
        </p:txBody>
      </p:sp>
      <p:pic>
        <p:nvPicPr>
          <p:cNvPr id="1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31666">
            <a:off x="8941381" y="348008"/>
            <a:ext cx="739005" cy="9691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Logo-ROGov_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3897" y="431074"/>
            <a:ext cx="1193692" cy="1044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Logo UE R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0784" y="492377"/>
            <a:ext cx="4346570" cy="9504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 Box 11"/>
          <p:cNvSpPr txBox="1">
            <a:spLocks noChangeArrowheads="1"/>
          </p:cNvSpPr>
          <p:nvPr/>
        </p:nvSpPr>
        <p:spPr bwMode="auto">
          <a:xfrm>
            <a:off x="8891505" y="1337978"/>
            <a:ext cx="1104900" cy="4218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СНЦ</a:t>
            </a:r>
            <a:r>
              <a:rPr kumimoji="0" lang="en-US"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t>
            </a: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ЕЦПБ“</a:t>
            </a:r>
            <a:endParaRPr kumimoji="0" lang="bg-BG"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0"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076" y="5697562"/>
            <a:ext cx="1658555" cy="7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224" y="5713307"/>
            <a:ext cx="1350375" cy="82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7771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0" y="4765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5299674" y="6431790"/>
            <a:ext cx="14638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a:ln>
                  <a:noFill/>
                </a:ln>
                <a:effectLst/>
                <a:latin typeface="Trebuchet MS" panose="020B0603020202020204" pitchFamily="34" charset="0"/>
                <a:ea typeface="Times New Roman" panose="02020603050405020304" pitchFamily="18" charset="0"/>
                <a:hlinkClick r:id="rId2"/>
              </a:rPr>
              <a:t>ww</a:t>
            </a:r>
            <a:r>
              <a:rPr lang="en-US" sz="1000" dirty="0">
                <a:latin typeface="Trebuchet MS" panose="020B0603020202020204" pitchFamily="34" charset="0"/>
                <a:ea typeface="Times New Roman" panose="02020603050405020304" pitchFamily="18" charset="0"/>
                <a:hlinkClick r:id="rId2"/>
              </a:rPr>
              <a:t>w.interregrobg.eu</a:t>
            </a:r>
            <a:r>
              <a:rPr lang="ro-RO" sz="1000" dirty="0">
                <a:latin typeface="Trebuchet MS" panose="020B0603020202020204" pitchFamily="34" charset="0"/>
                <a:ea typeface="Times New Roman" panose="02020603050405020304" pitchFamily="18" charset="0"/>
              </a:rPr>
              <a:t> </a:t>
            </a:r>
            <a:endParaRPr kumimoji="0" lang="en-US" sz="1800" b="0" i="0" u="none" strike="noStrike" cap="none" normalizeH="0" baseline="0" dirty="0">
              <a:ln>
                <a:noFill/>
              </a:ln>
              <a:effectLst/>
            </a:endParaRPr>
          </a:p>
        </p:txBody>
      </p:sp>
      <p:pic>
        <p:nvPicPr>
          <p:cNvPr id="1034"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3305" y="5791273"/>
            <a:ext cx="1246096" cy="56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7" name="Rectangle 1"/>
          <p:cNvSpPr>
            <a:spLocks noChangeArrowheads="1"/>
          </p:cNvSpPr>
          <p:nvPr/>
        </p:nvSpPr>
        <p:spPr bwMode="auto">
          <a:xfrm>
            <a:off x="957601" y="1755253"/>
            <a:ext cx="5835085"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0" indent="-342900" fontAlgn="base">
              <a:spcBef>
                <a:spcPct val="0"/>
              </a:spcBef>
              <a:spcAft>
                <a:spcPct val="0"/>
              </a:spcAft>
            </a:pPr>
            <a:r>
              <a:rPr lang="ro-RO" b="1" dirty="0">
                <a:ea typeface="Calibri" pitchFamily="34" charset="0"/>
                <a:cs typeface="Times New Roman" pitchFamily="18" charset="0"/>
              </a:rPr>
              <a:t>7. DISTRICTUL MONTANA </a:t>
            </a:r>
            <a:r>
              <a:rPr lang="en-US" b="1" dirty="0"/>
              <a:t>– </a:t>
            </a:r>
            <a:r>
              <a:rPr lang="en-US" b="1" dirty="0" err="1"/>
              <a:t>Analiza</a:t>
            </a:r>
            <a:r>
              <a:rPr lang="en-US" b="1" dirty="0"/>
              <a:t> SWOT</a:t>
            </a:r>
            <a:endParaRPr kumimoji="0" lang="en-US" b="0" i="0" u="none" strike="noStrike" cap="none" normalizeH="0" baseline="0" dirty="0">
              <a:ln>
                <a:noFill/>
              </a:ln>
              <a:solidFill>
                <a:schemeClr val="tx1"/>
              </a:solidFill>
              <a:effectLst/>
              <a:cs typeface="Arial" pitchFamily="34" charset="0"/>
            </a:endParaRPr>
          </a:p>
        </p:txBody>
      </p:sp>
      <p:graphicFrame>
        <p:nvGraphicFramePr>
          <p:cNvPr id="18" name="Table 17"/>
          <p:cNvGraphicFramePr>
            <a:graphicFrameLocks noGrp="1"/>
          </p:cNvGraphicFramePr>
          <p:nvPr/>
        </p:nvGraphicFramePr>
        <p:xfrm>
          <a:off x="1036800" y="2313354"/>
          <a:ext cx="10116000" cy="3590216"/>
        </p:xfrm>
        <a:graphic>
          <a:graphicData uri="http://schemas.openxmlformats.org/drawingml/2006/table">
            <a:tbl>
              <a:tblPr/>
              <a:tblGrid>
                <a:gridCol w="5720260">
                  <a:extLst>
                    <a:ext uri="{9D8B030D-6E8A-4147-A177-3AD203B41FA5}">
                      <a16:colId xmlns:a16="http://schemas.microsoft.com/office/drawing/2014/main" xmlns="" val="20000"/>
                    </a:ext>
                  </a:extLst>
                </a:gridCol>
                <a:gridCol w="4395740">
                  <a:extLst>
                    <a:ext uri="{9D8B030D-6E8A-4147-A177-3AD203B41FA5}">
                      <a16:colId xmlns:a16="http://schemas.microsoft.com/office/drawing/2014/main" xmlns="" val="20001"/>
                    </a:ext>
                  </a:extLst>
                </a:gridCol>
              </a:tblGrid>
              <a:tr h="329046">
                <a:tc>
                  <a:txBody>
                    <a:bodyPr/>
                    <a:lstStyle/>
                    <a:p>
                      <a:pPr indent="247015" algn="ctr">
                        <a:lnSpc>
                          <a:spcPct val="107000"/>
                        </a:lnSpc>
                        <a:spcAft>
                          <a:spcPts val="0"/>
                        </a:spcAft>
                      </a:pPr>
                      <a:r>
                        <a:rPr lang="en-US" sz="1600" b="1" dirty="0" err="1">
                          <a:latin typeface="Calibri"/>
                          <a:ea typeface="Calibri"/>
                          <a:cs typeface="Times New Roman"/>
                        </a:rPr>
                        <a:t>Puncte</a:t>
                      </a:r>
                      <a:r>
                        <a:rPr lang="en-US" sz="1600" b="1" dirty="0">
                          <a:latin typeface="Calibri"/>
                          <a:ea typeface="Calibri"/>
                          <a:cs typeface="Times New Roman"/>
                        </a:rPr>
                        <a:t> </a:t>
                      </a:r>
                      <a:r>
                        <a:rPr lang="en-US" sz="1600" b="1" dirty="0" err="1">
                          <a:latin typeface="Calibri"/>
                          <a:ea typeface="Calibri"/>
                          <a:cs typeface="Times New Roman"/>
                        </a:rPr>
                        <a:t>tari</a:t>
                      </a:r>
                      <a:r>
                        <a:rPr lang="en-US" sz="1600" b="1" dirty="0">
                          <a:latin typeface="Calibri"/>
                          <a:ea typeface="Calibri"/>
                          <a:cs typeface="Times New Roman"/>
                        </a:rPr>
                        <a:t> (S)</a:t>
                      </a:r>
                      <a:endParaRPr lang="en-US" sz="1600" dirty="0">
                        <a:latin typeface="Calibri"/>
                        <a:ea typeface="Calibri"/>
                        <a:cs typeface="Times New Roman"/>
                      </a:endParaRPr>
                    </a:p>
                  </a:txBody>
                  <a:tcPr marL="59184" marR="59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o-RO" sz="1600" b="1" dirty="0">
                          <a:latin typeface="Calibri"/>
                          <a:ea typeface="Calibri"/>
                          <a:cs typeface="Times New Roman"/>
                        </a:rPr>
                        <a:t>Puncte vulnerabile</a:t>
                      </a:r>
                      <a:r>
                        <a:rPr lang="en-US" sz="1600" b="1" dirty="0">
                          <a:latin typeface="Calibri"/>
                          <a:ea typeface="Calibri"/>
                          <a:cs typeface="Times New Roman"/>
                        </a:rPr>
                        <a:t>(W)</a:t>
                      </a:r>
                      <a:endParaRPr lang="en-US" sz="1600" dirty="0">
                        <a:latin typeface="Calibri"/>
                        <a:ea typeface="Calibri"/>
                        <a:cs typeface="Times New Roman"/>
                      </a:endParaRPr>
                    </a:p>
                  </a:txBody>
                  <a:tcPr marL="59184" marR="59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968694">
                <a:tc>
                  <a:txBody>
                    <a:bodyPr/>
                    <a:lstStyle/>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mn-lt"/>
                          <a:ea typeface="Calibri"/>
                          <a:cs typeface="Times New Roman"/>
                        </a:rPr>
                        <a:t>Cea mai scurtă legătură rutieră între porturile din Lom şi Solun;</a:t>
                      </a:r>
                      <a:endParaRPr lang="en-US" sz="1400" kern="1200" dirty="0">
                        <a:solidFill>
                          <a:schemeClr val="tx1"/>
                        </a:solidFill>
                        <a:latin typeface="+mn-lt"/>
                        <a:ea typeface="Calibri"/>
                        <a:cs typeface="Times New Roman"/>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mn-lt"/>
                          <a:ea typeface="Calibri"/>
                          <a:cs typeface="Times New Roman"/>
                        </a:rPr>
                        <a:t>Deține al doilea mare port fluvial din Bulgaria;</a:t>
                      </a: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mn-lt"/>
                          <a:ea typeface="Calibri"/>
                          <a:cs typeface="Times New Roman"/>
                        </a:rPr>
                        <a:t>Prezenţa resurselor naturale - calcar, nisip, balast, materii prime industriale minerale, granit, diabază, metale feroase şi neferoase, argilă, lignit şi marmură; </a:t>
                      </a:r>
                      <a:endParaRPr lang="en-US" sz="1400" kern="1200" dirty="0">
                        <a:solidFill>
                          <a:schemeClr val="tx1"/>
                        </a:solidFill>
                        <a:latin typeface="+mn-lt"/>
                        <a:ea typeface="Calibri"/>
                        <a:cs typeface="Times New Roman"/>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mn-lt"/>
                          <a:ea typeface="Calibri"/>
                          <a:cs typeface="Times New Roman"/>
                        </a:rPr>
                        <a:t>Doi dintre cei mai mari producători de biciclete din Bulgaria operează pe teritoriul acestui district, creând un total de aproape 500 de locuri de muncă;</a:t>
                      </a:r>
                      <a:endParaRPr lang="en-US" sz="1400" kern="1200" dirty="0">
                        <a:solidFill>
                          <a:schemeClr val="tx1"/>
                        </a:solidFill>
                        <a:latin typeface="+mn-lt"/>
                        <a:ea typeface="Calibri"/>
                        <a:cs typeface="Times New Roman"/>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mn-lt"/>
                          <a:ea typeface="Calibri"/>
                          <a:cs typeface="Times New Roman"/>
                        </a:rPr>
                        <a:t>Existenţa întreprinderilor mijlocii şi mari în domeniul prelucrării metalelor şi producerea altor produse metalice, creând locuri de muncă pentru mai mult de 500 de persoane;</a:t>
                      </a:r>
                      <a:endParaRPr lang="en-US" sz="1400" kern="1200" dirty="0">
                        <a:solidFill>
                          <a:schemeClr val="tx1"/>
                        </a:solidFill>
                        <a:latin typeface="+mn-lt"/>
                        <a:ea typeface="Calibri"/>
                        <a:cs typeface="Times New Roman"/>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endParaRPr lang="en-US" sz="1400" kern="1200" dirty="0">
                        <a:solidFill>
                          <a:schemeClr val="tx1"/>
                        </a:solidFill>
                        <a:latin typeface="+mn-lt"/>
                        <a:ea typeface="+mn-ea"/>
                        <a:cs typeface="+mn-cs"/>
                      </a:endParaRPr>
                    </a:p>
                  </a:txBody>
                  <a:tcPr marL="59184" marR="591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mn-lt"/>
                          <a:ea typeface="Calibri"/>
                          <a:cs typeface="Times New Roman"/>
                        </a:rPr>
                        <a:t>Îmbătrânirea populaţiei şi reducerea progresivă a populaţiei în vârstă activă de muncă;</a:t>
                      </a:r>
                      <a:endParaRPr lang="en-US" sz="1400" kern="1200" dirty="0">
                        <a:solidFill>
                          <a:schemeClr val="tx1"/>
                        </a:solidFill>
                        <a:latin typeface="+mn-lt"/>
                        <a:ea typeface="Calibri"/>
                        <a:cs typeface="Times New Roman"/>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mn-lt"/>
                          <a:ea typeface="Calibri"/>
                          <a:cs typeface="Times New Roman"/>
                        </a:rPr>
                        <a:t>Cotă scăzută a populaţiei cu studii superioare comparativ cu cea din ţară;</a:t>
                      </a:r>
                      <a:endParaRPr lang="en-US" sz="1400" kern="1200" dirty="0">
                        <a:solidFill>
                          <a:schemeClr val="tx1"/>
                        </a:solidFill>
                        <a:latin typeface="+mn-lt"/>
                        <a:ea typeface="Calibri"/>
                        <a:cs typeface="Times New Roman"/>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mn-lt"/>
                          <a:ea typeface="Calibri"/>
                          <a:cs typeface="Times New Roman"/>
                        </a:rPr>
                        <a:t>Cea mai mică valoare a coeficientului de activitate economică în rândul districtelor bulgare din regiunea transfrontalieră;</a:t>
                      </a: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mn-lt"/>
                          <a:ea typeface="Calibri"/>
                          <a:cs typeface="Times New Roman"/>
                        </a:rPr>
                        <a:t>PIB pe cap de locuitor este aproape la jumătate scăzut, comparativ cu media la nivel de ţară;</a:t>
                      </a: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mn-lt"/>
                          <a:ea typeface="Calibri"/>
                          <a:cs typeface="Times New Roman"/>
                        </a:rPr>
                        <a:t>Lipsa structurilor de tip cluster în agricultură şi în industria agroalimentară;</a:t>
                      </a:r>
                      <a:endParaRPr lang="en-US" sz="1400" kern="1200" dirty="0">
                        <a:solidFill>
                          <a:schemeClr val="tx1"/>
                        </a:solidFill>
                        <a:latin typeface="+mn-lt"/>
                        <a:ea typeface="Calibri"/>
                        <a:cs typeface="Times New Roman"/>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endParaRPr lang="en-US" sz="1400" kern="1200" dirty="0">
                        <a:solidFill>
                          <a:schemeClr val="tx1"/>
                        </a:solidFill>
                        <a:latin typeface="+mn-lt"/>
                        <a:ea typeface="Calibri"/>
                        <a:cs typeface="Times New Roman"/>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endParaRPr lang="en-US" sz="1800" kern="1200" dirty="0">
                        <a:solidFill>
                          <a:schemeClr val="tx1"/>
                        </a:solidFill>
                        <a:latin typeface="+mn-lt"/>
                        <a:ea typeface="+mn-ea"/>
                        <a:cs typeface="+mn-cs"/>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endParaRPr lang="en-US" sz="1400" kern="1200" dirty="0">
                        <a:solidFill>
                          <a:schemeClr val="tx1"/>
                        </a:solidFill>
                        <a:latin typeface="+mn-lt"/>
                        <a:ea typeface="+mn-ea"/>
                        <a:cs typeface="+mn-cs"/>
                      </a:endParaRPr>
                    </a:p>
                  </a:txBody>
                  <a:tcPr marL="59184" marR="591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pic>
        <p:nvPicPr>
          <p:cNvPr id="1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31666">
            <a:off x="8941381" y="348008"/>
            <a:ext cx="739005" cy="96918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Logo-ROGov_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3897" y="431074"/>
            <a:ext cx="1193692" cy="1044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Logo UE R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0784" y="492377"/>
            <a:ext cx="4346570" cy="9504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 Box 11"/>
          <p:cNvSpPr txBox="1">
            <a:spLocks noChangeArrowheads="1"/>
          </p:cNvSpPr>
          <p:nvPr/>
        </p:nvSpPr>
        <p:spPr bwMode="auto">
          <a:xfrm>
            <a:off x="8891505" y="1337978"/>
            <a:ext cx="1104900" cy="4218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СНЦ</a:t>
            </a:r>
            <a:r>
              <a:rPr kumimoji="0" lang="en-US"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t>
            </a: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ЕЦПБ“</a:t>
            </a:r>
            <a:endParaRPr kumimoji="0" lang="bg-BG"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2"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076" y="5697562"/>
            <a:ext cx="1658555" cy="7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224" y="5713307"/>
            <a:ext cx="1350375" cy="82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3123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0" y="4765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5299674" y="6431790"/>
            <a:ext cx="14638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a:ln>
                  <a:noFill/>
                </a:ln>
                <a:effectLst/>
                <a:latin typeface="Trebuchet MS" panose="020B0603020202020204" pitchFamily="34" charset="0"/>
                <a:ea typeface="Times New Roman" panose="02020603050405020304" pitchFamily="18" charset="0"/>
                <a:hlinkClick r:id="rId2"/>
              </a:rPr>
              <a:t>ww</a:t>
            </a:r>
            <a:r>
              <a:rPr lang="en-US" sz="1000" dirty="0">
                <a:latin typeface="Trebuchet MS" panose="020B0603020202020204" pitchFamily="34" charset="0"/>
                <a:ea typeface="Times New Roman" panose="02020603050405020304" pitchFamily="18" charset="0"/>
                <a:hlinkClick r:id="rId2"/>
              </a:rPr>
              <a:t>w.interregrobg.eu</a:t>
            </a:r>
            <a:r>
              <a:rPr lang="ro-RO" sz="1000" dirty="0">
                <a:latin typeface="Trebuchet MS" panose="020B0603020202020204" pitchFamily="34" charset="0"/>
                <a:ea typeface="Times New Roman" panose="02020603050405020304" pitchFamily="18" charset="0"/>
              </a:rPr>
              <a:t> </a:t>
            </a:r>
            <a:endParaRPr kumimoji="0" lang="en-US" sz="1800" b="0" i="0" u="none" strike="noStrike" cap="none" normalizeH="0" baseline="0" dirty="0">
              <a:ln>
                <a:noFill/>
              </a:ln>
              <a:effectLst/>
            </a:endParaRPr>
          </a:p>
        </p:txBody>
      </p:sp>
      <p:pic>
        <p:nvPicPr>
          <p:cNvPr id="1034"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3305" y="5791273"/>
            <a:ext cx="1246096" cy="56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7" name="Rectangle 1"/>
          <p:cNvSpPr>
            <a:spLocks noChangeArrowheads="1"/>
          </p:cNvSpPr>
          <p:nvPr/>
        </p:nvSpPr>
        <p:spPr bwMode="auto">
          <a:xfrm>
            <a:off x="957601" y="1755253"/>
            <a:ext cx="6573599"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fontAlgn="base">
              <a:spcBef>
                <a:spcPct val="0"/>
              </a:spcBef>
              <a:spcAft>
                <a:spcPct val="0"/>
              </a:spcAft>
            </a:pPr>
            <a:r>
              <a:rPr lang="ro-RO" b="1" dirty="0">
                <a:ea typeface="Calibri" pitchFamily="34" charset="0"/>
                <a:cs typeface="Times New Roman" pitchFamily="18" charset="0"/>
              </a:rPr>
              <a:t>7. DISTRICTUL MONTANA </a:t>
            </a:r>
            <a:r>
              <a:rPr lang="en-US" b="1" dirty="0"/>
              <a:t>– </a:t>
            </a:r>
            <a:r>
              <a:rPr lang="en-US" b="1" dirty="0" err="1"/>
              <a:t>Analiza</a:t>
            </a:r>
            <a:r>
              <a:rPr lang="en-US" b="1" dirty="0"/>
              <a:t> SWOT</a:t>
            </a:r>
            <a:endParaRPr kumimoji="0" lang="en-US" b="0" i="0" u="none" strike="noStrike" cap="none" normalizeH="0" baseline="0" dirty="0">
              <a:ln>
                <a:noFill/>
              </a:ln>
              <a:solidFill>
                <a:schemeClr val="tx1"/>
              </a:solidFill>
              <a:effectLst/>
              <a:cs typeface="Arial" pitchFamily="34" charset="0"/>
            </a:endParaRPr>
          </a:p>
        </p:txBody>
      </p:sp>
      <p:graphicFrame>
        <p:nvGraphicFramePr>
          <p:cNvPr id="18" name="Table 17"/>
          <p:cNvGraphicFramePr>
            <a:graphicFrameLocks noGrp="1"/>
          </p:cNvGraphicFramePr>
          <p:nvPr/>
        </p:nvGraphicFramePr>
        <p:xfrm>
          <a:off x="966556" y="2347201"/>
          <a:ext cx="10308644" cy="2947139"/>
        </p:xfrm>
        <a:graphic>
          <a:graphicData uri="http://schemas.openxmlformats.org/drawingml/2006/table">
            <a:tbl>
              <a:tblPr/>
              <a:tblGrid>
                <a:gridCol w="5380805">
                  <a:extLst>
                    <a:ext uri="{9D8B030D-6E8A-4147-A177-3AD203B41FA5}">
                      <a16:colId xmlns:a16="http://schemas.microsoft.com/office/drawing/2014/main" xmlns="" val="20000"/>
                    </a:ext>
                  </a:extLst>
                </a:gridCol>
                <a:gridCol w="4927839">
                  <a:extLst>
                    <a:ext uri="{9D8B030D-6E8A-4147-A177-3AD203B41FA5}">
                      <a16:colId xmlns:a16="http://schemas.microsoft.com/office/drawing/2014/main" xmlns="" val="20001"/>
                    </a:ext>
                  </a:extLst>
                </a:gridCol>
              </a:tblGrid>
              <a:tr h="236982">
                <a:tc>
                  <a:txBody>
                    <a:bodyPr/>
                    <a:lstStyle/>
                    <a:p>
                      <a:pPr indent="247015" algn="ctr">
                        <a:lnSpc>
                          <a:spcPct val="107000"/>
                        </a:lnSpc>
                        <a:spcAft>
                          <a:spcPts val="0"/>
                        </a:spcAft>
                      </a:pPr>
                      <a:r>
                        <a:rPr lang="en-US" sz="1600" b="1" dirty="0" err="1">
                          <a:latin typeface="Calibri"/>
                          <a:ea typeface="Calibri"/>
                          <a:cs typeface="Times New Roman"/>
                        </a:rPr>
                        <a:t>Oportunităţi</a:t>
                      </a:r>
                      <a:r>
                        <a:rPr lang="en-US" sz="1600" b="1" dirty="0">
                          <a:latin typeface="Calibri"/>
                          <a:ea typeface="Calibri"/>
                          <a:cs typeface="Times New Roman"/>
                        </a:rPr>
                        <a:t> (O)</a:t>
                      </a:r>
                      <a:endParaRPr lang="en-US" sz="1400" dirty="0">
                        <a:latin typeface="Calibri"/>
                        <a:ea typeface="Calibri"/>
                        <a:cs typeface="Times New Roman"/>
                      </a:endParaRPr>
                    </a:p>
                  </a:txBody>
                  <a:tcPr marL="59184" marR="59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3350" algn="ctr">
                        <a:lnSpc>
                          <a:spcPct val="107000"/>
                        </a:lnSpc>
                        <a:spcAft>
                          <a:spcPts val="0"/>
                        </a:spcAft>
                      </a:pPr>
                      <a:r>
                        <a:rPr lang="en-US" sz="1600" b="1" dirty="0" err="1">
                          <a:latin typeface="Calibri"/>
                          <a:ea typeface="Calibri"/>
                          <a:cs typeface="Times New Roman"/>
                        </a:rPr>
                        <a:t>Ameninţări</a:t>
                      </a:r>
                      <a:r>
                        <a:rPr lang="en-US" sz="1600" b="1" dirty="0">
                          <a:latin typeface="Calibri"/>
                          <a:ea typeface="Calibri"/>
                          <a:cs typeface="Times New Roman"/>
                        </a:rPr>
                        <a:t> (T)</a:t>
                      </a:r>
                      <a:endParaRPr lang="en-US" sz="1400" dirty="0">
                        <a:latin typeface="Calibri"/>
                        <a:ea typeface="Calibri"/>
                        <a:cs typeface="Times New Roman"/>
                      </a:endParaRPr>
                    </a:p>
                  </a:txBody>
                  <a:tcPr marL="59184" marR="59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686217">
                <a:tc>
                  <a:txBody>
                    <a:bodyPr/>
                    <a:lstStyle/>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Calibri" pitchFamily="34" charset="0"/>
                          <a:ea typeface="Calibri"/>
                          <a:cs typeface="Calibri" pitchFamily="34" charset="0"/>
                        </a:rPr>
                        <a:t>Oportunităţi de finanţare, prin programe europene, a proiectelor de îmbunătăţire a calităţii serviciilor publice, infrastructurii, turismului, agriculturii şi altele importante pentru dezvoltarea zonei;</a:t>
                      </a: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Calibri" pitchFamily="34" charset="0"/>
                          <a:ea typeface="Calibri"/>
                          <a:cs typeface="Calibri" pitchFamily="34" charset="0"/>
                        </a:rPr>
                        <a:t>Îmbunătăţirea infrastructurii rutiere; </a:t>
                      </a:r>
                      <a:endParaRPr lang="en-US" sz="1400" kern="1200" dirty="0">
                        <a:solidFill>
                          <a:schemeClr val="tx1"/>
                        </a:solidFill>
                        <a:latin typeface="Calibri" pitchFamily="34" charset="0"/>
                        <a:ea typeface="Calibri"/>
                        <a:cs typeface="Calibri" pitchFamily="34" charset="0"/>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Calibri" pitchFamily="34" charset="0"/>
                          <a:ea typeface="Calibri"/>
                          <a:cs typeface="Calibri" pitchFamily="34" charset="0"/>
                        </a:rPr>
                        <a:t>Construirea unui pod ce leagă oraşul Lom de România; </a:t>
                      </a:r>
                      <a:endParaRPr lang="en-US" sz="1400" kern="1200" dirty="0">
                        <a:solidFill>
                          <a:schemeClr val="tx1"/>
                        </a:solidFill>
                        <a:latin typeface="Calibri" pitchFamily="34" charset="0"/>
                        <a:ea typeface="Calibri"/>
                        <a:cs typeface="Calibri" pitchFamily="34" charset="0"/>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Calibri" pitchFamily="34" charset="0"/>
                          <a:ea typeface="Calibri"/>
                          <a:cs typeface="Calibri" pitchFamily="34" charset="0"/>
                        </a:rPr>
                        <a:t>Crearea de clustere în agricultură şi în industria agroalimentară; </a:t>
                      </a:r>
                      <a:endParaRPr lang="en-US" sz="1400" kern="1200" dirty="0">
                        <a:solidFill>
                          <a:schemeClr val="tx1"/>
                        </a:solidFill>
                        <a:latin typeface="Calibri" pitchFamily="34" charset="0"/>
                        <a:ea typeface="Calibri"/>
                        <a:cs typeface="Calibri" pitchFamily="34" charset="0"/>
                      </a:endParaRPr>
                    </a:p>
                    <a:p>
                      <a:pPr marL="342900" marR="0" lvl="0" indent="-342900" algn="just" defTabSz="914400" rtl="0" eaLnBrk="1" fontAlgn="auto" latinLnBrk="0" hangingPunct="1">
                        <a:lnSpc>
                          <a:spcPct val="107000"/>
                        </a:lnSpc>
                        <a:spcBef>
                          <a:spcPts val="0"/>
                        </a:spcBef>
                        <a:spcAft>
                          <a:spcPts val="0"/>
                        </a:spcAft>
                        <a:buClrTx/>
                        <a:buSzTx/>
                        <a:buFont typeface="Symbol"/>
                        <a:buNone/>
                        <a:tabLst>
                          <a:tab pos="403225" algn="l"/>
                        </a:tabLst>
                        <a:defRPr/>
                      </a:pPr>
                      <a:endParaRPr lang="en-US" sz="1400" kern="1200" dirty="0">
                        <a:solidFill>
                          <a:schemeClr val="tx1"/>
                        </a:solidFill>
                        <a:latin typeface="Calibri" pitchFamily="34" charset="0"/>
                        <a:ea typeface="Calibri"/>
                        <a:cs typeface="Calibri" pitchFamily="34" charset="0"/>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endParaRPr lang="en-US" sz="1400" kern="1200" dirty="0">
                        <a:solidFill>
                          <a:schemeClr val="tx1"/>
                        </a:solidFill>
                        <a:latin typeface="Calibri" pitchFamily="34" charset="0"/>
                        <a:ea typeface="Calibri"/>
                        <a:cs typeface="Calibri" pitchFamily="34" charset="0"/>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endParaRPr lang="en-US" sz="1400" kern="1200" dirty="0">
                        <a:solidFill>
                          <a:schemeClr val="tx1"/>
                        </a:solidFill>
                        <a:latin typeface="Calibri" pitchFamily="34" charset="0"/>
                        <a:ea typeface="Calibri"/>
                        <a:cs typeface="Calibri" pitchFamily="34" charset="0"/>
                      </a:endParaRPr>
                    </a:p>
                  </a:txBody>
                  <a:tcPr marL="59184" marR="59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0" lvl="0" indent="-266700" algn="just">
                        <a:buFont typeface="Arial" pitchFamily="34" charset="0"/>
                        <a:buChar char="•"/>
                      </a:pPr>
                      <a:r>
                        <a:rPr lang="ro-RO" sz="1400" kern="1200" dirty="0">
                          <a:solidFill>
                            <a:schemeClr val="tx1"/>
                          </a:solidFill>
                          <a:latin typeface="Calibri" pitchFamily="34" charset="0"/>
                          <a:ea typeface="Calibri"/>
                          <a:cs typeface="Calibri" pitchFamily="34" charset="0"/>
                        </a:rPr>
                        <a:t>Lipsa de conştientizare şi implicarea scăzută în proiectele finanţate prin programele operaţionale;</a:t>
                      </a:r>
                    </a:p>
                    <a:p>
                      <a:pPr marL="266700" marR="0" lvl="0" indent="-266700" algn="just" defTabSz="914400" rtl="0" eaLnBrk="1" fontAlgn="auto" latinLnBrk="0" hangingPunct="1">
                        <a:lnSpc>
                          <a:spcPct val="100000"/>
                        </a:lnSpc>
                        <a:spcBef>
                          <a:spcPts val="0"/>
                        </a:spcBef>
                        <a:spcAft>
                          <a:spcPts val="0"/>
                        </a:spcAft>
                        <a:buClrTx/>
                        <a:buSzTx/>
                        <a:buFont typeface="Arial" pitchFamily="34" charset="0"/>
                        <a:buChar char="•"/>
                        <a:tabLst/>
                        <a:defRPr/>
                      </a:pPr>
                      <a:r>
                        <a:rPr lang="ro-RO" sz="1400" kern="1200" dirty="0">
                          <a:solidFill>
                            <a:schemeClr val="tx1"/>
                          </a:solidFill>
                          <a:latin typeface="Calibri" pitchFamily="34" charset="0"/>
                          <a:ea typeface="Calibri"/>
                          <a:cs typeface="Calibri" pitchFamily="34" charset="0"/>
                        </a:rPr>
                        <a:t>Migraţia tinerilor din cauza lipsei unei instituţii de învăţământ superior; </a:t>
                      </a:r>
                      <a:endParaRPr lang="en-US" sz="1400" kern="1200" dirty="0">
                        <a:solidFill>
                          <a:schemeClr val="tx1"/>
                        </a:solidFill>
                        <a:latin typeface="Calibri" pitchFamily="34" charset="0"/>
                        <a:ea typeface="Calibri"/>
                        <a:cs typeface="Calibri" pitchFamily="34" charset="0"/>
                      </a:endParaRPr>
                    </a:p>
                    <a:p>
                      <a:pPr marL="266700" marR="0" lvl="0" indent="-266700" algn="just" defTabSz="914400" rtl="0" eaLnBrk="1" fontAlgn="auto" latinLnBrk="0" hangingPunct="1">
                        <a:lnSpc>
                          <a:spcPct val="100000"/>
                        </a:lnSpc>
                        <a:spcBef>
                          <a:spcPts val="0"/>
                        </a:spcBef>
                        <a:spcAft>
                          <a:spcPts val="0"/>
                        </a:spcAft>
                        <a:buClrTx/>
                        <a:buSzTx/>
                        <a:buFont typeface="Arial" pitchFamily="34" charset="0"/>
                        <a:buChar char="•"/>
                        <a:tabLst/>
                        <a:defRPr/>
                      </a:pPr>
                      <a:r>
                        <a:rPr lang="ro-RO" sz="1400" kern="1200" dirty="0">
                          <a:solidFill>
                            <a:schemeClr val="tx1"/>
                          </a:solidFill>
                          <a:latin typeface="Calibri" pitchFamily="34" charset="0"/>
                          <a:ea typeface="Calibri"/>
                          <a:cs typeface="Calibri" pitchFamily="34" charset="0"/>
                        </a:rPr>
                        <a:t>Utilizarea ineficientă a terenurilor agricole; </a:t>
                      </a:r>
                      <a:endParaRPr lang="en-US" sz="1400" kern="1200" dirty="0">
                        <a:solidFill>
                          <a:schemeClr val="tx1"/>
                        </a:solidFill>
                        <a:latin typeface="Calibri" pitchFamily="34" charset="0"/>
                        <a:ea typeface="Calibri"/>
                        <a:cs typeface="Calibri" pitchFamily="34" charset="0"/>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endParaRPr lang="ro-RO" sz="1400" kern="1200" dirty="0">
                        <a:solidFill>
                          <a:schemeClr val="tx1"/>
                        </a:solidFill>
                        <a:latin typeface="Calibri" pitchFamily="34" charset="0"/>
                        <a:ea typeface="Calibri"/>
                        <a:cs typeface="Calibri" pitchFamily="34" charset="0"/>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endParaRPr lang="ro-RO" sz="1400" kern="1200" dirty="0">
                        <a:solidFill>
                          <a:schemeClr val="tx1"/>
                        </a:solidFill>
                        <a:latin typeface="Calibri" pitchFamily="34" charset="0"/>
                        <a:ea typeface="Calibri"/>
                        <a:cs typeface="Calibri" pitchFamily="34" charset="0"/>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endParaRPr lang="en-US" sz="1400" kern="1200" dirty="0">
                        <a:solidFill>
                          <a:schemeClr val="tx1"/>
                        </a:solidFill>
                        <a:latin typeface="Calibri" pitchFamily="34" charset="0"/>
                        <a:ea typeface="Calibri"/>
                        <a:cs typeface="Calibri" pitchFamily="34" charset="0"/>
                      </a:endParaRPr>
                    </a:p>
                  </a:txBody>
                  <a:tcPr marL="59184" marR="59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pic>
        <p:nvPicPr>
          <p:cNvPr id="1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31666">
            <a:off x="8941381" y="348008"/>
            <a:ext cx="739005" cy="96918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Logo-ROGov_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3897" y="431074"/>
            <a:ext cx="1193692" cy="1044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Logo UE R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0784" y="492377"/>
            <a:ext cx="4346570" cy="9504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 Box 11"/>
          <p:cNvSpPr txBox="1">
            <a:spLocks noChangeArrowheads="1"/>
          </p:cNvSpPr>
          <p:nvPr/>
        </p:nvSpPr>
        <p:spPr bwMode="auto">
          <a:xfrm>
            <a:off x="8891505" y="1337978"/>
            <a:ext cx="1104900" cy="4218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СНЦ</a:t>
            </a:r>
            <a:r>
              <a:rPr kumimoji="0" lang="en-US"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t>
            </a: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ЕЦПБ“</a:t>
            </a:r>
            <a:endParaRPr kumimoji="0" lang="bg-BG"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2"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076" y="5697562"/>
            <a:ext cx="1658555" cy="7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224" y="5713307"/>
            <a:ext cx="1350375" cy="82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4467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0" y="4765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5299674" y="6431790"/>
            <a:ext cx="14638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a:ln>
                  <a:noFill/>
                </a:ln>
                <a:effectLst/>
                <a:latin typeface="Trebuchet MS" panose="020B0603020202020204" pitchFamily="34" charset="0"/>
                <a:ea typeface="Times New Roman" panose="02020603050405020304" pitchFamily="18" charset="0"/>
                <a:hlinkClick r:id="rId2"/>
              </a:rPr>
              <a:t>ww</a:t>
            </a:r>
            <a:r>
              <a:rPr lang="en-US" sz="1000" dirty="0">
                <a:latin typeface="Trebuchet MS" panose="020B0603020202020204" pitchFamily="34" charset="0"/>
                <a:ea typeface="Times New Roman" panose="02020603050405020304" pitchFamily="18" charset="0"/>
                <a:hlinkClick r:id="rId2"/>
              </a:rPr>
              <a:t>w.interregrobg.eu</a:t>
            </a:r>
            <a:r>
              <a:rPr lang="ro-RO" sz="1000" dirty="0">
                <a:latin typeface="Trebuchet MS" panose="020B0603020202020204" pitchFamily="34" charset="0"/>
                <a:ea typeface="Times New Roman" panose="02020603050405020304" pitchFamily="18" charset="0"/>
              </a:rPr>
              <a:t> </a:t>
            </a:r>
            <a:endParaRPr kumimoji="0" lang="en-US" sz="1800" b="0" i="0" u="none" strike="noStrike" cap="none" normalizeH="0" baseline="0" dirty="0">
              <a:ln>
                <a:noFill/>
              </a:ln>
              <a:effectLst/>
            </a:endParaRPr>
          </a:p>
        </p:txBody>
      </p:sp>
      <p:pic>
        <p:nvPicPr>
          <p:cNvPr id="1034"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3305" y="5791273"/>
            <a:ext cx="1246096" cy="56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7" name="Rectangle 1"/>
          <p:cNvSpPr>
            <a:spLocks noChangeArrowheads="1"/>
          </p:cNvSpPr>
          <p:nvPr/>
        </p:nvSpPr>
        <p:spPr bwMode="auto">
          <a:xfrm>
            <a:off x="898084" y="1881621"/>
            <a:ext cx="10484415" cy="34547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0" indent="-342900" fontAlgn="base">
              <a:spcBef>
                <a:spcPct val="0"/>
              </a:spcBef>
              <a:spcAft>
                <a:spcPts val="1200"/>
              </a:spcAft>
            </a:pPr>
            <a:r>
              <a:rPr lang="ro-RO" b="1" dirty="0">
                <a:ea typeface="Calibri" pitchFamily="34" charset="0"/>
                <a:cs typeface="Times New Roman" pitchFamily="18" charset="0"/>
              </a:rPr>
              <a:t>8</a:t>
            </a:r>
            <a:r>
              <a:rPr kumimoji="0" lang="ro-RO" b="1" i="0" u="none" strike="noStrike" cap="none" normalizeH="0" baseline="0" dirty="0">
                <a:ln>
                  <a:noFill/>
                </a:ln>
                <a:solidFill>
                  <a:schemeClr val="tx1"/>
                </a:solidFill>
                <a:effectLst/>
                <a:ea typeface="Calibri" pitchFamily="34" charset="0"/>
                <a:cs typeface="Times New Roman" pitchFamily="18" charset="0"/>
              </a:rPr>
              <a:t>. DISTRICTUL </a:t>
            </a:r>
            <a:r>
              <a:rPr lang="ro-RO" b="1" dirty="0">
                <a:ea typeface="Calibri" pitchFamily="34" charset="0"/>
                <a:cs typeface="Times New Roman" pitchFamily="18" charset="0"/>
              </a:rPr>
              <a:t>VIDIN</a:t>
            </a:r>
          </a:p>
          <a:p>
            <a:pPr lvl="0" algn="just" eaLnBrk="0" fontAlgn="base" hangingPunct="0">
              <a:spcBef>
                <a:spcPct val="0"/>
              </a:spcBef>
              <a:spcAft>
                <a:spcPts val="900"/>
              </a:spcAft>
            </a:pPr>
            <a:r>
              <a:rPr lang="en-US" sz="1700" b="1" dirty="0" err="1">
                <a:ea typeface="Calibri" pitchFamily="34" charset="0"/>
                <a:cs typeface="Times New Roman" pitchFamily="18" charset="0"/>
              </a:rPr>
              <a:t>Popula</a:t>
            </a:r>
            <a:r>
              <a:rPr lang="ro-RO" sz="1700" b="1" dirty="0">
                <a:ea typeface="Calibri" pitchFamily="34" charset="0"/>
                <a:cs typeface="Times New Roman" pitchFamily="18" charset="0"/>
              </a:rPr>
              <a:t>ția</a:t>
            </a:r>
            <a:r>
              <a:rPr lang="en-US" sz="1700" b="1" dirty="0">
                <a:ea typeface="Calibri" pitchFamily="34" charset="0"/>
                <a:cs typeface="Times New Roman" pitchFamily="18" charset="0"/>
              </a:rPr>
              <a:t> </a:t>
            </a:r>
            <a:r>
              <a:rPr lang="en-US" sz="1700" dirty="0">
                <a:ea typeface="Calibri" pitchFamily="34" charset="0"/>
                <a:cs typeface="Times New Roman" pitchFamily="18" charset="0"/>
              </a:rPr>
              <a:t>(</a:t>
            </a:r>
            <a:r>
              <a:rPr lang="ro-RO" dirty="0"/>
              <a:t>91</a:t>
            </a:r>
            <a:r>
              <a:rPr lang="en-US" dirty="0"/>
              <a:t> </a:t>
            </a:r>
            <a:r>
              <a:rPr lang="ro-RO" dirty="0"/>
              <a:t>235</a:t>
            </a:r>
            <a:r>
              <a:rPr lang="en-US" dirty="0"/>
              <a:t>):</a:t>
            </a:r>
            <a:r>
              <a:rPr lang="ro-RO" sz="1700" dirty="0"/>
              <a:t> </a:t>
            </a:r>
            <a:r>
              <a:rPr lang="en-US" sz="1700" dirty="0" err="1"/>
              <a:t>districtul</a:t>
            </a:r>
            <a:r>
              <a:rPr lang="en-US" sz="1700" dirty="0"/>
              <a:t> </a:t>
            </a:r>
            <a:r>
              <a:rPr lang="en-US" sz="1700" dirty="0" err="1"/>
              <a:t>ocupa</a:t>
            </a:r>
            <a:r>
              <a:rPr lang="en-US" sz="1700" dirty="0"/>
              <a:t> </a:t>
            </a:r>
            <a:r>
              <a:rPr lang="ro-RO" sz="1600" dirty="0"/>
              <a:t>ultimul loc </a:t>
            </a:r>
            <a:r>
              <a:rPr lang="en-US" sz="1600" dirty="0"/>
              <a:t>in </a:t>
            </a:r>
            <a:r>
              <a:rPr lang="en-US" sz="1600" dirty="0" err="1"/>
              <a:t>functie</a:t>
            </a:r>
            <a:r>
              <a:rPr lang="en-US" sz="1600" dirty="0"/>
              <a:t> de </a:t>
            </a:r>
            <a:r>
              <a:rPr lang="ro-RO" sz="1600" dirty="0"/>
              <a:t>densitate în regiunea transfrontalieră </a:t>
            </a:r>
            <a:endParaRPr lang="en-US" sz="1700" dirty="0"/>
          </a:p>
          <a:p>
            <a:pPr lvl="0" algn="just" eaLnBrk="0" fontAlgn="base" hangingPunct="0">
              <a:spcBef>
                <a:spcPct val="0"/>
              </a:spcBef>
              <a:spcAft>
                <a:spcPts val="900"/>
              </a:spcAft>
            </a:pPr>
            <a:r>
              <a:rPr lang="ro-RO" sz="1700" b="1" dirty="0">
                <a:ea typeface="Calibri" pitchFamily="34" charset="0"/>
                <a:cs typeface="Times New Roman" pitchFamily="18" charset="0"/>
              </a:rPr>
              <a:t>Centrul administrativ al districtului</a:t>
            </a:r>
            <a:r>
              <a:rPr lang="en-US" sz="1700" dirty="0">
                <a:ea typeface="Calibri" pitchFamily="34" charset="0"/>
                <a:cs typeface="Times New Roman" pitchFamily="18" charset="0"/>
              </a:rPr>
              <a:t>:  </a:t>
            </a:r>
            <a:r>
              <a:rPr lang="en-US" sz="1700" b="1" u="sng" dirty="0" err="1">
                <a:ea typeface="Calibri" pitchFamily="34" charset="0"/>
                <a:cs typeface="Times New Roman" pitchFamily="18" charset="0"/>
              </a:rPr>
              <a:t>oraşul</a:t>
            </a:r>
            <a:r>
              <a:rPr lang="en-US" sz="1700" b="1" u="sng" dirty="0">
                <a:ea typeface="Calibri" pitchFamily="34" charset="0"/>
                <a:cs typeface="Times New Roman" pitchFamily="18" charset="0"/>
              </a:rPr>
              <a:t> </a:t>
            </a:r>
            <a:r>
              <a:rPr lang="ro-RO" sz="1700" b="1" u="sng" dirty="0">
                <a:ea typeface="Calibri" pitchFamily="34" charset="0"/>
                <a:cs typeface="Times New Roman" pitchFamily="18" charset="0"/>
              </a:rPr>
              <a:t>Vidin</a:t>
            </a:r>
            <a:endParaRPr lang="ro-RO" sz="1700" dirty="0"/>
          </a:p>
          <a:p>
            <a:pPr algn="just" eaLnBrk="0" fontAlgn="base" hangingPunct="0">
              <a:spcBef>
                <a:spcPct val="0"/>
              </a:spcBef>
              <a:spcAft>
                <a:spcPts val="300"/>
              </a:spcAft>
            </a:pPr>
            <a:r>
              <a:rPr lang="ro-RO" sz="1700" b="1" dirty="0">
                <a:ea typeface="Calibri" pitchFamily="34" charset="0"/>
                <a:cs typeface="Times New Roman" pitchFamily="18" charset="0"/>
              </a:rPr>
              <a:t>Activitatea economică: </a:t>
            </a:r>
            <a:r>
              <a:rPr lang="ro-RO" sz="1600" dirty="0"/>
              <a:t>prezenţa unor mari fabrici industriale pentru producţia de fibre de poliamidă, pompe, anvelope, precum şi producţia avansată de lapte, industria confecţiilor şi altele, în momentul de faţă în district industria prelucrătoare ocupă locul cinci în domeniile în care este ocupată forţa de muncă. </a:t>
            </a:r>
            <a:endParaRPr lang="en-US" sz="1600" dirty="0"/>
          </a:p>
          <a:p>
            <a:pPr>
              <a:spcAft>
                <a:spcPts val="600"/>
              </a:spcAft>
            </a:pPr>
            <a:r>
              <a:rPr lang="ro-RO" sz="1700" b="1" dirty="0"/>
              <a:t>Sectoarele economice cu potenţial de dezvoltare </a:t>
            </a:r>
            <a:r>
              <a:rPr lang="ro-RO" sz="1700" dirty="0"/>
              <a:t>: </a:t>
            </a:r>
            <a:r>
              <a:rPr lang="ro-RO" sz="1600" dirty="0"/>
              <a:t>Activităţile din domeniul IT", "Fabricarea produselor din plastic", "Fabricarea produselor din metal pentru construcţii" şi "Fabricarea maşinilor cu destinaţie generală"</a:t>
            </a:r>
            <a:endParaRPr lang="en-US" sz="1700" dirty="0"/>
          </a:p>
          <a:p>
            <a:pPr lvl="0" algn="just" eaLnBrk="0" fontAlgn="base" hangingPunct="0">
              <a:spcBef>
                <a:spcPct val="0"/>
              </a:spcBef>
              <a:spcAft>
                <a:spcPts val="900"/>
              </a:spcAft>
            </a:pPr>
            <a:r>
              <a:rPr lang="ro-RO" sz="1700" b="1" dirty="0">
                <a:ea typeface="Calibri" pitchFamily="34" charset="0"/>
                <a:cs typeface="Times New Roman" pitchFamily="18" charset="0"/>
              </a:rPr>
              <a:t>Accesul</a:t>
            </a:r>
            <a:r>
              <a:rPr lang="en-US" sz="1700" dirty="0">
                <a:ea typeface="Calibri" pitchFamily="34" charset="0"/>
                <a:cs typeface="Times New Roman" pitchFamily="18" charset="0"/>
              </a:rPr>
              <a:t>: </a:t>
            </a:r>
            <a:r>
              <a:rPr lang="ro-RO" sz="1600" dirty="0"/>
              <a:t>Două coridoare transeuropene - nr. 4 Craiova - trec prin district/ România - Vidin - Sofia - Kulata/ şi nr. 7 Rin - Main - Dunăre. Există trei puncte de trecere a frontierei cu Serbia - Bregovo, Vrashka Chuka şi Salash şi unul cu România - Vidin, datorită Podului "Europa Nouă" nou construit. </a:t>
            </a:r>
            <a:endParaRPr lang="ro-RO" sz="1700" dirty="0"/>
          </a:p>
        </p:txBody>
      </p:sp>
      <p:pic>
        <p:nvPicPr>
          <p:cNvPr id="1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31666">
            <a:off x="8941381" y="348008"/>
            <a:ext cx="739005" cy="9691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Logo-ROGov_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3897" y="431074"/>
            <a:ext cx="1193692" cy="1044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Logo UE R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0784" y="492377"/>
            <a:ext cx="4346570" cy="9504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 Box 11"/>
          <p:cNvSpPr txBox="1">
            <a:spLocks noChangeArrowheads="1"/>
          </p:cNvSpPr>
          <p:nvPr/>
        </p:nvSpPr>
        <p:spPr bwMode="auto">
          <a:xfrm>
            <a:off x="8891505" y="1337978"/>
            <a:ext cx="1104900" cy="4218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СНЦ</a:t>
            </a:r>
            <a:r>
              <a:rPr kumimoji="0" lang="en-US"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t>
            </a: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ЕЦПБ“</a:t>
            </a:r>
            <a:endParaRPr kumimoji="0" lang="bg-BG"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0"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076" y="5697562"/>
            <a:ext cx="1658555" cy="7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224" y="5713307"/>
            <a:ext cx="1350375" cy="82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23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8035" y="1905779"/>
            <a:ext cx="11217498" cy="4005621"/>
          </a:xfrm>
        </p:spPr>
        <p:txBody>
          <a:bodyPr>
            <a:normAutofit/>
          </a:bodyPr>
          <a:lstStyle/>
          <a:p>
            <a:endParaRPr lang="en-US" sz="1600" b="1" dirty="0" smtClean="0">
              <a:solidFill>
                <a:srgbClr val="00B050"/>
              </a:solidFill>
              <a:effectLst>
                <a:outerShdw blurRad="38100" dist="38100" dir="2700000" algn="tl">
                  <a:srgbClr val="000000">
                    <a:alpha val="43137"/>
                  </a:srgbClr>
                </a:outerShdw>
              </a:effectLst>
              <a:latin typeface="Trebuchet MS" pitchFamily="34" charset="0"/>
            </a:endParaRPr>
          </a:p>
          <a:p>
            <a:pPr fontAlgn="ctr"/>
            <a:endParaRPr lang="en-US" sz="1000" dirty="0"/>
          </a:p>
          <a:p>
            <a:pPr fontAlgn="ctr"/>
            <a:endParaRPr lang="en-US" sz="1000" dirty="0"/>
          </a:p>
        </p:txBody>
      </p:sp>
      <p:sp>
        <p:nvSpPr>
          <p:cNvPr id="5" name="Rectangle 8"/>
          <p:cNvSpPr>
            <a:spLocks noChangeArrowheads="1"/>
          </p:cNvSpPr>
          <p:nvPr/>
        </p:nvSpPr>
        <p:spPr bwMode="auto">
          <a:xfrm>
            <a:off x="0" y="4765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5299674" y="6431790"/>
            <a:ext cx="14638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smtClean="0">
                <a:ln>
                  <a:noFill/>
                </a:ln>
                <a:effectLst/>
                <a:latin typeface="Trebuchet MS" panose="020B0603020202020204" pitchFamily="34" charset="0"/>
                <a:ea typeface="Times New Roman" panose="02020603050405020304" pitchFamily="18" charset="0"/>
                <a:hlinkClick r:id="rId2"/>
              </a:rPr>
              <a:t>ww</a:t>
            </a:r>
            <a:r>
              <a:rPr lang="en-US" sz="1000" dirty="0" smtClean="0">
                <a:latin typeface="Trebuchet MS" panose="020B0603020202020204" pitchFamily="34" charset="0"/>
                <a:ea typeface="Times New Roman" panose="02020603050405020304" pitchFamily="18" charset="0"/>
                <a:hlinkClick r:id="rId2"/>
              </a:rPr>
              <a:t>w.interregrobg.eu</a:t>
            </a:r>
            <a:r>
              <a:rPr lang="ro-RO" sz="1000" dirty="0" smtClean="0">
                <a:latin typeface="Trebuchet MS" panose="020B0603020202020204" pitchFamily="34" charset="0"/>
                <a:ea typeface="Times New Roman" panose="02020603050405020304" pitchFamily="18" charset="0"/>
              </a:rPr>
              <a:t> </a:t>
            </a:r>
            <a:endParaRPr kumimoji="0" lang="en-US" sz="1800" b="0" i="0" u="none" strike="noStrike" cap="none" normalizeH="0" baseline="0" dirty="0" smtClean="0">
              <a:ln>
                <a:noFill/>
              </a:ln>
              <a:effectLst/>
            </a:endParaRPr>
          </a:p>
        </p:txBody>
      </p:sp>
      <p:pic>
        <p:nvPicPr>
          <p:cNvPr id="1034"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3305" y="5791273"/>
            <a:ext cx="1246096" cy="56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ubtitle 2"/>
          <p:cNvSpPr txBox="1">
            <a:spLocks/>
          </p:cNvSpPr>
          <p:nvPr/>
        </p:nvSpPr>
        <p:spPr>
          <a:xfrm>
            <a:off x="680435" y="1864994"/>
            <a:ext cx="10871914" cy="40056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0000"/>
              </a:lnSpc>
              <a:defRPr/>
            </a:pPr>
            <a:endParaRPr lang="ro-RO" altLang="en-US" sz="1800" b="1" dirty="0" smtClean="0">
              <a:latin typeface="Trebuchet MS" pitchFamily="34" charset="0"/>
            </a:endParaRPr>
          </a:p>
        </p:txBody>
      </p:sp>
      <p:pic>
        <p:nvPicPr>
          <p:cNvPr id="1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31666">
            <a:off x="8941381" y="348008"/>
            <a:ext cx="739005" cy="96918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Logo-ROGov_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3897" y="431074"/>
            <a:ext cx="1193692" cy="1044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Logo UE R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0784" y="492377"/>
            <a:ext cx="4346570" cy="9504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 Box 11"/>
          <p:cNvSpPr txBox="1">
            <a:spLocks noChangeArrowheads="1"/>
          </p:cNvSpPr>
          <p:nvPr/>
        </p:nvSpPr>
        <p:spPr bwMode="auto">
          <a:xfrm>
            <a:off x="8891505" y="1337978"/>
            <a:ext cx="1104900" cy="4218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СНЦ</a:t>
            </a:r>
            <a:r>
              <a:rPr kumimoji="0" lang="en-US"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t>
            </a: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ЕЦПБ“</a:t>
            </a:r>
            <a:endParaRPr kumimoji="0" lang="bg-BG"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2"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076" y="5697562"/>
            <a:ext cx="1658555" cy="7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224" y="5713307"/>
            <a:ext cx="1350375" cy="824055"/>
          </a:xfrm>
          <a:prstGeom prst="rect">
            <a:avLst/>
          </a:prstGeom>
          <a:noFill/>
          <a:extLst>
            <a:ext uri="{909E8E84-426E-40DD-AFC4-6F175D3DCCD1}">
              <a14:hiddenFill xmlns:a14="http://schemas.microsoft.com/office/drawing/2010/main">
                <a:solidFill>
                  <a:srgbClr val="FFFFFF"/>
                </a:solidFill>
              </a14:hiddenFill>
            </a:ext>
          </a:extLst>
        </p:spPr>
      </p:pic>
      <p:sp>
        <p:nvSpPr>
          <p:cNvPr id="14" name="Subtitle 2"/>
          <p:cNvSpPr txBox="1">
            <a:spLocks/>
          </p:cNvSpPr>
          <p:nvPr/>
        </p:nvSpPr>
        <p:spPr>
          <a:xfrm>
            <a:off x="680435" y="1614570"/>
            <a:ext cx="10871914" cy="42560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0000"/>
              </a:lnSpc>
              <a:defRPr/>
            </a:pPr>
            <a:endParaRPr lang="ro-RO" altLang="en-US" sz="1800" b="1" dirty="0"/>
          </a:p>
          <a:p>
            <a:pPr>
              <a:lnSpc>
                <a:spcPct val="80000"/>
              </a:lnSpc>
              <a:spcAft>
                <a:spcPts val="600"/>
              </a:spcAft>
              <a:defRPr/>
            </a:pPr>
            <a:r>
              <a:rPr lang="ro-RO" altLang="en-US" sz="2000" b="1" dirty="0"/>
              <a:t>Aria eligibilă</a:t>
            </a:r>
            <a:r>
              <a:rPr lang="en-US" altLang="en-US" sz="2000" b="1" dirty="0"/>
              <a:t> a pro</a:t>
            </a:r>
            <a:r>
              <a:rPr lang="ro-RO" altLang="en-US" sz="2000" b="1" dirty="0"/>
              <a:t>iectului și a programului de finanțare</a:t>
            </a:r>
            <a:endParaRPr lang="en-US" altLang="en-US" sz="2000" b="1" dirty="0"/>
          </a:p>
          <a:p>
            <a:endParaRPr lang="en-US" sz="2000" dirty="0"/>
          </a:p>
          <a:p>
            <a:pPr marL="285750" indent="-285750" algn="just">
              <a:buFont typeface="Wingdings" panose="05000000000000000000" pitchFamily="2" charset="2"/>
              <a:buChar char="Ø"/>
            </a:pPr>
            <a:endParaRPr lang="ro-RO" sz="1800" dirty="0"/>
          </a:p>
          <a:p>
            <a:pPr marL="285750" indent="-285750" algn="just">
              <a:buFont typeface="Wingdings" panose="05000000000000000000" pitchFamily="2" charset="2"/>
              <a:buChar char="Ø"/>
            </a:pPr>
            <a:endParaRPr lang="ro-RO" sz="1600" b="1" dirty="0"/>
          </a:p>
        </p:txBody>
      </p:sp>
      <p:pic>
        <p:nvPicPr>
          <p:cNvPr id="15" name="Picture 2"/>
          <p:cNvPicPr>
            <a:picLocks noChangeAspect="1" noChangeArrowheads="1"/>
          </p:cNvPicPr>
          <p:nvPr/>
        </p:nvPicPr>
        <p:blipFill>
          <a:blip r:embed="rId8" cstate="print"/>
          <a:srcRect/>
          <a:stretch>
            <a:fillRect/>
          </a:stretch>
        </p:blipFill>
        <p:spPr bwMode="auto">
          <a:xfrm>
            <a:off x="3262032" y="2329222"/>
            <a:ext cx="6237288" cy="3210651"/>
          </a:xfrm>
          <a:prstGeom prst="rect">
            <a:avLst/>
          </a:prstGeom>
          <a:noFill/>
          <a:ln w="9525">
            <a:noFill/>
            <a:miter lim="800000"/>
            <a:headEnd/>
            <a:tailEnd/>
          </a:ln>
          <a:effectLst/>
        </p:spPr>
      </p:pic>
      <p:sp>
        <p:nvSpPr>
          <p:cNvPr id="16" name="Rectangle 17"/>
          <p:cNvSpPr/>
          <p:nvPr/>
        </p:nvSpPr>
        <p:spPr>
          <a:xfrm>
            <a:off x="743284" y="2604713"/>
            <a:ext cx="2523957" cy="984244"/>
          </a:xfrm>
          <a:prstGeom prst="rect">
            <a:avLst/>
          </a:prstGeom>
        </p:spPr>
        <p:txBody>
          <a:bodyPr wrap="square">
            <a:spAutoFit/>
          </a:bodyPr>
          <a:lstStyle/>
          <a:p>
            <a:pPr algn="just">
              <a:lnSpc>
                <a:spcPct val="80000"/>
              </a:lnSpc>
              <a:defRPr/>
            </a:pPr>
            <a:r>
              <a:rPr lang="vi-VN" b="1" dirty="0">
                <a:latin typeface="Calibri" pitchFamily="34" charset="0"/>
                <a:cs typeface="Calibri" pitchFamily="34" charset="0"/>
              </a:rPr>
              <a:t>7 </a:t>
            </a:r>
            <a:r>
              <a:rPr lang="ro-RO" b="1" dirty="0">
                <a:latin typeface="Calibri" pitchFamily="34" charset="0"/>
                <a:cs typeface="Calibri" pitchFamily="34" charset="0"/>
              </a:rPr>
              <a:t>județe în</a:t>
            </a:r>
            <a:r>
              <a:rPr lang="vi-VN" b="1" dirty="0">
                <a:latin typeface="Calibri" pitchFamily="34" charset="0"/>
                <a:cs typeface="Calibri" pitchFamily="34" charset="0"/>
              </a:rPr>
              <a:t> Romania </a:t>
            </a:r>
            <a:r>
              <a:rPr lang="vi-VN" dirty="0">
                <a:latin typeface="Calibri" pitchFamily="34" charset="0"/>
                <a:cs typeface="Calibri" pitchFamily="34" charset="0"/>
              </a:rPr>
              <a:t>(Constanța, Călărași</a:t>
            </a:r>
            <a:r>
              <a:rPr lang="en-US" dirty="0">
                <a:latin typeface="Calibri" pitchFamily="34" charset="0"/>
                <a:cs typeface="Calibri" pitchFamily="34" charset="0"/>
              </a:rPr>
              <a:t>,</a:t>
            </a:r>
            <a:r>
              <a:rPr lang="vi-VN" dirty="0">
                <a:latin typeface="Calibri" pitchFamily="34" charset="0"/>
                <a:cs typeface="Calibri" pitchFamily="34" charset="0"/>
              </a:rPr>
              <a:t> Giurgiu, Teleorman, Olt, Dolj, Mehedinți)</a:t>
            </a:r>
            <a:endParaRPr lang="ro-RO" dirty="0">
              <a:latin typeface="Calibri" pitchFamily="34" charset="0"/>
              <a:cs typeface="Calibri" pitchFamily="34" charset="0"/>
            </a:endParaRPr>
          </a:p>
        </p:txBody>
      </p:sp>
      <p:sp>
        <p:nvSpPr>
          <p:cNvPr id="24" name="Rectangle 18"/>
          <p:cNvSpPr/>
          <p:nvPr/>
        </p:nvSpPr>
        <p:spPr>
          <a:xfrm>
            <a:off x="7384715" y="4822282"/>
            <a:ext cx="4411579" cy="757130"/>
          </a:xfrm>
          <a:prstGeom prst="rect">
            <a:avLst/>
          </a:prstGeom>
        </p:spPr>
        <p:txBody>
          <a:bodyPr wrap="square">
            <a:spAutoFit/>
          </a:bodyPr>
          <a:lstStyle/>
          <a:p>
            <a:pPr algn="just">
              <a:lnSpc>
                <a:spcPct val="80000"/>
              </a:lnSpc>
              <a:defRPr/>
            </a:pPr>
            <a:r>
              <a:rPr lang="vi-VN" b="1" dirty="0">
                <a:latin typeface="Calibri" pitchFamily="34" charset="0"/>
                <a:cs typeface="Calibri" pitchFamily="34" charset="0"/>
              </a:rPr>
              <a:t>8 district</a:t>
            </a:r>
            <a:r>
              <a:rPr lang="ro-RO" b="1" dirty="0">
                <a:latin typeface="Calibri" pitchFamily="34" charset="0"/>
                <a:cs typeface="Calibri" pitchFamily="34" charset="0"/>
              </a:rPr>
              <a:t>e</a:t>
            </a:r>
            <a:r>
              <a:rPr lang="vi-VN" b="1" dirty="0">
                <a:latin typeface="Calibri" pitchFamily="34" charset="0"/>
                <a:cs typeface="Calibri" pitchFamily="34" charset="0"/>
              </a:rPr>
              <a:t> </a:t>
            </a:r>
            <a:r>
              <a:rPr lang="ro-RO" b="1" dirty="0">
                <a:latin typeface="Calibri" pitchFamily="34" charset="0"/>
                <a:cs typeface="Calibri" pitchFamily="34" charset="0"/>
              </a:rPr>
              <a:t>î</a:t>
            </a:r>
            <a:r>
              <a:rPr lang="vi-VN" b="1" dirty="0">
                <a:latin typeface="Calibri" pitchFamily="34" charset="0"/>
                <a:cs typeface="Calibri" pitchFamily="34" charset="0"/>
              </a:rPr>
              <a:t>n Bulgaria </a:t>
            </a:r>
            <a:r>
              <a:rPr lang="vi-VN" dirty="0">
                <a:latin typeface="Calibri" pitchFamily="34" charset="0"/>
                <a:cs typeface="Calibri" pitchFamily="34" charset="0"/>
              </a:rPr>
              <a:t>(Vidin, Vratsa, Montana, Pleven, Veliko Tarnovo, Ruse, Silistra, Dobrich</a:t>
            </a:r>
            <a:r>
              <a:rPr lang="en-US" dirty="0">
                <a:latin typeface="Calibri" pitchFamily="34" charset="0"/>
                <a:cs typeface="Calibri" pitchFamily="34" charset="0"/>
              </a:rPr>
              <a:t>)</a:t>
            </a:r>
          </a:p>
        </p:txBody>
      </p:sp>
    </p:spTree>
    <p:extLst>
      <p:ext uri="{BB962C8B-B14F-4D97-AF65-F5344CB8AC3E}">
        <p14:creationId xmlns:p14="http://schemas.microsoft.com/office/powerpoint/2010/main" val="36930724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0" y="4765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5299674" y="6431790"/>
            <a:ext cx="14638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a:ln>
                  <a:noFill/>
                </a:ln>
                <a:effectLst/>
                <a:latin typeface="Trebuchet MS" panose="020B0603020202020204" pitchFamily="34" charset="0"/>
                <a:ea typeface="Times New Roman" panose="02020603050405020304" pitchFamily="18" charset="0"/>
                <a:hlinkClick r:id="rId2"/>
              </a:rPr>
              <a:t>ww</a:t>
            </a:r>
            <a:r>
              <a:rPr lang="en-US" sz="1000" dirty="0">
                <a:latin typeface="Trebuchet MS" panose="020B0603020202020204" pitchFamily="34" charset="0"/>
                <a:ea typeface="Times New Roman" panose="02020603050405020304" pitchFamily="18" charset="0"/>
                <a:hlinkClick r:id="rId2"/>
              </a:rPr>
              <a:t>w.interregrobg.eu</a:t>
            </a:r>
            <a:r>
              <a:rPr lang="ro-RO" sz="1000" dirty="0">
                <a:latin typeface="Trebuchet MS" panose="020B0603020202020204" pitchFamily="34" charset="0"/>
                <a:ea typeface="Times New Roman" panose="02020603050405020304" pitchFamily="18" charset="0"/>
              </a:rPr>
              <a:t> </a:t>
            </a:r>
            <a:endParaRPr kumimoji="0" lang="en-US" sz="1800" b="0" i="0" u="none" strike="noStrike" cap="none" normalizeH="0" baseline="0" dirty="0">
              <a:ln>
                <a:noFill/>
              </a:ln>
              <a:effectLst/>
            </a:endParaRPr>
          </a:p>
        </p:txBody>
      </p:sp>
      <p:pic>
        <p:nvPicPr>
          <p:cNvPr id="1034"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3305" y="5791273"/>
            <a:ext cx="1246096" cy="56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7" name="Rectangle 1"/>
          <p:cNvSpPr>
            <a:spLocks noChangeArrowheads="1"/>
          </p:cNvSpPr>
          <p:nvPr/>
        </p:nvSpPr>
        <p:spPr bwMode="auto">
          <a:xfrm>
            <a:off x="957601" y="1755253"/>
            <a:ext cx="5835085"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0" indent="-342900" fontAlgn="base">
              <a:spcBef>
                <a:spcPct val="0"/>
              </a:spcBef>
              <a:spcAft>
                <a:spcPct val="0"/>
              </a:spcAft>
            </a:pPr>
            <a:r>
              <a:rPr lang="ro-RO" b="1" dirty="0">
                <a:ea typeface="Calibri" pitchFamily="34" charset="0"/>
                <a:cs typeface="Times New Roman" pitchFamily="18" charset="0"/>
              </a:rPr>
              <a:t>8. DISTRICTUL VIDIN </a:t>
            </a:r>
            <a:r>
              <a:rPr lang="en-US" b="1" dirty="0"/>
              <a:t>– </a:t>
            </a:r>
            <a:r>
              <a:rPr lang="en-US" b="1" dirty="0" err="1"/>
              <a:t>Analiza</a:t>
            </a:r>
            <a:r>
              <a:rPr lang="en-US" b="1" dirty="0"/>
              <a:t> SWOT</a:t>
            </a:r>
            <a:endParaRPr kumimoji="0" lang="en-US" b="0" i="0" u="none" strike="noStrike" cap="none" normalizeH="0" baseline="0" dirty="0">
              <a:ln>
                <a:noFill/>
              </a:ln>
              <a:solidFill>
                <a:schemeClr val="tx1"/>
              </a:solidFill>
              <a:effectLst/>
              <a:cs typeface="Arial" pitchFamily="34" charset="0"/>
            </a:endParaRPr>
          </a:p>
        </p:txBody>
      </p:sp>
      <p:graphicFrame>
        <p:nvGraphicFramePr>
          <p:cNvPr id="18" name="Table 17"/>
          <p:cNvGraphicFramePr>
            <a:graphicFrameLocks noGrp="1"/>
          </p:cNvGraphicFramePr>
          <p:nvPr/>
        </p:nvGraphicFramePr>
        <p:xfrm>
          <a:off x="1223159" y="2331167"/>
          <a:ext cx="9597132" cy="3092771"/>
        </p:xfrm>
        <a:graphic>
          <a:graphicData uri="http://schemas.openxmlformats.org/drawingml/2006/table">
            <a:tbl>
              <a:tblPr/>
              <a:tblGrid>
                <a:gridCol w="5029200">
                  <a:extLst>
                    <a:ext uri="{9D8B030D-6E8A-4147-A177-3AD203B41FA5}">
                      <a16:colId xmlns:a16="http://schemas.microsoft.com/office/drawing/2014/main" xmlns="" val="20000"/>
                    </a:ext>
                  </a:extLst>
                </a:gridCol>
                <a:gridCol w="4567932">
                  <a:extLst>
                    <a:ext uri="{9D8B030D-6E8A-4147-A177-3AD203B41FA5}">
                      <a16:colId xmlns:a16="http://schemas.microsoft.com/office/drawing/2014/main" xmlns="" val="20001"/>
                    </a:ext>
                  </a:extLst>
                </a:gridCol>
              </a:tblGrid>
              <a:tr h="288166">
                <a:tc>
                  <a:txBody>
                    <a:bodyPr/>
                    <a:lstStyle/>
                    <a:p>
                      <a:pPr indent="247015" algn="ctr">
                        <a:lnSpc>
                          <a:spcPct val="107000"/>
                        </a:lnSpc>
                        <a:spcAft>
                          <a:spcPts val="0"/>
                        </a:spcAft>
                      </a:pPr>
                      <a:r>
                        <a:rPr lang="en-US" sz="1600" b="1" dirty="0" err="1">
                          <a:latin typeface="Calibri"/>
                          <a:ea typeface="Calibri"/>
                          <a:cs typeface="Times New Roman"/>
                        </a:rPr>
                        <a:t>Puncte</a:t>
                      </a:r>
                      <a:r>
                        <a:rPr lang="en-US" sz="1600" b="1" dirty="0">
                          <a:latin typeface="Calibri"/>
                          <a:ea typeface="Calibri"/>
                          <a:cs typeface="Times New Roman"/>
                        </a:rPr>
                        <a:t> </a:t>
                      </a:r>
                      <a:r>
                        <a:rPr lang="en-US" sz="1600" b="1" dirty="0" err="1">
                          <a:latin typeface="Calibri"/>
                          <a:ea typeface="Calibri"/>
                          <a:cs typeface="Times New Roman"/>
                        </a:rPr>
                        <a:t>tari</a:t>
                      </a:r>
                      <a:r>
                        <a:rPr lang="en-US" sz="1600" b="1" dirty="0">
                          <a:latin typeface="Calibri"/>
                          <a:ea typeface="Calibri"/>
                          <a:cs typeface="Times New Roman"/>
                        </a:rPr>
                        <a:t> (S)</a:t>
                      </a:r>
                      <a:endParaRPr lang="en-US" sz="1600" dirty="0">
                        <a:latin typeface="Calibri"/>
                        <a:ea typeface="Calibri"/>
                        <a:cs typeface="Times New Roman"/>
                      </a:endParaRPr>
                    </a:p>
                  </a:txBody>
                  <a:tcPr marL="59184" marR="59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o-RO" sz="1600" b="1" dirty="0">
                          <a:latin typeface="Calibri"/>
                          <a:ea typeface="Calibri"/>
                          <a:cs typeface="Times New Roman"/>
                        </a:rPr>
                        <a:t>Puncte vulnerabile</a:t>
                      </a:r>
                      <a:r>
                        <a:rPr lang="en-US" sz="1600" b="1" dirty="0">
                          <a:latin typeface="Calibri"/>
                          <a:ea typeface="Calibri"/>
                          <a:cs typeface="Times New Roman"/>
                        </a:rPr>
                        <a:t>(W)</a:t>
                      </a:r>
                      <a:endParaRPr lang="en-US" sz="1600" dirty="0">
                        <a:latin typeface="Calibri"/>
                        <a:ea typeface="Calibri"/>
                        <a:cs typeface="Times New Roman"/>
                      </a:endParaRPr>
                    </a:p>
                  </a:txBody>
                  <a:tcPr marL="59184" marR="59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599872">
                <a:tc>
                  <a:txBody>
                    <a:bodyPr/>
                    <a:lstStyle/>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mn-lt"/>
                          <a:ea typeface="Calibri"/>
                          <a:cs typeface="Times New Roman"/>
                        </a:rPr>
                        <a:t>Cea mai mare pondere relativă a persoanelor încadrate în muncă, cu studii superioare, din districtele bulgăreşti din regiunea transfrontalieră;</a:t>
                      </a:r>
                      <a:endParaRPr lang="en-US" sz="1400" kern="1200" dirty="0">
                        <a:solidFill>
                          <a:schemeClr val="tx1"/>
                        </a:solidFill>
                        <a:latin typeface="+mn-lt"/>
                        <a:ea typeface="Calibri"/>
                        <a:cs typeface="Times New Roman"/>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mn-lt"/>
                          <a:ea typeface="Calibri"/>
                          <a:cs typeface="Times New Roman"/>
                        </a:rPr>
                        <a:t>Prezenţa a numeroaselor monumente naturale, inclusiv al obiectivului nominalizat pentru cel de-al şaptelea miracol al lumii "Belogradchik Rocks";</a:t>
                      </a:r>
                      <a:endParaRPr lang="en-US" sz="1400" kern="1200" dirty="0">
                        <a:solidFill>
                          <a:schemeClr val="tx1"/>
                        </a:solidFill>
                        <a:latin typeface="+mn-lt"/>
                        <a:ea typeface="Calibri"/>
                        <a:cs typeface="Times New Roman"/>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mn-lt"/>
                          <a:ea typeface="Calibri"/>
                          <a:cs typeface="Times New Roman"/>
                        </a:rPr>
                        <a:t>Existenţa unei legături rutiere directe cu România, prin podul "Europa Nouă";</a:t>
                      </a: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mn-lt"/>
                          <a:ea typeface="Calibri"/>
                          <a:cs typeface="Times New Roman"/>
                        </a:rPr>
                        <a:t>Prezenţa unei instituţii de învăţământ superior, sucursală a Universităţii din Ruse;</a:t>
                      </a:r>
                      <a:endParaRPr lang="en-US" sz="1400" kern="1200" dirty="0">
                        <a:solidFill>
                          <a:schemeClr val="tx1"/>
                        </a:solidFill>
                        <a:latin typeface="+mn-lt"/>
                        <a:ea typeface="Calibri"/>
                        <a:cs typeface="Times New Roman"/>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endParaRPr lang="en-US" sz="1400" kern="1200" dirty="0">
                        <a:solidFill>
                          <a:schemeClr val="tx1"/>
                        </a:solidFill>
                        <a:latin typeface="+mn-lt"/>
                        <a:ea typeface="Calibri"/>
                        <a:cs typeface="Times New Roman"/>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endParaRPr lang="en-US" sz="1400" kern="1200" dirty="0">
                        <a:solidFill>
                          <a:schemeClr val="tx1"/>
                        </a:solidFill>
                        <a:latin typeface="+mn-lt"/>
                        <a:ea typeface="Calibri"/>
                        <a:cs typeface="Times New Roman"/>
                      </a:endParaRPr>
                    </a:p>
                  </a:txBody>
                  <a:tcPr marL="59184" marR="591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mn-lt"/>
                          <a:ea typeface="Calibri"/>
                          <a:cs typeface="Times New Roman"/>
                        </a:rPr>
                        <a:t>Îmbătrânirea populaţiei şi reducerea progresivă a populaţiei în vârstă activă de muncă;</a:t>
                      </a: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mn-lt"/>
                          <a:ea typeface="Calibri"/>
                          <a:cs typeface="Times New Roman"/>
                        </a:rPr>
                        <a:t>Investiţii străine scăzute în comparaţie cu cele la nivelul ţării;</a:t>
                      </a:r>
                      <a:endParaRPr lang="en-US" sz="1400" kern="1200" dirty="0">
                        <a:solidFill>
                          <a:schemeClr val="tx1"/>
                        </a:solidFill>
                        <a:latin typeface="+mn-lt"/>
                        <a:ea typeface="Calibri"/>
                        <a:cs typeface="Times New Roman"/>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mn-lt"/>
                          <a:ea typeface="Calibri"/>
                          <a:cs typeface="Times New Roman"/>
                        </a:rPr>
                        <a:t>Cote înalte ale populaţiei care trăieşte cu lipsuri materiale şi în sărăcie;</a:t>
                      </a:r>
                      <a:endParaRPr lang="en-US" sz="1400" kern="1200" dirty="0">
                        <a:solidFill>
                          <a:schemeClr val="tx1"/>
                        </a:solidFill>
                        <a:latin typeface="+mn-lt"/>
                        <a:ea typeface="Calibri"/>
                        <a:cs typeface="Times New Roman"/>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r>
                        <a:rPr lang="ro-RO" sz="1400" kern="1200" dirty="0">
                          <a:solidFill>
                            <a:schemeClr val="tx1"/>
                          </a:solidFill>
                          <a:latin typeface="+mn-lt"/>
                          <a:ea typeface="Calibri"/>
                          <a:cs typeface="Times New Roman"/>
                        </a:rPr>
                        <a:t>Infrastructură precară de transport al apei şi de canalizare;</a:t>
                      </a:r>
                      <a:endParaRPr lang="en-US" sz="1400" kern="1200" dirty="0">
                        <a:solidFill>
                          <a:schemeClr val="tx1"/>
                        </a:solidFill>
                        <a:latin typeface="+mn-lt"/>
                        <a:ea typeface="Calibri"/>
                        <a:cs typeface="Times New Roman"/>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endParaRPr lang="en-US" sz="1400" kern="1200" dirty="0">
                        <a:solidFill>
                          <a:schemeClr val="tx1"/>
                        </a:solidFill>
                        <a:latin typeface="+mn-lt"/>
                        <a:ea typeface="Calibri"/>
                        <a:cs typeface="Times New Roman"/>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endParaRPr lang="en-US" sz="1400" kern="1200" dirty="0">
                        <a:solidFill>
                          <a:schemeClr val="tx1"/>
                        </a:solidFill>
                        <a:latin typeface="+mn-lt"/>
                        <a:ea typeface="Calibri"/>
                        <a:cs typeface="Times New Roman"/>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endParaRPr lang="en-US" sz="1800" kern="1200" dirty="0">
                        <a:solidFill>
                          <a:schemeClr val="tx1"/>
                        </a:solidFill>
                        <a:latin typeface="+mn-lt"/>
                        <a:ea typeface="+mn-ea"/>
                        <a:cs typeface="+mn-cs"/>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endParaRPr lang="en-US" sz="1400" kern="1200" dirty="0">
                        <a:solidFill>
                          <a:schemeClr val="tx1"/>
                        </a:solidFill>
                        <a:latin typeface="+mn-lt"/>
                        <a:ea typeface="+mn-ea"/>
                        <a:cs typeface="+mn-cs"/>
                      </a:endParaRPr>
                    </a:p>
                  </a:txBody>
                  <a:tcPr marL="59184" marR="591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pic>
        <p:nvPicPr>
          <p:cNvPr id="1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31666">
            <a:off x="8941381" y="348008"/>
            <a:ext cx="739005" cy="96918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Logo-ROGov_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3897" y="431074"/>
            <a:ext cx="1193692" cy="1044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Logo UE R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0784" y="492377"/>
            <a:ext cx="4346570" cy="9504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 Box 11"/>
          <p:cNvSpPr txBox="1">
            <a:spLocks noChangeArrowheads="1"/>
          </p:cNvSpPr>
          <p:nvPr/>
        </p:nvSpPr>
        <p:spPr bwMode="auto">
          <a:xfrm>
            <a:off x="8891505" y="1337978"/>
            <a:ext cx="1104900" cy="4218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СНЦ</a:t>
            </a:r>
            <a:r>
              <a:rPr kumimoji="0" lang="en-US"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t>
            </a: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ЕЦПБ“</a:t>
            </a:r>
            <a:endParaRPr kumimoji="0" lang="bg-BG"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2"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076" y="5697562"/>
            <a:ext cx="1658555" cy="7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224" y="5713307"/>
            <a:ext cx="1350375" cy="82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9500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0" y="4765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5299674" y="6431790"/>
            <a:ext cx="14638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a:ln>
                  <a:noFill/>
                </a:ln>
                <a:effectLst/>
                <a:latin typeface="Trebuchet MS" panose="020B0603020202020204" pitchFamily="34" charset="0"/>
                <a:ea typeface="Times New Roman" panose="02020603050405020304" pitchFamily="18" charset="0"/>
                <a:hlinkClick r:id="rId2"/>
              </a:rPr>
              <a:t>ww</a:t>
            </a:r>
            <a:r>
              <a:rPr lang="en-US" sz="1000" dirty="0">
                <a:latin typeface="Trebuchet MS" panose="020B0603020202020204" pitchFamily="34" charset="0"/>
                <a:ea typeface="Times New Roman" panose="02020603050405020304" pitchFamily="18" charset="0"/>
                <a:hlinkClick r:id="rId2"/>
              </a:rPr>
              <a:t>w.interregrobg.eu</a:t>
            </a:r>
            <a:r>
              <a:rPr lang="ro-RO" sz="1000" dirty="0">
                <a:latin typeface="Trebuchet MS" panose="020B0603020202020204" pitchFamily="34" charset="0"/>
                <a:ea typeface="Times New Roman" panose="02020603050405020304" pitchFamily="18" charset="0"/>
              </a:rPr>
              <a:t> </a:t>
            </a:r>
            <a:endParaRPr kumimoji="0" lang="en-US" sz="1800" b="0" i="0" u="none" strike="noStrike" cap="none" normalizeH="0" baseline="0" dirty="0">
              <a:ln>
                <a:noFill/>
              </a:ln>
              <a:effectLst/>
            </a:endParaRPr>
          </a:p>
        </p:txBody>
      </p:sp>
      <p:pic>
        <p:nvPicPr>
          <p:cNvPr id="1034"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3305" y="5791273"/>
            <a:ext cx="1246096" cy="56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7" name="Rectangle 1"/>
          <p:cNvSpPr>
            <a:spLocks noChangeArrowheads="1"/>
          </p:cNvSpPr>
          <p:nvPr/>
        </p:nvSpPr>
        <p:spPr bwMode="auto">
          <a:xfrm>
            <a:off x="957601" y="1755253"/>
            <a:ext cx="6573599"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fontAlgn="base">
              <a:spcBef>
                <a:spcPct val="0"/>
              </a:spcBef>
              <a:spcAft>
                <a:spcPct val="0"/>
              </a:spcAft>
            </a:pPr>
            <a:r>
              <a:rPr lang="ro-RO" b="1" dirty="0">
                <a:ea typeface="Calibri" pitchFamily="34" charset="0"/>
                <a:cs typeface="Times New Roman" pitchFamily="18" charset="0"/>
              </a:rPr>
              <a:t>8. DISTRICTUL VIDIN </a:t>
            </a:r>
            <a:r>
              <a:rPr lang="en-US" b="1" dirty="0"/>
              <a:t>– </a:t>
            </a:r>
            <a:r>
              <a:rPr lang="en-US" b="1" dirty="0" err="1"/>
              <a:t>Analiza</a:t>
            </a:r>
            <a:r>
              <a:rPr lang="en-US" b="1" dirty="0"/>
              <a:t> SWOT</a:t>
            </a:r>
            <a:endParaRPr kumimoji="0" lang="en-US" b="0" i="0" u="none" strike="noStrike" cap="none" normalizeH="0" baseline="0" dirty="0">
              <a:ln>
                <a:noFill/>
              </a:ln>
              <a:solidFill>
                <a:schemeClr val="tx1"/>
              </a:solidFill>
              <a:effectLst/>
              <a:cs typeface="Arial" pitchFamily="34" charset="0"/>
            </a:endParaRPr>
          </a:p>
        </p:txBody>
      </p:sp>
      <p:graphicFrame>
        <p:nvGraphicFramePr>
          <p:cNvPr id="18" name="Table 17"/>
          <p:cNvGraphicFramePr>
            <a:graphicFrameLocks noGrp="1"/>
          </p:cNvGraphicFramePr>
          <p:nvPr/>
        </p:nvGraphicFramePr>
        <p:xfrm>
          <a:off x="1306285" y="2488038"/>
          <a:ext cx="8912431" cy="2645731"/>
        </p:xfrm>
        <a:graphic>
          <a:graphicData uri="http://schemas.openxmlformats.org/drawingml/2006/table">
            <a:tbl>
              <a:tblPr/>
              <a:tblGrid>
                <a:gridCol w="4530437">
                  <a:extLst>
                    <a:ext uri="{9D8B030D-6E8A-4147-A177-3AD203B41FA5}">
                      <a16:colId xmlns:a16="http://schemas.microsoft.com/office/drawing/2014/main" xmlns="" val="20000"/>
                    </a:ext>
                  </a:extLst>
                </a:gridCol>
                <a:gridCol w="4381994">
                  <a:extLst>
                    <a:ext uri="{9D8B030D-6E8A-4147-A177-3AD203B41FA5}">
                      <a16:colId xmlns:a16="http://schemas.microsoft.com/office/drawing/2014/main" xmlns="" val="20001"/>
                    </a:ext>
                  </a:extLst>
                </a:gridCol>
              </a:tblGrid>
              <a:tr h="231645">
                <a:tc>
                  <a:txBody>
                    <a:bodyPr/>
                    <a:lstStyle/>
                    <a:p>
                      <a:pPr indent="247015" algn="ctr">
                        <a:lnSpc>
                          <a:spcPct val="107000"/>
                        </a:lnSpc>
                        <a:spcAft>
                          <a:spcPts val="0"/>
                        </a:spcAft>
                      </a:pPr>
                      <a:r>
                        <a:rPr lang="en-US" sz="1600" b="1" dirty="0" err="1">
                          <a:latin typeface="Calibri"/>
                          <a:ea typeface="Calibri"/>
                          <a:cs typeface="Times New Roman"/>
                        </a:rPr>
                        <a:t>Oportunităţi</a:t>
                      </a:r>
                      <a:r>
                        <a:rPr lang="en-US" sz="1600" b="1" dirty="0">
                          <a:latin typeface="Calibri"/>
                          <a:ea typeface="Calibri"/>
                          <a:cs typeface="Times New Roman"/>
                        </a:rPr>
                        <a:t> (O)</a:t>
                      </a:r>
                      <a:endParaRPr lang="en-US" sz="1400" dirty="0">
                        <a:latin typeface="Calibri"/>
                        <a:ea typeface="Calibri"/>
                        <a:cs typeface="Times New Roman"/>
                      </a:endParaRPr>
                    </a:p>
                  </a:txBody>
                  <a:tcPr marL="59184" marR="59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3350" algn="ctr">
                        <a:lnSpc>
                          <a:spcPct val="107000"/>
                        </a:lnSpc>
                        <a:spcAft>
                          <a:spcPts val="0"/>
                        </a:spcAft>
                      </a:pPr>
                      <a:r>
                        <a:rPr lang="en-US" sz="1600" b="1" dirty="0" err="1">
                          <a:latin typeface="Calibri"/>
                          <a:ea typeface="Calibri"/>
                          <a:cs typeface="Times New Roman"/>
                        </a:rPr>
                        <a:t>Ameninţări</a:t>
                      </a:r>
                      <a:r>
                        <a:rPr lang="en-US" sz="1600" b="1" dirty="0">
                          <a:latin typeface="Calibri"/>
                          <a:ea typeface="Calibri"/>
                          <a:cs typeface="Times New Roman"/>
                        </a:rPr>
                        <a:t> (T)</a:t>
                      </a:r>
                      <a:endParaRPr lang="en-US" sz="1400" dirty="0">
                        <a:latin typeface="Calibri"/>
                        <a:ea typeface="Calibri"/>
                        <a:cs typeface="Times New Roman"/>
                      </a:endParaRPr>
                    </a:p>
                  </a:txBody>
                  <a:tcPr marL="59184" marR="59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384809">
                <a:tc>
                  <a:txBody>
                    <a:bodyPr/>
                    <a:lstStyle/>
                    <a:p>
                      <a:pPr marL="266700" lvl="0" indent="-266700" algn="just" defTabSz="914400" rtl="0" eaLnBrk="1" latinLnBrk="0" hangingPunct="1">
                        <a:buFont typeface="Arial" pitchFamily="34" charset="0"/>
                        <a:buChar char="•"/>
                      </a:pPr>
                      <a:r>
                        <a:rPr lang="ro-RO" sz="1400" kern="1200" dirty="0">
                          <a:solidFill>
                            <a:schemeClr val="tx1"/>
                          </a:solidFill>
                          <a:latin typeface="Calibri" pitchFamily="34" charset="0"/>
                          <a:ea typeface="Calibri"/>
                          <a:cs typeface="Calibri" pitchFamily="34" charset="0"/>
                        </a:rPr>
                        <a:t>Dezvoltarea diverselor tipuri de turism - etno, cultural, istoric, rural, ecologic, balneologic, aventură şi altele; </a:t>
                      </a:r>
                      <a:endParaRPr lang="en-US" sz="1400" kern="1200" dirty="0">
                        <a:solidFill>
                          <a:schemeClr val="tx1"/>
                        </a:solidFill>
                        <a:latin typeface="Calibri" pitchFamily="34" charset="0"/>
                        <a:ea typeface="Calibri"/>
                        <a:cs typeface="Calibri" pitchFamily="34" charset="0"/>
                      </a:endParaRPr>
                    </a:p>
                    <a:p>
                      <a:pPr marL="266700" lvl="0" indent="-266700" algn="just" defTabSz="914400" rtl="0" eaLnBrk="1" latinLnBrk="0" hangingPunct="1">
                        <a:buFont typeface="Arial" pitchFamily="34" charset="0"/>
                        <a:buChar char="•"/>
                      </a:pPr>
                      <a:r>
                        <a:rPr lang="ro-RO" sz="1400" kern="1200" dirty="0">
                          <a:solidFill>
                            <a:schemeClr val="tx1"/>
                          </a:solidFill>
                          <a:latin typeface="Calibri" pitchFamily="34" charset="0"/>
                          <a:ea typeface="Calibri"/>
                          <a:cs typeface="Calibri" pitchFamily="34" charset="0"/>
                        </a:rPr>
                        <a:t>Promovarea croazierelor fluviale;</a:t>
                      </a:r>
                      <a:endParaRPr lang="en-US" sz="1400" kern="1200" dirty="0">
                        <a:solidFill>
                          <a:schemeClr val="tx1"/>
                        </a:solidFill>
                        <a:latin typeface="Calibri" pitchFamily="34" charset="0"/>
                        <a:ea typeface="Calibri"/>
                        <a:cs typeface="Calibri" pitchFamily="34" charset="0"/>
                      </a:endParaRPr>
                    </a:p>
                    <a:p>
                      <a:pPr marL="266700" lvl="0" indent="-266700" algn="just" defTabSz="914400" rtl="0" eaLnBrk="1" latinLnBrk="0" hangingPunct="1">
                        <a:buFont typeface="Arial" pitchFamily="34" charset="0"/>
                        <a:buChar char="•"/>
                      </a:pPr>
                      <a:r>
                        <a:rPr lang="ro-RO" sz="1400" kern="1200" dirty="0">
                          <a:solidFill>
                            <a:schemeClr val="tx1"/>
                          </a:solidFill>
                          <a:latin typeface="Calibri" pitchFamily="34" charset="0"/>
                          <a:ea typeface="Calibri"/>
                          <a:cs typeface="Calibri" pitchFamily="34" charset="0"/>
                        </a:rPr>
                        <a:t>Prestarea unui număr mai mare de servicii în complexul portuar;</a:t>
                      </a:r>
                      <a:endParaRPr lang="en-US" sz="1400" kern="1200" dirty="0">
                        <a:solidFill>
                          <a:schemeClr val="tx1"/>
                        </a:solidFill>
                        <a:latin typeface="Calibri" pitchFamily="34" charset="0"/>
                        <a:ea typeface="Calibri"/>
                        <a:cs typeface="Calibri" pitchFamily="34" charset="0"/>
                      </a:endParaRPr>
                    </a:p>
                    <a:p>
                      <a:pPr marL="266700" marR="0" lvl="0" indent="-266700" algn="just" defTabSz="914400" rtl="0" eaLnBrk="1" fontAlgn="auto" latinLnBrk="0" hangingPunct="1">
                        <a:lnSpc>
                          <a:spcPct val="107000"/>
                        </a:lnSpc>
                        <a:spcBef>
                          <a:spcPts val="0"/>
                        </a:spcBef>
                        <a:spcAft>
                          <a:spcPts val="0"/>
                        </a:spcAft>
                        <a:buClrTx/>
                        <a:buSzTx/>
                        <a:buFont typeface="Arial" pitchFamily="34" charset="0"/>
                        <a:buChar char="•"/>
                        <a:tabLst>
                          <a:tab pos="403225" algn="l"/>
                        </a:tabLst>
                        <a:defRPr/>
                      </a:pPr>
                      <a:r>
                        <a:rPr lang="ro-RO" sz="1400" kern="1200" dirty="0">
                          <a:solidFill>
                            <a:schemeClr val="tx1"/>
                          </a:solidFill>
                          <a:latin typeface="Calibri" pitchFamily="34" charset="0"/>
                          <a:ea typeface="Calibri"/>
                          <a:cs typeface="Calibri" pitchFamily="34" charset="0"/>
                        </a:rPr>
                        <a:t>Atragerea investitorilor străini, datorită taxelor şi impozitelor locale scăzute;</a:t>
                      </a:r>
                      <a:endParaRPr lang="en-US" sz="1400" kern="1200" dirty="0">
                        <a:solidFill>
                          <a:schemeClr val="tx1"/>
                        </a:solidFill>
                        <a:latin typeface="Calibri" pitchFamily="34" charset="0"/>
                        <a:ea typeface="Calibri"/>
                        <a:cs typeface="Calibri" pitchFamily="34" charset="0"/>
                      </a:endParaRPr>
                    </a:p>
                    <a:p>
                      <a:pPr marL="342900" marR="0" lvl="0" indent="-342900" algn="just" defTabSz="914400" rtl="0" eaLnBrk="1" fontAlgn="auto" latinLnBrk="0" hangingPunct="1">
                        <a:lnSpc>
                          <a:spcPct val="107000"/>
                        </a:lnSpc>
                        <a:spcBef>
                          <a:spcPts val="0"/>
                        </a:spcBef>
                        <a:spcAft>
                          <a:spcPts val="0"/>
                        </a:spcAft>
                        <a:buClrTx/>
                        <a:buSzTx/>
                        <a:buFont typeface="Symbol"/>
                        <a:buNone/>
                        <a:tabLst>
                          <a:tab pos="403225" algn="l"/>
                        </a:tabLst>
                        <a:defRPr/>
                      </a:pPr>
                      <a:endParaRPr lang="en-US" sz="1400" kern="1200" dirty="0">
                        <a:solidFill>
                          <a:schemeClr val="tx1"/>
                        </a:solidFill>
                        <a:latin typeface="Calibri" pitchFamily="34" charset="0"/>
                        <a:ea typeface="Calibri"/>
                        <a:cs typeface="Calibri" pitchFamily="34" charset="0"/>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endParaRPr lang="en-US" sz="1400" kern="1200" dirty="0">
                        <a:solidFill>
                          <a:schemeClr val="tx1"/>
                        </a:solidFill>
                        <a:latin typeface="Calibri" pitchFamily="34" charset="0"/>
                        <a:ea typeface="Calibri"/>
                        <a:cs typeface="Calibri" pitchFamily="34" charset="0"/>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endParaRPr lang="en-US" sz="1400" kern="1200" dirty="0">
                        <a:solidFill>
                          <a:schemeClr val="tx1"/>
                        </a:solidFill>
                        <a:latin typeface="Calibri" pitchFamily="34" charset="0"/>
                        <a:ea typeface="Calibri"/>
                        <a:cs typeface="Calibri" pitchFamily="34" charset="0"/>
                      </a:endParaRPr>
                    </a:p>
                  </a:txBody>
                  <a:tcPr marL="59184" marR="59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0" marR="0" lvl="0" indent="-266700" algn="just" defTabSz="914400" rtl="0" eaLnBrk="1" fontAlgn="auto" latinLnBrk="0" hangingPunct="1">
                        <a:lnSpc>
                          <a:spcPct val="100000"/>
                        </a:lnSpc>
                        <a:spcBef>
                          <a:spcPts val="0"/>
                        </a:spcBef>
                        <a:spcAft>
                          <a:spcPts val="0"/>
                        </a:spcAft>
                        <a:buClrTx/>
                        <a:buSzTx/>
                        <a:buFont typeface="Arial" pitchFamily="34" charset="0"/>
                        <a:buChar char="•"/>
                        <a:tabLst/>
                        <a:defRPr/>
                      </a:pPr>
                      <a:r>
                        <a:rPr lang="ro-RO" sz="1400" kern="1200" dirty="0">
                          <a:solidFill>
                            <a:schemeClr val="tx1"/>
                          </a:solidFill>
                          <a:latin typeface="Calibri" pitchFamily="34" charset="0"/>
                          <a:ea typeface="Calibri"/>
                          <a:cs typeface="Calibri" pitchFamily="34" charset="0"/>
                        </a:rPr>
                        <a:t>Degradarea accentuată a situației demografice - îmbătrânirea populaţiei şi depopularea.</a:t>
                      </a:r>
                    </a:p>
                    <a:p>
                      <a:pPr marL="266700" marR="0" lvl="0" indent="-266700" algn="just" defTabSz="914400" rtl="0" eaLnBrk="1" fontAlgn="auto" latinLnBrk="0" hangingPunct="1">
                        <a:lnSpc>
                          <a:spcPct val="100000"/>
                        </a:lnSpc>
                        <a:spcBef>
                          <a:spcPts val="0"/>
                        </a:spcBef>
                        <a:spcAft>
                          <a:spcPts val="0"/>
                        </a:spcAft>
                        <a:buClrTx/>
                        <a:buSzTx/>
                        <a:buFont typeface="Arial" pitchFamily="34" charset="0"/>
                        <a:buChar char="•"/>
                        <a:tabLst/>
                        <a:defRPr/>
                      </a:pPr>
                      <a:r>
                        <a:rPr lang="ro-RO" sz="1400" kern="1200" dirty="0">
                          <a:solidFill>
                            <a:schemeClr val="tx1"/>
                          </a:solidFill>
                          <a:latin typeface="Calibri" pitchFamily="34" charset="0"/>
                          <a:ea typeface="Calibri"/>
                          <a:cs typeface="Calibri" pitchFamily="34" charset="0"/>
                        </a:rPr>
                        <a:t>Politică slabă de încurajare a spiritului antreprenorial </a:t>
                      </a:r>
                      <a:endParaRPr lang="en-US" sz="1400" kern="1200" dirty="0">
                        <a:solidFill>
                          <a:schemeClr val="tx1"/>
                        </a:solidFill>
                        <a:latin typeface="Calibri" pitchFamily="34" charset="0"/>
                        <a:ea typeface="Calibri"/>
                        <a:cs typeface="Calibri" pitchFamily="34" charset="0"/>
                      </a:endParaRPr>
                    </a:p>
                    <a:p>
                      <a:pPr marL="266700" lvl="0" indent="-266700" algn="just">
                        <a:buFont typeface="Arial" pitchFamily="34" charset="0"/>
                        <a:buChar char="•"/>
                      </a:pPr>
                      <a:r>
                        <a:rPr lang="ro-RO" sz="1400" kern="1200" dirty="0">
                          <a:solidFill>
                            <a:schemeClr val="tx1"/>
                          </a:solidFill>
                          <a:latin typeface="Calibri" pitchFamily="34" charset="0"/>
                          <a:ea typeface="Calibri"/>
                          <a:cs typeface="Calibri" pitchFamily="34" charset="0"/>
                        </a:rPr>
                        <a:t>Lipsa de conştientizare şi implicarea scăzută în proiectele finanţate prin programele operaţionale;</a:t>
                      </a: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endParaRPr lang="ro-RO" sz="1400" kern="1200" dirty="0">
                        <a:solidFill>
                          <a:schemeClr val="tx1"/>
                        </a:solidFill>
                        <a:latin typeface="Calibri" pitchFamily="34" charset="0"/>
                        <a:ea typeface="Calibri"/>
                        <a:cs typeface="Calibri" pitchFamily="34" charset="0"/>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endParaRPr lang="ro-RO" sz="1400" kern="1200" dirty="0">
                        <a:solidFill>
                          <a:schemeClr val="tx1"/>
                        </a:solidFill>
                        <a:latin typeface="Calibri" pitchFamily="34" charset="0"/>
                        <a:ea typeface="Calibri"/>
                        <a:cs typeface="Calibri" pitchFamily="34" charset="0"/>
                      </a:endParaRPr>
                    </a:p>
                    <a:p>
                      <a:pPr marL="342900" marR="0" lvl="0" indent="-342900" algn="just" defTabSz="914400" rtl="0" eaLnBrk="1" fontAlgn="auto" latinLnBrk="0" hangingPunct="1">
                        <a:lnSpc>
                          <a:spcPct val="107000"/>
                        </a:lnSpc>
                        <a:spcBef>
                          <a:spcPts val="0"/>
                        </a:spcBef>
                        <a:spcAft>
                          <a:spcPts val="0"/>
                        </a:spcAft>
                        <a:buClrTx/>
                        <a:buSzTx/>
                        <a:buFont typeface="Symbol"/>
                        <a:buChar char=""/>
                        <a:tabLst>
                          <a:tab pos="403225" algn="l"/>
                        </a:tabLst>
                        <a:defRPr/>
                      </a:pPr>
                      <a:endParaRPr lang="en-US" sz="1400" kern="1200" dirty="0">
                        <a:solidFill>
                          <a:schemeClr val="tx1"/>
                        </a:solidFill>
                        <a:latin typeface="Calibri" pitchFamily="34" charset="0"/>
                        <a:ea typeface="Calibri"/>
                        <a:cs typeface="Calibri" pitchFamily="34" charset="0"/>
                      </a:endParaRPr>
                    </a:p>
                  </a:txBody>
                  <a:tcPr marL="59184" marR="59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pic>
        <p:nvPicPr>
          <p:cNvPr id="1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31666">
            <a:off x="8941381" y="348008"/>
            <a:ext cx="739005" cy="96918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Logo-ROGov_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3897" y="431074"/>
            <a:ext cx="1193692" cy="1044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Logo UE R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0784" y="492377"/>
            <a:ext cx="4346570" cy="9504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 Box 11"/>
          <p:cNvSpPr txBox="1">
            <a:spLocks noChangeArrowheads="1"/>
          </p:cNvSpPr>
          <p:nvPr/>
        </p:nvSpPr>
        <p:spPr bwMode="auto">
          <a:xfrm>
            <a:off x="8891505" y="1337978"/>
            <a:ext cx="1104900" cy="4218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СНЦ</a:t>
            </a:r>
            <a:r>
              <a:rPr kumimoji="0" lang="en-US"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t>
            </a: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ЕЦПБ“</a:t>
            </a:r>
            <a:endParaRPr kumimoji="0" lang="bg-BG"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2"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076" y="5697562"/>
            <a:ext cx="1658555" cy="7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224" y="5713307"/>
            <a:ext cx="1350375" cy="82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638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8035" y="1905779"/>
            <a:ext cx="11217498" cy="4005621"/>
          </a:xfrm>
        </p:spPr>
        <p:txBody>
          <a:bodyPr>
            <a:normAutofit/>
          </a:bodyPr>
          <a:lstStyle/>
          <a:p>
            <a:endParaRPr lang="en-US" sz="1600" b="1" dirty="0">
              <a:solidFill>
                <a:srgbClr val="00B050"/>
              </a:solidFill>
              <a:effectLst>
                <a:outerShdw blurRad="38100" dist="38100" dir="2700000" algn="tl">
                  <a:srgbClr val="000000">
                    <a:alpha val="43137"/>
                  </a:srgbClr>
                </a:outerShdw>
              </a:effectLst>
              <a:latin typeface="Trebuchet MS" pitchFamily="34" charset="0"/>
            </a:endParaRPr>
          </a:p>
          <a:p>
            <a:pPr fontAlgn="ctr"/>
            <a:endParaRPr lang="en-US" sz="1000" dirty="0"/>
          </a:p>
          <a:p>
            <a:pPr fontAlgn="ctr"/>
            <a:endParaRPr lang="en-US" sz="1000" dirty="0"/>
          </a:p>
        </p:txBody>
      </p:sp>
      <p:sp>
        <p:nvSpPr>
          <p:cNvPr id="5" name="Rectangle 8"/>
          <p:cNvSpPr>
            <a:spLocks noChangeArrowheads="1"/>
          </p:cNvSpPr>
          <p:nvPr/>
        </p:nvSpPr>
        <p:spPr bwMode="auto">
          <a:xfrm>
            <a:off x="0" y="4765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5299674" y="6431790"/>
            <a:ext cx="14638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a:ln>
                  <a:noFill/>
                </a:ln>
                <a:effectLst/>
                <a:latin typeface="Trebuchet MS" panose="020B0603020202020204" pitchFamily="34" charset="0"/>
                <a:ea typeface="Times New Roman" panose="02020603050405020304" pitchFamily="18" charset="0"/>
                <a:hlinkClick r:id="rId2"/>
              </a:rPr>
              <a:t>ww</a:t>
            </a:r>
            <a:r>
              <a:rPr lang="en-US" sz="1000" dirty="0">
                <a:latin typeface="Trebuchet MS" panose="020B0603020202020204" pitchFamily="34" charset="0"/>
                <a:ea typeface="Times New Roman" panose="02020603050405020304" pitchFamily="18" charset="0"/>
                <a:hlinkClick r:id="rId2"/>
              </a:rPr>
              <a:t>w.interregrobg.eu</a:t>
            </a:r>
            <a:r>
              <a:rPr lang="ro-RO" sz="1000" dirty="0">
                <a:latin typeface="Trebuchet MS" panose="020B0603020202020204" pitchFamily="34" charset="0"/>
                <a:ea typeface="Times New Roman" panose="02020603050405020304" pitchFamily="18" charset="0"/>
              </a:rPr>
              <a:t> </a:t>
            </a:r>
            <a:endParaRPr kumimoji="0" lang="en-US" sz="1800" b="0" i="0" u="none" strike="noStrike" cap="none" normalizeH="0" baseline="0" dirty="0">
              <a:ln>
                <a:noFill/>
              </a:ln>
              <a:effectLst/>
            </a:endParaRPr>
          </a:p>
        </p:txBody>
      </p:sp>
      <p:pic>
        <p:nvPicPr>
          <p:cNvPr id="1034"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3305" y="5791273"/>
            <a:ext cx="1246096" cy="56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ChangeArrowheads="1"/>
          </p:cNvSpPr>
          <p:nvPr/>
        </p:nvSpPr>
        <p:spPr bwMode="auto">
          <a:xfrm>
            <a:off x="1060703" y="1641815"/>
            <a:ext cx="9932998"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effectLst/>
                <a:ea typeface="Calibri" pitchFamily="34" charset="0"/>
                <a:cs typeface="Times New Roman" pitchFamily="18" charset="0"/>
              </a:rPr>
              <a:t>Mobilitatea</a:t>
            </a:r>
            <a:r>
              <a:rPr kumimoji="0" lang="en-US" sz="2000" b="1" i="0" u="none" strike="noStrike" cap="none" normalizeH="0" baseline="0" dirty="0">
                <a:ln>
                  <a:noFill/>
                </a:ln>
                <a:effectLst/>
                <a:ea typeface="Calibri" pitchFamily="34" charset="0"/>
                <a:cs typeface="Times New Roman" pitchFamily="18" charset="0"/>
              </a:rPr>
              <a:t> </a:t>
            </a:r>
            <a:r>
              <a:rPr kumimoji="0" lang="en-US" sz="2000" b="1" i="0" u="none" strike="noStrike" cap="none" normalizeH="0" baseline="0" dirty="0" err="1">
                <a:ln>
                  <a:noFill/>
                </a:ln>
                <a:effectLst/>
                <a:ea typeface="Calibri" pitchFamily="34" charset="0"/>
                <a:cs typeface="Times New Roman" pitchFamily="18" charset="0"/>
              </a:rPr>
              <a:t>transfrontalieră</a:t>
            </a:r>
            <a:r>
              <a:rPr kumimoji="0" lang="en-US" sz="2000" b="1" i="0" u="none" strike="noStrike" cap="none" normalizeH="0" baseline="0" dirty="0">
                <a:ln>
                  <a:noFill/>
                </a:ln>
                <a:effectLst/>
                <a:ea typeface="Calibri" pitchFamily="34" charset="0"/>
                <a:cs typeface="Times New Roman" pitchFamily="18" charset="0"/>
              </a:rPr>
              <a:t> a for</a:t>
            </a:r>
            <a:r>
              <a:rPr kumimoji="0" lang="ro-RO" sz="2000" b="1" i="0" u="none" strike="noStrike" cap="none" normalizeH="0" baseline="0" dirty="0">
                <a:ln>
                  <a:noFill/>
                </a:ln>
                <a:effectLst/>
                <a:ea typeface="Calibri" pitchFamily="34" charset="0"/>
                <a:cs typeface="Times New Roman" pitchFamily="18" charset="0"/>
              </a:rPr>
              <a:t>ței de muncă </a:t>
            </a:r>
          </a:p>
          <a:p>
            <a:pPr marL="0" marR="0" lvl="0" indent="0" algn="l" defTabSz="914400" rtl="0" eaLnBrk="1" fontAlgn="base" latinLnBrk="0" hangingPunct="1">
              <a:lnSpc>
                <a:spcPct val="100000"/>
              </a:lnSpc>
              <a:spcBef>
                <a:spcPct val="0"/>
              </a:spcBef>
              <a:spcAft>
                <a:spcPct val="0"/>
              </a:spcAft>
              <a:buClrTx/>
              <a:buSzTx/>
              <a:buFontTx/>
              <a:buNone/>
              <a:tabLst/>
            </a:pPr>
            <a:endParaRPr lang="ro-RO" sz="1400" b="1" dirty="0">
              <a:ea typeface="Calibri" pitchFamily="34" charset="0"/>
              <a:cs typeface="Times New Roman" pitchFamily="18" charset="0"/>
            </a:endParaRPr>
          </a:p>
          <a:p>
            <a:pPr marL="266700" marR="0" lvl="0" indent="-26670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en-US" b="1" i="0" u="none" strike="noStrike" cap="none" normalizeH="0" baseline="0" dirty="0" err="1">
                <a:ln>
                  <a:noFill/>
                </a:ln>
                <a:effectLst/>
                <a:ea typeface="Calibri" pitchFamily="34" charset="0"/>
                <a:cs typeface="Times New Roman" pitchFamily="18" charset="0"/>
              </a:rPr>
              <a:t>reprezintă</a:t>
            </a:r>
            <a:r>
              <a:rPr kumimoji="0" lang="en-US" b="1" i="0" u="none" strike="noStrike" cap="none" normalizeH="0" baseline="0" dirty="0">
                <a:ln>
                  <a:noFill/>
                </a:ln>
                <a:effectLst/>
                <a:ea typeface="Calibri" pitchFamily="34" charset="0"/>
                <a:cs typeface="Times New Roman" pitchFamily="18" charset="0"/>
              </a:rPr>
              <a:t> </a:t>
            </a:r>
            <a:r>
              <a:rPr kumimoji="0" lang="en-US" i="0" u="none" strike="noStrike" cap="none" normalizeH="0" baseline="0" dirty="0" err="1">
                <a:ln>
                  <a:noFill/>
                </a:ln>
                <a:effectLst/>
                <a:ea typeface="Calibri" pitchFamily="34" charset="0"/>
                <a:cs typeface="Times New Roman" pitchFamily="18" charset="0"/>
              </a:rPr>
              <a:t>călătoria</a:t>
            </a:r>
            <a:r>
              <a:rPr kumimoji="0" lang="en-US" i="0" u="none" strike="noStrike" cap="none" normalizeH="0" baseline="0" dirty="0">
                <a:ln>
                  <a:noFill/>
                </a:ln>
                <a:effectLst/>
                <a:ea typeface="Calibri" pitchFamily="34" charset="0"/>
                <a:cs typeface="Times New Roman" pitchFamily="18" charset="0"/>
              </a:rPr>
              <a:t> </a:t>
            </a:r>
            <a:r>
              <a:rPr kumimoji="0" lang="ro-RO" i="0" u="none" strike="noStrike" cap="none" normalizeH="0" baseline="0" dirty="0">
                <a:ln>
                  <a:noFill/>
                </a:ln>
                <a:effectLst/>
                <a:ea typeface="Calibri" pitchFamily="34" charset="0"/>
                <a:cs typeface="Times New Roman" pitchFamily="18" charset="0"/>
              </a:rPr>
              <a:t>(săptămânală) </a:t>
            </a:r>
            <a:r>
              <a:rPr kumimoji="0" lang="en-US" i="0" u="none" strike="noStrike" cap="none" normalizeH="0" baseline="0" dirty="0" err="1">
                <a:ln>
                  <a:noFill/>
                </a:ln>
                <a:effectLst/>
                <a:ea typeface="Calibri" pitchFamily="34" charset="0"/>
                <a:cs typeface="Times New Roman" pitchFamily="18" charset="0"/>
              </a:rPr>
              <a:t>persoanei</a:t>
            </a:r>
            <a:r>
              <a:rPr kumimoji="0" lang="en-US" i="0" u="none" strike="noStrike" cap="none" normalizeH="0" baseline="0" dirty="0">
                <a:ln>
                  <a:noFill/>
                </a:ln>
                <a:effectLst/>
                <a:ea typeface="Calibri" pitchFamily="34" charset="0"/>
                <a:cs typeface="Times New Roman" pitchFamily="18" charset="0"/>
              </a:rPr>
              <a:t> </a:t>
            </a:r>
            <a:r>
              <a:rPr lang="ro-RO" dirty="0">
                <a:ea typeface="Calibri" pitchFamily="34" charset="0"/>
                <a:cs typeface="Times New Roman" pitchFamily="18" charset="0"/>
              </a:rPr>
              <a:t>la/de la </a:t>
            </a:r>
            <a:r>
              <a:rPr kumimoji="0" lang="en-US" i="0" u="none" strike="noStrike" cap="none" normalizeH="0" baseline="0" dirty="0" err="1">
                <a:ln>
                  <a:noFill/>
                </a:ln>
                <a:effectLst/>
                <a:ea typeface="Calibri" pitchFamily="34" charset="0"/>
                <a:cs typeface="Times New Roman" pitchFamily="18" charset="0"/>
              </a:rPr>
              <a:t>locul</a:t>
            </a:r>
            <a:r>
              <a:rPr kumimoji="0" lang="en-US" i="0" u="none" strike="noStrike" cap="none" normalizeH="0" baseline="0" dirty="0">
                <a:ln>
                  <a:noFill/>
                </a:ln>
                <a:effectLst/>
                <a:ea typeface="Calibri" pitchFamily="34" charset="0"/>
                <a:cs typeface="Times New Roman" pitchFamily="18" charset="0"/>
              </a:rPr>
              <a:t> </a:t>
            </a:r>
            <a:r>
              <a:rPr kumimoji="0" lang="en-US" i="0" u="none" strike="noStrike" cap="none" normalizeH="0" baseline="0" dirty="0" err="1">
                <a:ln>
                  <a:noFill/>
                </a:ln>
                <a:effectLst/>
                <a:ea typeface="Calibri" pitchFamily="34" charset="0"/>
                <a:cs typeface="Times New Roman" pitchFamily="18" charset="0"/>
              </a:rPr>
              <a:t>său</a:t>
            </a:r>
            <a:r>
              <a:rPr kumimoji="0" lang="en-US" i="0" u="none" strike="noStrike" cap="none" normalizeH="0" baseline="0" dirty="0">
                <a:ln>
                  <a:noFill/>
                </a:ln>
                <a:effectLst/>
                <a:ea typeface="Calibri" pitchFamily="34" charset="0"/>
                <a:cs typeface="Times New Roman" pitchFamily="18" charset="0"/>
              </a:rPr>
              <a:t> de </a:t>
            </a:r>
            <a:r>
              <a:rPr kumimoji="0" lang="en-US" i="0" u="none" strike="noStrike" cap="none" normalizeH="0" baseline="0" dirty="0" err="1">
                <a:ln>
                  <a:noFill/>
                </a:ln>
                <a:effectLst/>
                <a:ea typeface="Calibri" pitchFamily="34" charset="0"/>
                <a:cs typeface="Times New Roman" pitchFamily="18" charset="0"/>
              </a:rPr>
              <a:t>muncă</a:t>
            </a:r>
            <a:r>
              <a:rPr kumimoji="0" lang="en-US" i="0" u="none" strike="noStrike" cap="none" normalizeH="0" baseline="0" dirty="0">
                <a:ln>
                  <a:noFill/>
                </a:ln>
                <a:effectLst/>
                <a:ea typeface="Calibri" pitchFamily="34" charset="0"/>
                <a:cs typeface="Times New Roman" pitchFamily="18" charset="0"/>
              </a:rPr>
              <a:t> </a:t>
            </a:r>
            <a:r>
              <a:rPr kumimoji="0" lang="en-US" i="0" u="none" strike="noStrike" cap="none" normalizeH="0" baseline="0" dirty="0" err="1">
                <a:ln>
                  <a:noFill/>
                </a:ln>
                <a:effectLst/>
                <a:ea typeface="Calibri" pitchFamily="34" charset="0"/>
                <a:cs typeface="Times New Roman" pitchFamily="18" charset="0"/>
              </a:rPr>
              <a:t>afl</a:t>
            </a:r>
            <a:r>
              <a:rPr kumimoji="0" lang="ro-RO" i="0" u="none" strike="noStrike" cap="none" normalizeH="0" baseline="0" dirty="0">
                <a:ln>
                  <a:noFill/>
                </a:ln>
                <a:effectLst/>
                <a:ea typeface="Calibri" pitchFamily="34" charset="0"/>
                <a:cs typeface="Times New Roman" pitchFamily="18" charset="0"/>
              </a:rPr>
              <a:t>a</a:t>
            </a:r>
            <a:r>
              <a:rPr kumimoji="0" lang="en-US" i="0" u="none" strike="noStrike" cap="none" normalizeH="0" baseline="0" dirty="0">
                <a:ln>
                  <a:noFill/>
                </a:ln>
                <a:effectLst/>
                <a:ea typeface="Calibri" pitchFamily="34" charset="0"/>
                <a:cs typeface="Times New Roman" pitchFamily="18" charset="0"/>
              </a:rPr>
              <a:t>t </a:t>
            </a:r>
            <a:r>
              <a:rPr kumimoji="0" lang="en-US" i="0" u="none" strike="noStrike" cap="none" normalizeH="0" baseline="0" dirty="0" err="1">
                <a:ln>
                  <a:noFill/>
                </a:ln>
                <a:effectLst/>
                <a:ea typeface="Calibri" pitchFamily="34" charset="0"/>
                <a:cs typeface="Times New Roman" pitchFamily="18" charset="0"/>
              </a:rPr>
              <a:t>într</a:t>
            </a:r>
            <a:r>
              <a:rPr kumimoji="0" lang="en-US" i="0" u="none" strike="noStrike" cap="none" normalizeH="0" baseline="0" dirty="0">
                <a:ln>
                  <a:noFill/>
                </a:ln>
                <a:effectLst/>
                <a:ea typeface="Calibri" pitchFamily="34" charset="0"/>
                <a:cs typeface="Times New Roman" pitchFamily="18" charset="0"/>
              </a:rPr>
              <a:t>-o </a:t>
            </a:r>
            <a:r>
              <a:rPr kumimoji="0" lang="en-US" i="0" u="none" strike="noStrike" cap="none" normalizeH="0" baseline="0" dirty="0" err="1">
                <a:ln>
                  <a:noFill/>
                </a:ln>
                <a:effectLst/>
                <a:ea typeface="Calibri" pitchFamily="34" charset="0"/>
                <a:cs typeface="Times New Roman" pitchFamily="18" charset="0"/>
              </a:rPr>
              <a:t>altă</a:t>
            </a:r>
            <a:r>
              <a:rPr kumimoji="0" lang="en-US" i="0" u="none" strike="noStrike" cap="none" normalizeH="0" baseline="0" dirty="0">
                <a:ln>
                  <a:noFill/>
                </a:ln>
                <a:effectLst/>
                <a:ea typeface="Calibri" pitchFamily="34" charset="0"/>
                <a:cs typeface="Times New Roman" pitchFamily="18" charset="0"/>
              </a:rPr>
              <a:t> </a:t>
            </a:r>
            <a:r>
              <a:rPr kumimoji="0" lang="en-US" i="0" u="none" strike="noStrike" cap="none" normalizeH="0" baseline="0" dirty="0" err="1">
                <a:ln>
                  <a:noFill/>
                </a:ln>
                <a:effectLst/>
                <a:ea typeface="Calibri" pitchFamily="34" charset="0"/>
                <a:cs typeface="Times New Roman" pitchFamily="18" charset="0"/>
              </a:rPr>
              <a:t>țară</a:t>
            </a:r>
            <a:r>
              <a:rPr kumimoji="0" lang="en-US" i="0" u="none" strike="noStrike" cap="none" normalizeH="0" baseline="0" dirty="0">
                <a:ln>
                  <a:noFill/>
                </a:ln>
                <a:effectLst/>
                <a:ea typeface="Calibri" pitchFamily="34" charset="0"/>
                <a:cs typeface="Times New Roman" pitchFamily="18" charset="0"/>
              </a:rPr>
              <a:t> </a:t>
            </a:r>
            <a:r>
              <a:rPr kumimoji="0" lang="en-US" i="0" u="none" strike="noStrike" cap="none" normalizeH="0" baseline="0" dirty="0" err="1">
                <a:ln>
                  <a:noFill/>
                </a:ln>
                <a:effectLst/>
                <a:ea typeface="Calibri" pitchFamily="34" charset="0"/>
                <a:cs typeface="Times New Roman" pitchFamily="18" charset="0"/>
              </a:rPr>
              <a:t>fără</a:t>
            </a:r>
            <a:r>
              <a:rPr kumimoji="0" lang="en-US" i="0" u="none" strike="noStrike" cap="none" normalizeH="0" baseline="0" dirty="0">
                <a:ln>
                  <a:noFill/>
                </a:ln>
                <a:effectLst/>
                <a:ea typeface="Calibri" pitchFamily="34" charset="0"/>
                <a:cs typeface="Times New Roman" pitchFamily="18" charset="0"/>
              </a:rPr>
              <a:t> a-</a:t>
            </a:r>
            <a:r>
              <a:rPr kumimoji="0" lang="en-US" i="0" u="none" strike="noStrike" cap="none" normalizeH="0" baseline="0" dirty="0" err="1">
                <a:ln>
                  <a:noFill/>
                </a:ln>
                <a:effectLst/>
                <a:ea typeface="Calibri" pitchFamily="34" charset="0"/>
                <a:cs typeface="Times New Roman" pitchFamily="18" charset="0"/>
              </a:rPr>
              <a:t>și</a:t>
            </a:r>
            <a:r>
              <a:rPr kumimoji="0" lang="en-US" i="0" u="none" strike="noStrike" cap="none" normalizeH="0" baseline="0" dirty="0">
                <a:ln>
                  <a:noFill/>
                </a:ln>
                <a:effectLst/>
                <a:ea typeface="Calibri" pitchFamily="34" charset="0"/>
                <a:cs typeface="Times New Roman" pitchFamily="18" charset="0"/>
              </a:rPr>
              <a:t> </a:t>
            </a:r>
            <a:r>
              <a:rPr kumimoji="0" lang="en-US" i="0" u="none" strike="noStrike" cap="none" normalizeH="0" baseline="0" dirty="0" err="1">
                <a:ln>
                  <a:noFill/>
                </a:ln>
                <a:effectLst/>
                <a:ea typeface="Calibri" pitchFamily="34" charset="0"/>
                <a:cs typeface="Times New Roman" pitchFamily="18" charset="0"/>
              </a:rPr>
              <a:t>schimba</a:t>
            </a:r>
            <a:r>
              <a:rPr kumimoji="0" lang="en-US" i="0" u="none" strike="noStrike" cap="none" normalizeH="0" baseline="0" dirty="0">
                <a:ln>
                  <a:noFill/>
                </a:ln>
                <a:effectLst/>
                <a:ea typeface="Calibri" pitchFamily="34" charset="0"/>
                <a:cs typeface="Times New Roman" pitchFamily="18" charset="0"/>
              </a:rPr>
              <a:t> </a:t>
            </a:r>
            <a:r>
              <a:rPr kumimoji="0" lang="en-US" i="0" u="none" strike="noStrike" cap="none" normalizeH="0" baseline="0" dirty="0" err="1">
                <a:ln>
                  <a:noFill/>
                </a:ln>
                <a:effectLst/>
                <a:ea typeface="Calibri" pitchFamily="34" charset="0"/>
                <a:cs typeface="Times New Roman" pitchFamily="18" charset="0"/>
              </a:rPr>
              <a:t>domiciliul</a:t>
            </a:r>
            <a:r>
              <a:rPr kumimoji="0" lang="en-US" i="0" u="none" strike="noStrike" cap="none" normalizeH="0" baseline="0" dirty="0">
                <a:ln>
                  <a:noFill/>
                </a:ln>
                <a:effectLst/>
                <a:ea typeface="Calibri" pitchFamily="34" charset="0"/>
                <a:cs typeface="Times New Roman" pitchFamily="18" charset="0"/>
              </a:rPr>
              <a:t>.</a:t>
            </a:r>
            <a:endParaRPr kumimoji="0" lang="en-US" i="0" u="none" strike="noStrike" cap="none" normalizeH="0" baseline="0" dirty="0">
              <a:ln>
                <a:noFill/>
              </a:ln>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o-RO" sz="1100" b="0" i="0" u="none" strike="noStrike" cap="none" normalizeH="0" baseline="0" dirty="0">
              <a:ln>
                <a:noFill/>
              </a:ln>
              <a:effectLst/>
              <a:ea typeface="Calibri" pitchFamily="34" charset="0"/>
              <a:cs typeface="Times New Roman" pitchFamily="18" charset="0"/>
            </a:endParaRPr>
          </a:p>
          <a:p>
            <a:pPr fontAlgn="base">
              <a:spcBef>
                <a:spcPct val="0"/>
              </a:spcBef>
              <a:spcAft>
                <a:spcPts val="600"/>
              </a:spcAft>
              <a:buFont typeface="Wingdings" pitchFamily="2" charset="2"/>
              <a:buChar char="Ø"/>
            </a:pPr>
            <a:r>
              <a:rPr lang="ro-RO" b="1" dirty="0">
                <a:ea typeface="Calibri" pitchFamily="34" charset="0"/>
                <a:cs typeface="Times New Roman" pitchFamily="18" charset="0"/>
              </a:rPr>
              <a:t>  </a:t>
            </a:r>
            <a:r>
              <a:rPr lang="en-US" b="1" dirty="0" err="1">
                <a:ea typeface="Calibri" pitchFamily="34" charset="0"/>
                <a:cs typeface="Times New Roman" pitchFamily="18" charset="0"/>
              </a:rPr>
              <a:t>contribuie</a:t>
            </a:r>
            <a:r>
              <a:rPr lang="en-US" b="1" dirty="0">
                <a:ea typeface="Calibri" pitchFamily="34" charset="0"/>
                <a:cs typeface="Times New Roman" pitchFamily="18" charset="0"/>
              </a:rPr>
              <a:t> la:</a:t>
            </a:r>
          </a:p>
          <a:p>
            <a:pPr marL="723900" lvl="1" indent="-266700" eaLnBrk="0" fontAlgn="base" hangingPunct="0">
              <a:spcBef>
                <a:spcPct val="0"/>
              </a:spcBef>
              <a:spcAft>
                <a:spcPts val="600"/>
              </a:spcAft>
              <a:buFont typeface="Arial" pitchFamily="34" charset="0"/>
              <a:buChar char="•"/>
            </a:pPr>
            <a:r>
              <a:rPr kumimoji="0" lang="ro-RO" b="0" i="0" u="none" strike="noStrike" cap="none" normalizeH="0" baseline="0" dirty="0">
                <a:ln>
                  <a:noFill/>
                </a:ln>
                <a:effectLst/>
                <a:ea typeface="Calibri" pitchFamily="34" charset="0"/>
                <a:cs typeface="Times New Roman" pitchFamily="18" charset="0"/>
              </a:rPr>
              <a:t>dobândirea </a:t>
            </a:r>
            <a:r>
              <a:rPr kumimoji="0" lang="en-US" b="0" i="0" u="none" strike="noStrike" cap="none" normalizeH="0" baseline="0" dirty="0" err="1">
                <a:ln>
                  <a:noFill/>
                </a:ln>
                <a:effectLst/>
                <a:ea typeface="Calibri" pitchFamily="34" charset="0"/>
                <a:cs typeface="Times New Roman" pitchFamily="18" charset="0"/>
              </a:rPr>
              <a:t>accelerată</a:t>
            </a:r>
            <a:r>
              <a:rPr kumimoji="0" lang="en-US" b="0" i="0" u="none" strike="noStrike" cap="none" normalizeH="0" baseline="0" dirty="0">
                <a:ln>
                  <a:noFill/>
                </a:ln>
                <a:effectLst/>
                <a:ea typeface="Calibri" pitchFamily="34" charset="0"/>
                <a:cs typeface="Times New Roman" pitchFamily="18" charset="0"/>
              </a:rPr>
              <a:t> a </a:t>
            </a:r>
            <a:r>
              <a:rPr kumimoji="0" lang="en-US" b="0" i="0" u="none" strike="noStrike" cap="none" normalizeH="0" baseline="0" dirty="0" err="1">
                <a:ln>
                  <a:noFill/>
                </a:ln>
                <a:effectLst/>
                <a:ea typeface="Calibri" pitchFamily="34" charset="0"/>
                <a:cs typeface="Times New Roman" pitchFamily="18" charset="0"/>
              </a:rPr>
              <a:t>deprinderilor</a:t>
            </a:r>
            <a:r>
              <a:rPr kumimoji="0" lang="en-US" b="0" i="0" u="none" strike="noStrike" cap="none" normalizeH="0" baseline="0" dirty="0">
                <a:ln>
                  <a:noFill/>
                </a:ln>
                <a:effectLst/>
                <a:ea typeface="Calibri" pitchFamily="34" charset="0"/>
                <a:cs typeface="Times New Roman" pitchFamily="18" charset="0"/>
              </a:rPr>
              <a:t> </a:t>
            </a:r>
            <a:r>
              <a:rPr kumimoji="0" lang="en-US" b="0" i="0" u="none" strike="noStrike" cap="none" normalizeH="0" baseline="0" dirty="0" err="1">
                <a:ln>
                  <a:noFill/>
                </a:ln>
                <a:effectLst/>
                <a:ea typeface="Calibri" pitchFamily="34" charset="0"/>
                <a:cs typeface="Times New Roman" pitchFamily="18" charset="0"/>
              </a:rPr>
              <a:t>pentru</a:t>
            </a:r>
            <a:r>
              <a:rPr kumimoji="0" lang="en-US" b="0" i="0" u="none" strike="noStrike" cap="none" normalizeH="0" baseline="0" dirty="0">
                <a:ln>
                  <a:noFill/>
                </a:ln>
                <a:effectLst/>
                <a:ea typeface="Calibri" pitchFamily="34" charset="0"/>
                <a:cs typeface="Times New Roman" pitchFamily="18" charset="0"/>
              </a:rPr>
              <a:t> </a:t>
            </a:r>
            <a:r>
              <a:rPr kumimoji="0" lang="en-US" b="0" i="0" u="none" strike="noStrike" cap="none" normalizeH="0" baseline="0" dirty="0" err="1">
                <a:ln>
                  <a:noFill/>
                </a:ln>
                <a:effectLst/>
                <a:ea typeface="Calibri" pitchFamily="34" charset="0"/>
                <a:cs typeface="Times New Roman" pitchFamily="18" charset="0"/>
              </a:rPr>
              <a:t>abordarea</a:t>
            </a:r>
            <a:r>
              <a:rPr kumimoji="0" lang="en-US" b="0" i="0" u="none" strike="noStrike" cap="none" normalizeH="0" baseline="0" dirty="0">
                <a:ln>
                  <a:noFill/>
                </a:ln>
                <a:effectLst/>
                <a:ea typeface="Calibri" pitchFamily="34" charset="0"/>
                <a:cs typeface="Times New Roman" pitchFamily="18" charset="0"/>
              </a:rPr>
              <a:t> </a:t>
            </a:r>
            <a:r>
              <a:rPr kumimoji="0" lang="en-US" b="0" i="0" u="none" strike="noStrike" cap="none" normalizeH="0" baseline="0" dirty="0" err="1">
                <a:ln>
                  <a:noFill/>
                </a:ln>
                <a:effectLst/>
                <a:ea typeface="Calibri" pitchFamily="34" charset="0"/>
                <a:cs typeface="Times New Roman" pitchFamily="18" charset="0"/>
              </a:rPr>
              <a:t>diferențelor</a:t>
            </a:r>
            <a:r>
              <a:rPr kumimoji="0" lang="en-US" b="0" i="0" u="none" strike="noStrike" cap="none" normalizeH="0" baseline="0" dirty="0">
                <a:ln>
                  <a:noFill/>
                </a:ln>
                <a:effectLst/>
                <a:ea typeface="Calibri" pitchFamily="34" charset="0"/>
                <a:cs typeface="Times New Roman" pitchFamily="18" charset="0"/>
              </a:rPr>
              <a:t> </a:t>
            </a:r>
            <a:r>
              <a:rPr kumimoji="0" lang="en-US" b="0" i="0" u="none" strike="noStrike" cap="none" normalizeH="0" baseline="0" dirty="0" err="1">
                <a:ln>
                  <a:noFill/>
                </a:ln>
                <a:effectLst/>
                <a:ea typeface="Calibri" pitchFamily="34" charset="0"/>
                <a:cs typeface="Times New Roman" pitchFamily="18" charset="0"/>
              </a:rPr>
              <a:t>interculturale</a:t>
            </a:r>
            <a:r>
              <a:rPr kumimoji="0" lang="en-US" b="0" i="0" u="none" strike="noStrike" cap="none" normalizeH="0" baseline="0" dirty="0">
                <a:ln>
                  <a:noFill/>
                </a:ln>
                <a:effectLst/>
                <a:ea typeface="Calibri" pitchFamily="34" charset="0"/>
                <a:cs typeface="Times New Roman" pitchFamily="18" charset="0"/>
              </a:rPr>
              <a:t>,</a:t>
            </a:r>
            <a:endParaRPr kumimoji="0" lang="en-US" b="0" i="0" u="none" strike="noStrike" cap="none" normalizeH="0" baseline="0" dirty="0">
              <a:ln>
                <a:noFill/>
              </a:ln>
              <a:effectLst/>
              <a:cs typeface="Arial" pitchFamily="34" charset="0"/>
            </a:endParaRPr>
          </a:p>
          <a:p>
            <a:pPr marL="723900" lvl="1" indent="-266700" eaLnBrk="0" fontAlgn="base" hangingPunct="0">
              <a:spcBef>
                <a:spcPct val="0"/>
              </a:spcBef>
              <a:spcAft>
                <a:spcPts val="600"/>
              </a:spcAft>
              <a:buFont typeface="Arial" pitchFamily="34" charset="0"/>
              <a:buChar char="•"/>
            </a:pPr>
            <a:r>
              <a:rPr kumimoji="0" lang="fr-FR" b="0" i="0" u="none" strike="noStrike" cap="none" normalizeH="0" baseline="0" dirty="0" err="1">
                <a:ln>
                  <a:noFill/>
                </a:ln>
                <a:effectLst/>
                <a:ea typeface="Calibri" pitchFamily="34" charset="0"/>
                <a:cs typeface="Times New Roman" pitchFamily="18" charset="0"/>
              </a:rPr>
              <a:t>dobândirea</a:t>
            </a:r>
            <a:r>
              <a:rPr kumimoji="0" lang="fr-FR" b="0" i="0" u="none" strike="noStrike" cap="none" normalizeH="0" baseline="0" dirty="0">
                <a:ln>
                  <a:noFill/>
                </a:ln>
                <a:effectLst/>
                <a:ea typeface="Calibri" pitchFamily="34" charset="0"/>
                <a:cs typeface="Times New Roman" pitchFamily="18" charset="0"/>
              </a:rPr>
              <a:t> de </a:t>
            </a:r>
            <a:r>
              <a:rPr kumimoji="0" lang="fr-FR" b="0" i="0" u="none" strike="noStrike" cap="none" normalizeH="0" baseline="0" dirty="0" err="1">
                <a:ln>
                  <a:noFill/>
                </a:ln>
                <a:effectLst/>
                <a:ea typeface="Calibri" pitchFamily="34" charset="0"/>
                <a:cs typeface="Times New Roman" pitchFamily="18" charset="0"/>
              </a:rPr>
              <a:t>noi</a:t>
            </a:r>
            <a:r>
              <a:rPr kumimoji="0" lang="fr-FR" b="0" i="0" u="none" strike="noStrike" cap="none" normalizeH="0" baseline="0" dirty="0">
                <a:ln>
                  <a:noFill/>
                </a:ln>
                <a:effectLst/>
                <a:ea typeface="Calibri" pitchFamily="34" charset="0"/>
                <a:cs typeface="Times New Roman" pitchFamily="18" charset="0"/>
              </a:rPr>
              <a:t> </a:t>
            </a:r>
            <a:r>
              <a:rPr kumimoji="0" lang="fr-FR" b="0" i="0" u="none" strike="noStrike" cap="none" normalizeH="0" baseline="0" dirty="0" err="1">
                <a:ln>
                  <a:noFill/>
                </a:ln>
                <a:effectLst/>
                <a:ea typeface="Calibri" pitchFamily="34" charset="0"/>
                <a:cs typeface="Times New Roman" pitchFamily="18" charset="0"/>
              </a:rPr>
              <a:t>cuno</a:t>
            </a:r>
            <a:r>
              <a:rPr kumimoji="0" lang="fr-FR" b="0" i="0" u="none" strike="noStrike" cap="none" normalizeH="0" baseline="0" dirty="0">
                <a:ln>
                  <a:noFill/>
                </a:ln>
                <a:effectLst/>
                <a:ea typeface="Calibri" pitchFamily="34" charset="0"/>
                <a:cs typeface="Times New Roman" pitchFamily="18" charset="0"/>
              </a:rPr>
              <a:t>ștințe și </a:t>
            </a:r>
            <a:r>
              <a:rPr kumimoji="0" lang="fr-FR" b="0" i="0" u="none" strike="noStrike" cap="none" normalizeH="0" baseline="0" dirty="0" err="1">
                <a:ln>
                  <a:noFill/>
                </a:ln>
                <a:effectLst/>
                <a:ea typeface="Calibri" pitchFamily="34" charset="0"/>
                <a:cs typeface="Times New Roman" pitchFamily="18" charset="0"/>
              </a:rPr>
              <a:t>abilită</a:t>
            </a:r>
            <a:r>
              <a:rPr kumimoji="0" lang="fr-FR" b="0" i="0" u="none" strike="noStrike" cap="none" normalizeH="0" baseline="0" dirty="0">
                <a:ln>
                  <a:noFill/>
                </a:ln>
                <a:effectLst/>
                <a:ea typeface="Calibri" pitchFamily="34" charset="0"/>
                <a:cs typeface="Times New Roman" pitchFamily="18" charset="0"/>
              </a:rPr>
              <a:t>ți,</a:t>
            </a:r>
            <a:endParaRPr kumimoji="0" lang="en-US" b="0" i="0" u="none" strike="noStrike" cap="none" normalizeH="0" baseline="0" dirty="0">
              <a:ln>
                <a:noFill/>
              </a:ln>
              <a:effectLst/>
              <a:cs typeface="Arial" pitchFamily="34" charset="0"/>
            </a:endParaRPr>
          </a:p>
          <a:p>
            <a:pPr marL="723900" lvl="1" indent="-266700" eaLnBrk="0" fontAlgn="base" hangingPunct="0">
              <a:spcBef>
                <a:spcPct val="0"/>
              </a:spcBef>
              <a:spcAft>
                <a:spcPts val="600"/>
              </a:spcAft>
              <a:buFont typeface="Arial" pitchFamily="34" charset="0"/>
              <a:buChar char="•"/>
            </a:pPr>
            <a:r>
              <a:rPr kumimoji="0" lang="fr-FR" b="0" i="0" u="none" strike="noStrike" cap="none" normalizeH="0" baseline="0" dirty="0" err="1">
                <a:ln>
                  <a:noFill/>
                </a:ln>
                <a:effectLst/>
                <a:ea typeface="Calibri" pitchFamily="34" charset="0"/>
                <a:cs typeface="Times New Roman" pitchFamily="18" charset="0"/>
              </a:rPr>
              <a:t>îmbunătățirea</a:t>
            </a:r>
            <a:r>
              <a:rPr kumimoji="0" lang="fr-FR" b="0" i="0" u="none" strike="noStrike" cap="none" normalizeH="0" baseline="0" dirty="0">
                <a:ln>
                  <a:noFill/>
                </a:ln>
                <a:effectLst/>
                <a:ea typeface="Calibri" pitchFamily="34" charset="0"/>
                <a:cs typeface="Times New Roman" pitchFamily="18" charset="0"/>
              </a:rPr>
              <a:t> </a:t>
            </a:r>
            <a:r>
              <a:rPr kumimoji="0" lang="fr-FR" b="0" i="0" u="none" strike="noStrike" cap="none" normalizeH="0" baseline="0" dirty="0" err="1">
                <a:ln>
                  <a:noFill/>
                </a:ln>
                <a:effectLst/>
                <a:ea typeface="Calibri" pitchFamily="34" charset="0"/>
                <a:cs typeface="Times New Roman" pitchFamily="18" charset="0"/>
              </a:rPr>
              <a:t>atitudinii</a:t>
            </a:r>
            <a:r>
              <a:rPr kumimoji="0" lang="fr-FR" b="0" i="0" u="none" strike="noStrike" cap="none" normalizeH="0" baseline="0" dirty="0">
                <a:ln>
                  <a:noFill/>
                </a:ln>
                <a:effectLst/>
                <a:ea typeface="Calibri" pitchFamily="34" charset="0"/>
                <a:cs typeface="Times New Roman" pitchFamily="18" charset="0"/>
              </a:rPr>
              <a:t> față de </a:t>
            </a:r>
            <a:r>
              <a:rPr kumimoji="0" lang="fr-FR" b="0" i="0" u="none" strike="noStrike" cap="none" normalizeH="0" baseline="0" dirty="0" err="1">
                <a:ln>
                  <a:noFill/>
                </a:ln>
                <a:effectLst/>
                <a:ea typeface="Calibri" pitchFamily="34" charset="0"/>
                <a:cs typeface="Times New Roman" pitchFamily="18" charset="0"/>
              </a:rPr>
              <a:t>procesul</a:t>
            </a:r>
            <a:r>
              <a:rPr kumimoji="0" lang="fr-FR" b="0" i="0" u="none" strike="noStrike" cap="none" normalizeH="0" baseline="0" dirty="0">
                <a:ln>
                  <a:noFill/>
                </a:ln>
                <a:effectLst/>
                <a:ea typeface="Calibri" pitchFamily="34" charset="0"/>
                <a:cs typeface="Times New Roman" pitchFamily="18" charset="0"/>
              </a:rPr>
              <a:t> de </a:t>
            </a:r>
            <a:r>
              <a:rPr kumimoji="0" lang="fr-FR" b="0" i="0" u="none" strike="noStrike" cap="none" normalizeH="0" baseline="0" dirty="0" err="1">
                <a:ln>
                  <a:noFill/>
                </a:ln>
                <a:effectLst/>
                <a:ea typeface="Calibri" pitchFamily="34" charset="0"/>
                <a:cs typeface="Times New Roman" pitchFamily="18" charset="0"/>
              </a:rPr>
              <a:t>învățare</a:t>
            </a:r>
            <a:r>
              <a:rPr kumimoji="0" lang="fr-FR" b="0" i="0" u="none" strike="noStrike" cap="none" normalizeH="0" baseline="0" dirty="0">
                <a:ln>
                  <a:noFill/>
                </a:ln>
                <a:effectLst/>
                <a:ea typeface="Calibri" pitchFamily="34" charset="0"/>
                <a:cs typeface="Times New Roman" pitchFamily="18" charset="0"/>
              </a:rPr>
              <a:t> </a:t>
            </a:r>
            <a:r>
              <a:rPr kumimoji="0" lang="fr-FR" b="0" i="0" u="none" strike="noStrike" cap="none" normalizeH="0" baseline="0" dirty="0" err="1">
                <a:ln>
                  <a:noFill/>
                </a:ln>
                <a:effectLst/>
                <a:ea typeface="Calibri" pitchFamily="34" charset="0"/>
                <a:cs typeface="Times New Roman" pitchFamily="18" charset="0"/>
              </a:rPr>
              <a:t>pe</a:t>
            </a:r>
            <a:r>
              <a:rPr kumimoji="0" lang="fr-FR" b="0" i="0" u="none" strike="noStrike" cap="none" normalizeH="0" baseline="0" dirty="0">
                <a:ln>
                  <a:noFill/>
                </a:ln>
                <a:effectLst/>
                <a:ea typeface="Calibri" pitchFamily="34" charset="0"/>
                <a:cs typeface="Times New Roman" pitchFamily="18" charset="0"/>
              </a:rPr>
              <a:t> </a:t>
            </a:r>
            <a:r>
              <a:rPr kumimoji="0" lang="fr-FR" b="0" i="0" u="none" strike="noStrike" cap="none" normalizeH="0" baseline="0" dirty="0" err="1">
                <a:ln>
                  <a:noFill/>
                </a:ln>
                <a:effectLst/>
                <a:ea typeface="Calibri" pitchFamily="34" charset="0"/>
                <a:cs typeface="Times New Roman" pitchFamily="18" charset="0"/>
              </a:rPr>
              <a:t>tot</a:t>
            </a:r>
            <a:r>
              <a:rPr kumimoji="0" lang="fr-FR" b="0" i="0" u="none" strike="noStrike" cap="none" normalizeH="0" baseline="0" dirty="0">
                <a:ln>
                  <a:noFill/>
                </a:ln>
                <a:effectLst/>
                <a:ea typeface="Calibri" pitchFamily="34" charset="0"/>
                <a:cs typeface="Times New Roman" pitchFamily="18" charset="0"/>
              </a:rPr>
              <a:t> </a:t>
            </a:r>
            <a:r>
              <a:rPr kumimoji="0" lang="fr-FR" b="0" i="0" u="none" strike="noStrike" cap="none" normalizeH="0" baseline="0" dirty="0" err="1">
                <a:ln>
                  <a:noFill/>
                </a:ln>
                <a:effectLst/>
                <a:ea typeface="Calibri" pitchFamily="34" charset="0"/>
                <a:cs typeface="Times New Roman" pitchFamily="18" charset="0"/>
              </a:rPr>
              <a:t>parcursul</a:t>
            </a:r>
            <a:r>
              <a:rPr kumimoji="0" lang="fr-FR" b="0" i="0" u="none" strike="noStrike" cap="none" normalizeH="0" baseline="0" dirty="0">
                <a:ln>
                  <a:noFill/>
                </a:ln>
                <a:effectLst/>
                <a:ea typeface="Calibri" pitchFamily="34" charset="0"/>
                <a:cs typeface="Times New Roman" pitchFamily="18" charset="0"/>
              </a:rPr>
              <a:t> vieții,</a:t>
            </a:r>
            <a:endParaRPr kumimoji="0" lang="en-US" b="0" i="0" u="none" strike="noStrike" cap="none" normalizeH="0" baseline="0" dirty="0">
              <a:ln>
                <a:noFill/>
              </a:ln>
              <a:effectLst/>
              <a:cs typeface="Arial" pitchFamily="34" charset="0"/>
            </a:endParaRPr>
          </a:p>
          <a:p>
            <a:pPr marL="723900" lvl="1" indent="-266700" eaLnBrk="0" fontAlgn="base" hangingPunct="0">
              <a:spcBef>
                <a:spcPct val="0"/>
              </a:spcBef>
              <a:spcAft>
                <a:spcPts val="600"/>
              </a:spcAft>
              <a:buFont typeface="Arial" pitchFamily="34" charset="0"/>
              <a:buChar char="•"/>
            </a:pPr>
            <a:r>
              <a:rPr kumimoji="0" lang="en-US" b="0" i="0" u="none" strike="noStrike" cap="none" normalizeH="0" baseline="0" dirty="0" err="1">
                <a:ln>
                  <a:noFill/>
                </a:ln>
                <a:effectLst/>
                <a:ea typeface="Calibri" pitchFamily="34" charset="0"/>
                <a:cs typeface="Times New Roman" pitchFamily="18" charset="0"/>
              </a:rPr>
              <a:t>creșterea</a:t>
            </a:r>
            <a:r>
              <a:rPr kumimoji="0" lang="en-US" b="0" i="0" u="none" strike="noStrike" cap="none" normalizeH="0" baseline="0" dirty="0">
                <a:ln>
                  <a:noFill/>
                </a:ln>
                <a:effectLst/>
                <a:ea typeface="Calibri" pitchFamily="34" charset="0"/>
                <a:cs typeface="Times New Roman" pitchFamily="18" charset="0"/>
              </a:rPr>
              <a:t> </a:t>
            </a:r>
            <a:r>
              <a:rPr kumimoji="0" lang="en-US" b="0" i="0" u="none" strike="noStrike" cap="none" normalizeH="0" baseline="0" dirty="0" err="1">
                <a:ln>
                  <a:noFill/>
                </a:ln>
                <a:effectLst/>
                <a:ea typeface="Calibri" pitchFamily="34" charset="0"/>
                <a:cs typeface="Times New Roman" pitchFamily="18" charset="0"/>
              </a:rPr>
              <a:t>toleranței</a:t>
            </a:r>
            <a:r>
              <a:rPr kumimoji="0" lang="en-US" b="0" i="0" u="none" strike="noStrike" cap="none" normalizeH="0" baseline="0" dirty="0">
                <a:ln>
                  <a:noFill/>
                </a:ln>
                <a:effectLst/>
                <a:ea typeface="Calibri" pitchFamily="34" charset="0"/>
                <a:cs typeface="Times New Roman" pitchFamily="18" charset="0"/>
              </a:rPr>
              <a:t> </a:t>
            </a:r>
            <a:r>
              <a:rPr kumimoji="0" lang="en-US" b="0" i="0" u="none" strike="noStrike" cap="none" normalizeH="0" baseline="0" dirty="0" err="1">
                <a:ln>
                  <a:noFill/>
                </a:ln>
                <a:effectLst/>
                <a:ea typeface="Calibri" pitchFamily="34" charset="0"/>
                <a:cs typeface="Times New Roman" pitchFamily="18" charset="0"/>
              </a:rPr>
              <a:t>și</a:t>
            </a:r>
            <a:r>
              <a:rPr kumimoji="0" lang="en-US" b="0" i="0" u="none" strike="noStrike" cap="none" normalizeH="0" baseline="0" dirty="0">
                <a:ln>
                  <a:noFill/>
                </a:ln>
                <a:effectLst/>
                <a:ea typeface="Calibri" pitchFamily="34" charset="0"/>
                <a:cs typeface="Times New Roman" pitchFamily="18" charset="0"/>
              </a:rPr>
              <a:t> a </a:t>
            </a:r>
            <a:r>
              <a:rPr kumimoji="0" lang="en-US" b="0" i="0" u="none" strike="noStrike" cap="none" normalizeH="0" baseline="0" dirty="0" err="1">
                <a:ln>
                  <a:noFill/>
                </a:ln>
                <a:effectLst/>
                <a:ea typeface="Calibri" pitchFamily="34" charset="0"/>
                <a:cs typeface="Times New Roman" pitchFamily="18" charset="0"/>
              </a:rPr>
              <a:t>înțelegerii</a:t>
            </a:r>
            <a:r>
              <a:rPr kumimoji="0" lang="en-US" b="0" i="0" u="none" strike="noStrike" cap="none" normalizeH="0" baseline="0" dirty="0">
                <a:ln>
                  <a:noFill/>
                </a:ln>
                <a:effectLst/>
                <a:ea typeface="Calibri" pitchFamily="34" charset="0"/>
                <a:cs typeface="Times New Roman" pitchFamily="18" charset="0"/>
              </a:rPr>
              <a:t> </a:t>
            </a:r>
            <a:r>
              <a:rPr kumimoji="0" lang="en-US" b="0" i="0" u="none" strike="noStrike" cap="none" normalizeH="0" baseline="0" dirty="0" err="1">
                <a:ln>
                  <a:noFill/>
                </a:ln>
                <a:effectLst/>
                <a:ea typeface="Calibri" pitchFamily="34" charset="0"/>
                <a:cs typeface="Times New Roman" pitchFamily="18" charset="0"/>
              </a:rPr>
              <a:t>reciproce</a:t>
            </a:r>
            <a:r>
              <a:rPr kumimoji="0" lang="en-US" b="0" i="0" u="none" strike="noStrike" cap="none" normalizeH="0" baseline="0" dirty="0">
                <a:ln>
                  <a:noFill/>
                </a:ln>
                <a:effectLst/>
                <a:ea typeface="Calibri" pitchFamily="34" charset="0"/>
                <a:cs typeface="Times New Roman" pitchFamily="18" charset="0"/>
              </a:rPr>
              <a:t>,</a:t>
            </a:r>
            <a:endParaRPr kumimoji="0" lang="en-US" b="0" i="0" u="none" strike="noStrike" cap="none" normalizeH="0" baseline="0" dirty="0">
              <a:ln>
                <a:noFill/>
              </a:ln>
              <a:effectLst/>
              <a:cs typeface="Arial" pitchFamily="34" charset="0"/>
            </a:endParaRPr>
          </a:p>
          <a:p>
            <a:pPr marL="723900" lvl="1" indent="-266700" eaLnBrk="0" fontAlgn="base" hangingPunct="0">
              <a:spcBef>
                <a:spcPct val="0"/>
              </a:spcBef>
              <a:spcAft>
                <a:spcPts val="600"/>
              </a:spcAft>
              <a:buFont typeface="Arial" pitchFamily="34" charset="0"/>
              <a:buChar char="•"/>
            </a:pPr>
            <a:r>
              <a:rPr kumimoji="0" lang="en-US" b="0" i="0" u="none" strike="noStrike" cap="none" normalizeH="0" baseline="0" dirty="0" err="1">
                <a:ln>
                  <a:noFill/>
                </a:ln>
                <a:effectLst/>
                <a:ea typeface="Calibri" pitchFamily="34" charset="0"/>
                <a:cs typeface="Times New Roman" pitchFamily="18" charset="0"/>
              </a:rPr>
              <a:t>reducerea</a:t>
            </a:r>
            <a:r>
              <a:rPr kumimoji="0" lang="en-US" b="0" i="0" u="none" strike="noStrike" cap="none" normalizeH="0" baseline="0" dirty="0">
                <a:ln>
                  <a:noFill/>
                </a:ln>
                <a:effectLst/>
                <a:ea typeface="Calibri" pitchFamily="34" charset="0"/>
                <a:cs typeface="Times New Roman" pitchFamily="18" charset="0"/>
              </a:rPr>
              <a:t> </a:t>
            </a:r>
            <a:r>
              <a:rPr kumimoji="0" lang="en-US" b="0" i="0" u="none" strike="noStrike" cap="none" normalizeH="0" baseline="0" dirty="0" err="1">
                <a:ln>
                  <a:noFill/>
                </a:ln>
                <a:effectLst/>
                <a:ea typeface="Calibri" pitchFamily="34" charset="0"/>
                <a:cs typeface="Times New Roman" pitchFamily="18" charset="0"/>
              </a:rPr>
              <a:t>disparităților</a:t>
            </a:r>
            <a:r>
              <a:rPr kumimoji="0" lang="en-US" b="0" i="0" u="none" strike="noStrike" cap="none" normalizeH="0" baseline="0" dirty="0">
                <a:ln>
                  <a:noFill/>
                </a:ln>
                <a:effectLst/>
                <a:ea typeface="Calibri" pitchFamily="34" charset="0"/>
                <a:cs typeface="Times New Roman" pitchFamily="18" charset="0"/>
              </a:rPr>
              <a:t> </a:t>
            </a:r>
            <a:r>
              <a:rPr kumimoji="0" lang="en-US" b="0" i="0" u="none" strike="noStrike" cap="none" normalizeH="0" baseline="0" dirty="0" err="1">
                <a:ln>
                  <a:noFill/>
                </a:ln>
                <a:effectLst/>
                <a:ea typeface="Calibri" pitchFamily="34" charset="0"/>
                <a:cs typeface="Times New Roman" pitchFamily="18" charset="0"/>
              </a:rPr>
              <a:t>economice</a:t>
            </a:r>
            <a:r>
              <a:rPr kumimoji="0" lang="en-US" b="0" i="0" u="none" strike="noStrike" cap="none" normalizeH="0" baseline="0" dirty="0">
                <a:ln>
                  <a:noFill/>
                </a:ln>
                <a:effectLst/>
                <a:ea typeface="Calibri" pitchFamily="34" charset="0"/>
                <a:cs typeface="Times New Roman" pitchFamily="18" charset="0"/>
              </a:rPr>
              <a:t> </a:t>
            </a:r>
            <a:r>
              <a:rPr kumimoji="0" lang="en-US" b="0" i="0" u="none" strike="noStrike" cap="none" normalizeH="0" baseline="0" dirty="0" err="1">
                <a:ln>
                  <a:noFill/>
                </a:ln>
                <a:effectLst/>
                <a:ea typeface="Calibri" pitchFamily="34" charset="0"/>
                <a:cs typeface="Times New Roman" pitchFamily="18" charset="0"/>
              </a:rPr>
              <a:t>dintre</a:t>
            </a:r>
            <a:r>
              <a:rPr kumimoji="0" lang="en-US" b="0" i="0" u="none" strike="noStrike" cap="none" normalizeH="0" baseline="0" dirty="0">
                <a:ln>
                  <a:noFill/>
                </a:ln>
                <a:effectLst/>
                <a:ea typeface="Calibri" pitchFamily="34" charset="0"/>
                <a:cs typeface="Times New Roman" pitchFamily="18" charset="0"/>
              </a:rPr>
              <a:t> </a:t>
            </a:r>
            <a:r>
              <a:rPr kumimoji="0" lang="en-US" b="0" i="0" u="none" strike="noStrike" cap="none" normalizeH="0" baseline="0" dirty="0" err="1">
                <a:ln>
                  <a:noFill/>
                </a:ln>
                <a:effectLst/>
                <a:ea typeface="Calibri" pitchFamily="34" charset="0"/>
                <a:cs typeface="Times New Roman" pitchFamily="18" charset="0"/>
              </a:rPr>
              <a:t>regiuni</a:t>
            </a:r>
            <a:r>
              <a:rPr kumimoji="0" lang="en-US" b="0" i="0" u="none" strike="noStrike" cap="none" normalizeH="0" baseline="0" dirty="0">
                <a:ln>
                  <a:noFill/>
                </a:ln>
                <a:effectLst/>
                <a:ea typeface="Calibri" pitchFamily="34" charset="0"/>
                <a:cs typeface="Times New Roman" pitchFamily="18" charset="0"/>
              </a:rPr>
              <a:t>,</a:t>
            </a:r>
          </a:p>
          <a:p>
            <a:pPr marL="723900" lvl="1" indent="-266700" eaLnBrk="0" fontAlgn="base" hangingPunct="0">
              <a:spcBef>
                <a:spcPct val="0"/>
              </a:spcBef>
              <a:spcAft>
                <a:spcPts val="600"/>
              </a:spcAft>
              <a:buFont typeface="Arial" pitchFamily="34" charset="0"/>
              <a:buChar char="•"/>
            </a:pPr>
            <a:r>
              <a:rPr lang="en-US" dirty="0" err="1">
                <a:cs typeface="Times New Roman" pitchFamily="18" charset="0"/>
              </a:rPr>
              <a:t>Realizarea</a:t>
            </a:r>
            <a:r>
              <a:rPr lang="en-US" dirty="0">
                <a:cs typeface="Times New Roman" pitchFamily="18" charset="0"/>
              </a:rPr>
              <a:t> </a:t>
            </a:r>
            <a:r>
              <a:rPr lang="en-US" dirty="0" err="1">
                <a:cs typeface="Times New Roman" pitchFamily="18" charset="0"/>
              </a:rPr>
              <a:t>unui</a:t>
            </a:r>
            <a:r>
              <a:rPr lang="en-US" dirty="0">
                <a:cs typeface="Times New Roman" pitchFamily="18" charset="0"/>
              </a:rPr>
              <a:t> </a:t>
            </a:r>
            <a:r>
              <a:rPr lang="en-US" dirty="0" err="1">
                <a:cs typeface="Times New Roman" pitchFamily="18" charset="0"/>
              </a:rPr>
              <a:t>schimb</a:t>
            </a:r>
            <a:r>
              <a:rPr lang="en-US" dirty="0">
                <a:cs typeface="Times New Roman" pitchFamily="18" charset="0"/>
              </a:rPr>
              <a:t> de know how,</a:t>
            </a:r>
            <a:endParaRPr kumimoji="0" lang="en-US" b="0" i="0" u="none" strike="noStrike" cap="none" normalizeH="0" baseline="0" dirty="0">
              <a:ln>
                <a:noFill/>
              </a:ln>
              <a:effectLst/>
              <a:cs typeface="Arial" pitchFamily="34" charset="0"/>
            </a:endParaRPr>
          </a:p>
          <a:p>
            <a:pPr marL="723900" lvl="1" indent="-266700" eaLnBrk="0" fontAlgn="base" hangingPunct="0">
              <a:spcBef>
                <a:spcPct val="0"/>
              </a:spcBef>
              <a:spcAft>
                <a:spcPts val="600"/>
              </a:spcAft>
              <a:buFont typeface="Arial" pitchFamily="34" charset="0"/>
              <a:buChar char="•"/>
            </a:pPr>
            <a:r>
              <a:rPr kumimoji="0" lang="fr-FR" b="0" i="0" u="none" strike="noStrike" cap="none" normalizeH="0" baseline="0" dirty="0" err="1">
                <a:ln>
                  <a:noFill/>
                </a:ln>
                <a:effectLst/>
                <a:ea typeface="Calibri" pitchFamily="34" charset="0"/>
                <a:cs typeface="Times New Roman" pitchFamily="18" charset="0"/>
              </a:rPr>
              <a:t>asigurarea</a:t>
            </a:r>
            <a:r>
              <a:rPr kumimoji="0" lang="fr-FR" b="0" i="0" u="none" strike="noStrike" cap="none" normalizeH="0" baseline="0" dirty="0">
                <a:ln>
                  <a:noFill/>
                </a:ln>
                <a:effectLst/>
                <a:ea typeface="Calibri" pitchFamily="34" charset="0"/>
                <a:cs typeface="Times New Roman" pitchFamily="18" charset="0"/>
              </a:rPr>
              <a:t> forț</a:t>
            </a:r>
            <a:r>
              <a:rPr kumimoji="0" lang="fr-FR" b="0" i="0" u="none" strike="noStrike" cap="none" normalizeH="0" baseline="0" dirty="0" err="1">
                <a:ln>
                  <a:noFill/>
                </a:ln>
                <a:effectLst/>
                <a:ea typeface="Calibri" pitchFamily="34" charset="0"/>
                <a:cs typeface="Times New Roman" pitchFamily="18" charset="0"/>
              </a:rPr>
              <a:t>ei</a:t>
            </a:r>
            <a:r>
              <a:rPr kumimoji="0" lang="fr-FR" b="0" i="0" u="none" strike="noStrike" cap="none" normalizeH="0" baseline="0" dirty="0">
                <a:ln>
                  <a:noFill/>
                </a:ln>
                <a:effectLst/>
                <a:ea typeface="Calibri" pitchFamily="34" charset="0"/>
                <a:cs typeface="Times New Roman" pitchFamily="18" charset="0"/>
              </a:rPr>
              <a:t> de </a:t>
            </a:r>
            <a:r>
              <a:rPr kumimoji="0" lang="fr-FR" b="0" i="0" u="none" strike="noStrike" cap="none" normalizeH="0" baseline="0" dirty="0" err="1">
                <a:ln>
                  <a:noFill/>
                </a:ln>
                <a:effectLst/>
                <a:ea typeface="Calibri" pitchFamily="34" charset="0"/>
                <a:cs typeface="Times New Roman" pitchFamily="18" charset="0"/>
              </a:rPr>
              <a:t>muncă</a:t>
            </a:r>
            <a:r>
              <a:rPr kumimoji="0" lang="fr-FR" b="0" i="0" u="none" strike="noStrike" cap="none" normalizeH="0" baseline="0" dirty="0">
                <a:ln>
                  <a:noFill/>
                </a:ln>
                <a:effectLst/>
                <a:ea typeface="Calibri" pitchFamily="34" charset="0"/>
                <a:cs typeface="Times New Roman" pitchFamily="18" charset="0"/>
              </a:rPr>
              <a:t> </a:t>
            </a:r>
            <a:r>
              <a:rPr kumimoji="0" lang="fr-FR" b="0" i="0" u="none" strike="noStrike" cap="none" normalizeH="0" baseline="0" dirty="0" err="1">
                <a:ln>
                  <a:noFill/>
                </a:ln>
                <a:effectLst/>
                <a:ea typeface="Calibri" pitchFamily="34" charset="0"/>
                <a:cs typeface="Times New Roman" pitchFamily="18" charset="0"/>
              </a:rPr>
              <a:t>acolo</a:t>
            </a:r>
            <a:r>
              <a:rPr kumimoji="0" lang="fr-FR" b="0" i="0" u="none" strike="noStrike" cap="none" normalizeH="0" baseline="0" dirty="0">
                <a:ln>
                  <a:noFill/>
                </a:ln>
                <a:effectLst/>
                <a:ea typeface="Calibri" pitchFamily="34" charset="0"/>
                <a:cs typeface="Times New Roman" pitchFamily="18" charset="0"/>
              </a:rPr>
              <a:t> </a:t>
            </a:r>
            <a:r>
              <a:rPr kumimoji="0" lang="fr-FR" b="0" i="0" u="none" strike="noStrike" cap="none" normalizeH="0" baseline="0" dirty="0" err="1">
                <a:ln>
                  <a:noFill/>
                </a:ln>
                <a:effectLst/>
                <a:ea typeface="Calibri" pitchFamily="34" charset="0"/>
                <a:cs typeface="Times New Roman" pitchFamily="18" charset="0"/>
              </a:rPr>
              <a:t>unde</a:t>
            </a:r>
            <a:r>
              <a:rPr kumimoji="0" lang="fr-FR" b="0" i="0" u="none" strike="noStrike" cap="none" normalizeH="0" baseline="0" dirty="0">
                <a:ln>
                  <a:noFill/>
                </a:ln>
                <a:effectLst/>
                <a:ea typeface="Calibri" pitchFamily="34" charset="0"/>
                <a:cs typeface="Times New Roman" pitchFamily="18" charset="0"/>
              </a:rPr>
              <a:t> </a:t>
            </a:r>
            <a:r>
              <a:rPr kumimoji="0" lang="ro-RO" b="0" i="0" u="none" strike="noStrike" cap="none" normalizeH="0" baseline="0" dirty="0">
                <a:ln>
                  <a:noFill/>
                </a:ln>
                <a:effectLst/>
                <a:ea typeface="Calibri" pitchFamily="34" charset="0"/>
                <a:cs typeface="Times New Roman" pitchFamily="18" charset="0"/>
              </a:rPr>
              <a:t>aceasta este deficitară</a:t>
            </a:r>
            <a:r>
              <a:rPr kumimoji="0" lang="fr-FR" b="0" i="0" u="none" strike="noStrike" cap="none" normalizeH="0" baseline="0" dirty="0">
                <a:ln>
                  <a:noFill/>
                </a:ln>
                <a:effectLst/>
                <a:ea typeface="Calibri" pitchFamily="34" charset="0"/>
                <a:cs typeface="Times New Roman" pitchFamily="18" charset="0"/>
              </a:rPr>
              <a:t>.</a:t>
            </a:r>
            <a:endParaRPr kumimoji="0" lang="fr-FR" b="0" i="0" u="none" strike="noStrike" cap="none" normalizeH="0" baseline="0" dirty="0">
              <a:ln>
                <a:noFill/>
              </a:ln>
              <a:effectLst/>
              <a:cs typeface="Arial" pitchFamily="34" charset="0"/>
            </a:endParaRPr>
          </a:p>
        </p:txBody>
      </p:sp>
      <p:pic>
        <p:nvPicPr>
          <p:cNvPr id="1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31666">
            <a:off x="8941381" y="348008"/>
            <a:ext cx="739005" cy="96918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Logo-ROGov_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3897" y="431074"/>
            <a:ext cx="1193692" cy="1044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Logo UE R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0784" y="492377"/>
            <a:ext cx="4346570" cy="9504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11"/>
          <p:cNvSpPr txBox="1">
            <a:spLocks noChangeArrowheads="1"/>
          </p:cNvSpPr>
          <p:nvPr/>
        </p:nvSpPr>
        <p:spPr bwMode="auto">
          <a:xfrm>
            <a:off x="8891505" y="1337978"/>
            <a:ext cx="1104900" cy="4218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СНЦ</a:t>
            </a:r>
            <a:r>
              <a:rPr kumimoji="0" lang="en-US"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t>
            </a: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ЕЦПБ“</a:t>
            </a:r>
            <a:endParaRPr kumimoji="0" lang="bg-BG"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1"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076" y="5697562"/>
            <a:ext cx="1658555" cy="7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224" y="5713307"/>
            <a:ext cx="1350375" cy="82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8094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8035" y="1905779"/>
            <a:ext cx="11217498" cy="4005621"/>
          </a:xfrm>
        </p:spPr>
        <p:txBody>
          <a:bodyPr>
            <a:normAutofit/>
          </a:bodyPr>
          <a:lstStyle/>
          <a:p>
            <a:endParaRPr lang="en-US" sz="1600" b="1" dirty="0">
              <a:solidFill>
                <a:srgbClr val="00B050"/>
              </a:solidFill>
              <a:effectLst>
                <a:outerShdw blurRad="38100" dist="38100" dir="2700000" algn="tl">
                  <a:srgbClr val="000000">
                    <a:alpha val="43137"/>
                  </a:srgbClr>
                </a:outerShdw>
              </a:effectLst>
              <a:latin typeface="Trebuchet MS" pitchFamily="34" charset="0"/>
            </a:endParaRPr>
          </a:p>
          <a:p>
            <a:pPr fontAlgn="ctr"/>
            <a:endParaRPr lang="en-US" sz="1000" dirty="0"/>
          </a:p>
          <a:p>
            <a:pPr fontAlgn="ctr"/>
            <a:endParaRPr lang="en-US" sz="1000" dirty="0"/>
          </a:p>
        </p:txBody>
      </p:sp>
      <p:sp>
        <p:nvSpPr>
          <p:cNvPr id="5" name="Rectangle 8"/>
          <p:cNvSpPr>
            <a:spLocks noChangeArrowheads="1"/>
          </p:cNvSpPr>
          <p:nvPr/>
        </p:nvSpPr>
        <p:spPr bwMode="auto">
          <a:xfrm>
            <a:off x="0" y="4765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5299674" y="6431790"/>
            <a:ext cx="14638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a:ln>
                  <a:noFill/>
                </a:ln>
                <a:effectLst/>
                <a:latin typeface="Trebuchet MS" panose="020B0603020202020204" pitchFamily="34" charset="0"/>
                <a:ea typeface="Times New Roman" panose="02020603050405020304" pitchFamily="18" charset="0"/>
                <a:hlinkClick r:id="rId2"/>
              </a:rPr>
              <a:t>ww</a:t>
            </a:r>
            <a:r>
              <a:rPr lang="en-US" sz="1000" dirty="0">
                <a:latin typeface="Trebuchet MS" panose="020B0603020202020204" pitchFamily="34" charset="0"/>
                <a:ea typeface="Times New Roman" panose="02020603050405020304" pitchFamily="18" charset="0"/>
                <a:hlinkClick r:id="rId2"/>
              </a:rPr>
              <a:t>w.interregrobg.eu</a:t>
            </a:r>
            <a:r>
              <a:rPr lang="ro-RO" sz="1000" dirty="0">
                <a:latin typeface="Trebuchet MS" panose="020B0603020202020204" pitchFamily="34" charset="0"/>
                <a:ea typeface="Times New Roman" panose="02020603050405020304" pitchFamily="18" charset="0"/>
              </a:rPr>
              <a:t> </a:t>
            </a:r>
            <a:endParaRPr kumimoji="0" lang="en-US" sz="1800" b="0" i="0" u="none" strike="noStrike" cap="none" normalizeH="0" baseline="0" dirty="0">
              <a:ln>
                <a:noFill/>
              </a:ln>
              <a:effectLst/>
            </a:endParaRPr>
          </a:p>
        </p:txBody>
      </p:sp>
      <p:pic>
        <p:nvPicPr>
          <p:cNvPr id="1034"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3305" y="5791273"/>
            <a:ext cx="1246096" cy="56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ChangeArrowheads="1"/>
          </p:cNvSpPr>
          <p:nvPr/>
        </p:nvSpPr>
        <p:spPr bwMode="auto">
          <a:xfrm>
            <a:off x="1126018" y="1990251"/>
            <a:ext cx="9932998" cy="32624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spcAft>
                <a:spcPts val="1800"/>
              </a:spcAft>
            </a:pPr>
            <a:r>
              <a:rPr lang="vi-VN" sz="2000" b="1" dirty="0">
                <a:latin typeface="Calibri" pitchFamily="34" charset="0"/>
                <a:cs typeface="Calibri" pitchFamily="34" charset="0"/>
              </a:rPr>
              <a:t>Drepturile lucrătorilor transfrontalieri</a:t>
            </a:r>
          </a:p>
          <a:p>
            <a:pPr marL="446088" indent="-446088">
              <a:spcAft>
                <a:spcPts val="1200"/>
              </a:spcAft>
              <a:buFont typeface="Wingdings" pitchFamily="2" charset="2"/>
              <a:buChar char="Ø"/>
            </a:pPr>
            <a:r>
              <a:rPr lang="vi-VN" dirty="0">
                <a:latin typeface="Calibri" pitchFamily="34" charset="0"/>
                <a:cs typeface="Calibri" pitchFamily="34" charset="0"/>
              </a:rPr>
              <a:t>drepturi egale cu cetățenii </a:t>
            </a:r>
            <a:r>
              <a:rPr lang="ro-RO" dirty="0">
                <a:latin typeface="Calibri" pitchFamily="34" charset="0"/>
                <a:cs typeface="Calibri" pitchFamily="34" charset="0"/>
              </a:rPr>
              <a:t>statului în care doresc să presteze activitatea reamunerată;</a:t>
            </a:r>
            <a:endParaRPr lang="vi-VN" dirty="0">
              <a:latin typeface="Calibri" pitchFamily="34" charset="0"/>
              <a:cs typeface="Calibri" pitchFamily="34" charset="0"/>
            </a:endParaRPr>
          </a:p>
          <a:p>
            <a:pPr marL="446088" indent="-446088">
              <a:spcAft>
                <a:spcPts val="1200"/>
              </a:spcAft>
              <a:buFont typeface="Wingdings" pitchFamily="2" charset="2"/>
              <a:buChar char="Ø"/>
            </a:pPr>
            <a:r>
              <a:rPr lang="vi-VN" dirty="0">
                <a:latin typeface="Calibri" pitchFamily="34" charset="0"/>
                <a:cs typeface="Calibri" pitchFamily="34" charset="0"/>
              </a:rPr>
              <a:t>intrare gratuită </a:t>
            </a:r>
            <a:r>
              <a:rPr lang="en-US" dirty="0">
                <a:latin typeface="Calibri" pitchFamily="34" charset="0"/>
                <a:cs typeface="Calibri" pitchFamily="34" charset="0"/>
              </a:rPr>
              <a:t>pe </a:t>
            </a:r>
            <a:r>
              <a:rPr lang="en-US" dirty="0" err="1">
                <a:latin typeface="Calibri" pitchFamily="34" charset="0"/>
                <a:cs typeface="Calibri" pitchFamily="34" charset="0"/>
              </a:rPr>
              <a:t>teritoriul</a:t>
            </a:r>
            <a:r>
              <a:rPr lang="en-US" dirty="0">
                <a:latin typeface="Calibri" pitchFamily="34" charset="0"/>
                <a:cs typeface="Calibri" pitchFamily="34" charset="0"/>
              </a:rPr>
              <a:t> SM </a:t>
            </a:r>
            <a:r>
              <a:rPr lang="en-US" dirty="0" err="1">
                <a:latin typeface="Calibri" pitchFamily="34" charset="0"/>
                <a:cs typeface="Calibri" pitchFamily="34" charset="0"/>
              </a:rPr>
              <a:t>vecin</a:t>
            </a:r>
            <a:r>
              <a:rPr lang="en-US" dirty="0">
                <a:latin typeface="Calibri" pitchFamily="34" charset="0"/>
                <a:cs typeface="Calibri" pitchFamily="34" charset="0"/>
              </a:rPr>
              <a:t> </a:t>
            </a:r>
            <a:r>
              <a:rPr lang="vi-VN" dirty="0">
                <a:latin typeface="Calibri" pitchFamily="34" charset="0"/>
                <a:cs typeface="Calibri" pitchFamily="34" charset="0"/>
              </a:rPr>
              <a:t>și ședere de până la 3 luni în țara vecină</a:t>
            </a:r>
            <a:r>
              <a:rPr lang="ro-RO" dirty="0">
                <a:latin typeface="Calibri" pitchFamily="34" charset="0"/>
                <a:cs typeface="Calibri" pitchFamily="34" charset="0"/>
              </a:rPr>
              <a:t>;</a:t>
            </a:r>
            <a:endParaRPr lang="vi-VN" dirty="0">
              <a:latin typeface="Calibri" pitchFamily="34" charset="0"/>
              <a:cs typeface="Calibri" pitchFamily="34" charset="0"/>
            </a:endParaRPr>
          </a:p>
          <a:p>
            <a:pPr marL="446088" indent="-446088">
              <a:spcAft>
                <a:spcPts val="1200"/>
              </a:spcAft>
              <a:buFont typeface="Wingdings" pitchFamily="2" charset="2"/>
              <a:buChar char="Ø"/>
            </a:pPr>
            <a:r>
              <a:rPr lang="vi-VN" dirty="0">
                <a:latin typeface="Calibri" pitchFamily="34" charset="0"/>
                <a:cs typeface="Calibri" pitchFamily="34" charset="0"/>
              </a:rPr>
              <a:t>accesul liber la piața forței de muncă</a:t>
            </a:r>
            <a:r>
              <a:rPr lang="ro-RO" dirty="0">
                <a:latin typeface="Calibri" pitchFamily="34" charset="0"/>
                <a:cs typeface="Calibri" pitchFamily="34" charset="0"/>
              </a:rPr>
              <a:t>;</a:t>
            </a:r>
            <a:endParaRPr lang="vi-VN" dirty="0">
              <a:latin typeface="Calibri" pitchFamily="34" charset="0"/>
              <a:cs typeface="Calibri" pitchFamily="34" charset="0"/>
            </a:endParaRPr>
          </a:p>
          <a:p>
            <a:pPr marL="446088" indent="-446088">
              <a:spcAft>
                <a:spcPts val="1800"/>
              </a:spcAft>
              <a:buFont typeface="Wingdings" pitchFamily="2" charset="2"/>
              <a:buChar char="Ø"/>
            </a:pPr>
            <a:r>
              <a:rPr lang="vi-VN" dirty="0">
                <a:latin typeface="Calibri" pitchFamily="34" charset="0"/>
                <a:cs typeface="Calibri" pitchFamily="34" charset="0"/>
              </a:rPr>
              <a:t>condiții </a:t>
            </a:r>
            <a:r>
              <a:rPr lang="ro-RO" dirty="0">
                <a:latin typeface="Calibri" pitchFamily="34" charset="0"/>
                <a:cs typeface="Calibri" pitchFamily="34" charset="0"/>
              </a:rPr>
              <a:t>de </a:t>
            </a:r>
            <a:r>
              <a:rPr lang="vi-VN" dirty="0">
                <a:latin typeface="Calibri" pitchFamily="34" charset="0"/>
                <a:cs typeface="Calibri" pitchFamily="34" charset="0"/>
              </a:rPr>
              <a:t>recrutare </a:t>
            </a:r>
            <a:r>
              <a:rPr lang="ro-RO" dirty="0">
                <a:latin typeface="Calibri" pitchFamily="34" charset="0"/>
                <a:cs typeface="Calibri" pitchFamily="34" charset="0"/>
              </a:rPr>
              <a:t>similare </a:t>
            </a:r>
            <a:r>
              <a:rPr lang="vi-VN" dirty="0">
                <a:latin typeface="Calibri" pitchFamily="34" charset="0"/>
                <a:cs typeface="Calibri" pitchFamily="34" charset="0"/>
              </a:rPr>
              <a:t> </a:t>
            </a:r>
            <a:r>
              <a:rPr lang="ro-RO" dirty="0">
                <a:latin typeface="Calibri" pitchFamily="34" charset="0"/>
                <a:cs typeface="Calibri" pitchFamily="34" charset="0"/>
              </a:rPr>
              <a:t>c</a:t>
            </a:r>
            <a:r>
              <a:rPr lang="vi-VN" dirty="0">
                <a:latin typeface="Calibri" pitchFamily="34" charset="0"/>
                <a:cs typeface="Calibri" pitchFamily="34" charset="0"/>
              </a:rPr>
              <a:t>etățeni</a:t>
            </a:r>
            <a:r>
              <a:rPr lang="ro-RO" dirty="0">
                <a:latin typeface="Calibri" pitchFamily="34" charset="0"/>
                <a:cs typeface="Calibri" pitchFamily="34" charset="0"/>
              </a:rPr>
              <a:t>lor statului vecin</a:t>
            </a:r>
            <a:r>
              <a:rPr lang="vi-VN" dirty="0">
                <a:latin typeface="Calibri" pitchFamily="34" charset="0"/>
                <a:cs typeface="Calibri" pitchFamily="34" charset="0"/>
              </a:rPr>
              <a:t> (cu excepția funcționarilor publici din România)</a:t>
            </a:r>
          </a:p>
          <a:p>
            <a:pPr>
              <a:spcAft>
                <a:spcPts val="1200"/>
              </a:spcAft>
            </a:pPr>
            <a:r>
              <a:rPr lang="vi-VN" i="1" dirty="0">
                <a:latin typeface="Calibri" pitchFamily="34" charset="0"/>
                <a:cs typeface="Calibri" pitchFamily="34" charset="0"/>
              </a:rPr>
              <a:t>Drepturile și obligațiile lucrătorilor transfrontalieri sunt garantate de legislația UE, dar sunt încă guvernate de legislația națională a țării </a:t>
            </a:r>
            <a:r>
              <a:rPr lang="ro-RO" i="1" dirty="0">
                <a:latin typeface="Calibri" pitchFamily="34" charset="0"/>
                <a:cs typeface="Calibri" pitchFamily="34" charset="0"/>
              </a:rPr>
              <a:t>de origine </a:t>
            </a:r>
            <a:r>
              <a:rPr lang="vi-VN" i="1" dirty="0">
                <a:latin typeface="Calibri" pitchFamily="34" charset="0"/>
                <a:cs typeface="Calibri" pitchFamily="34" charset="0"/>
              </a:rPr>
              <a:t>sau </a:t>
            </a:r>
            <a:r>
              <a:rPr lang="ro-RO" i="1" dirty="0">
                <a:latin typeface="Calibri" pitchFamily="34" charset="0"/>
                <a:cs typeface="Calibri" pitchFamily="34" charset="0"/>
              </a:rPr>
              <a:t>a </a:t>
            </a:r>
            <a:r>
              <a:rPr lang="vi-VN" i="1" dirty="0">
                <a:latin typeface="Calibri" pitchFamily="34" charset="0"/>
                <a:cs typeface="Calibri" pitchFamily="34" charset="0"/>
              </a:rPr>
              <a:t>țării </a:t>
            </a:r>
            <a:r>
              <a:rPr lang="ro-RO" i="1" dirty="0">
                <a:latin typeface="Calibri" pitchFamily="34" charset="0"/>
                <a:cs typeface="Calibri" pitchFamily="34" charset="0"/>
              </a:rPr>
              <a:t>de destinație</a:t>
            </a:r>
            <a:r>
              <a:rPr lang="vi-VN" i="1" dirty="0">
                <a:latin typeface="Calibri" pitchFamily="34" charset="0"/>
                <a:cs typeface="Calibri" pitchFamily="34" charset="0"/>
              </a:rPr>
              <a:t>.</a:t>
            </a:r>
            <a:endParaRPr lang="en-US" i="1" dirty="0">
              <a:latin typeface="Calibri" pitchFamily="34" charset="0"/>
              <a:cs typeface="Calibri" pitchFamily="34" charset="0"/>
            </a:endParaRPr>
          </a:p>
        </p:txBody>
      </p:sp>
      <p:pic>
        <p:nvPicPr>
          <p:cNvPr id="1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31666">
            <a:off x="8941381" y="348008"/>
            <a:ext cx="739005" cy="96918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Logo-ROGov_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3897" y="431074"/>
            <a:ext cx="1193692" cy="1044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Logo UE R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0784" y="492377"/>
            <a:ext cx="4346570" cy="9504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11"/>
          <p:cNvSpPr txBox="1">
            <a:spLocks noChangeArrowheads="1"/>
          </p:cNvSpPr>
          <p:nvPr/>
        </p:nvSpPr>
        <p:spPr bwMode="auto">
          <a:xfrm>
            <a:off x="8891505" y="1337978"/>
            <a:ext cx="1104900" cy="4218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СНЦ</a:t>
            </a:r>
            <a:r>
              <a:rPr kumimoji="0" lang="en-US"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t>
            </a: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ЕЦПБ“</a:t>
            </a:r>
            <a:endParaRPr kumimoji="0" lang="bg-BG"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1"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076" y="5697562"/>
            <a:ext cx="1658555" cy="7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224" y="5713307"/>
            <a:ext cx="1350375" cy="82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8515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0" y="4765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5299674" y="6431790"/>
            <a:ext cx="14638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a:ln>
                  <a:noFill/>
                </a:ln>
                <a:effectLst/>
                <a:latin typeface="Trebuchet MS" panose="020B0603020202020204" pitchFamily="34" charset="0"/>
                <a:ea typeface="Times New Roman" panose="02020603050405020304" pitchFamily="18" charset="0"/>
                <a:hlinkClick r:id="rId2"/>
              </a:rPr>
              <a:t>ww</a:t>
            </a:r>
            <a:r>
              <a:rPr lang="en-US" sz="1000" dirty="0">
                <a:latin typeface="Trebuchet MS" panose="020B0603020202020204" pitchFamily="34" charset="0"/>
                <a:ea typeface="Times New Roman" panose="02020603050405020304" pitchFamily="18" charset="0"/>
                <a:hlinkClick r:id="rId2"/>
              </a:rPr>
              <a:t>w.interregrobg.eu</a:t>
            </a:r>
            <a:r>
              <a:rPr lang="ro-RO" sz="1000" dirty="0">
                <a:latin typeface="Trebuchet MS" panose="020B0603020202020204" pitchFamily="34" charset="0"/>
                <a:ea typeface="Times New Roman" panose="02020603050405020304" pitchFamily="18" charset="0"/>
              </a:rPr>
              <a:t> </a:t>
            </a:r>
            <a:endParaRPr kumimoji="0" lang="en-US" sz="1800" b="0" i="0" u="none" strike="noStrike" cap="none" normalizeH="0" baseline="0" dirty="0">
              <a:ln>
                <a:noFill/>
              </a:ln>
              <a:effectLst/>
            </a:endParaRPr>
          </a:p>
        </p:txBody>
      </p:sp>
      <p:pic>
        <p:nvPicPr>
          <p:cNvPr id="1034"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3305" y="5791273"/>
            <a:ext cx="1246096" cy="56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 name="Rectangle 1"/>
          <p:cNvSpPr>
            <a:spLocks noChangeArrowheads="1"/>
          </p:cNvSpPr>
          <p:nvPr/>
        </p:nvSpPr>
        <p:spPr bwMode="auto">
          <a:xfrm>
            <a:off x="1008889" y="1529884"/>
            <a:ext cx="1030320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b="1" i="0" u="none" strike="noStrike" cap="none" normalizeH="0" baseline="0" dirty="0">
                <a:ln>
                  <a:noFill/>
                </a:ln>
                <a:solidFill>
                  <a:schemeClr val="tx1"/>
                </a:solidFill>
                <a:effectLst/>
                <a:ea typeface="Calibri" pitchFamily="34" charset="0"/>
                <a:cs typeface="Calibri" pitchFamily="34" charset="0"/>
              </a:rPr>
              <a:t>Identificarea posibilelor bariere legislative, fiscale sau sociale pentru potențialii lucrători transfrontalieri români și bulgari</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o-RO" sz="1100" b="1" i="0" u="none" strike="noStrike" cap="none" normalizeH="0" baseline="0" dirty="0">
              <a:ln>
                <a:noFill/>
              </a:ln>
              <a:solidFill>
                <a:schemeClr val="tx1"/>
              </a:solidFill>
              <a:effectLst/>
              <a:ea typeface="Calibri" pitchFamily="34" charset="0"/>
              <a:cs typeface="Calibri" pitchFamily="34" charset="0"/>
            </a:endParaRPr>
          </a:p>
          <a:p>
            <a:pPr algn="just" fontAlgn="base">
              <a:spcBef>
                <a:spcPct val="0"/>
              </a:spcBef>
              <a:spcAft>
                <a:spcPct val="0"/>
              </a:spcAft>
            </a:pPr>
            <a:r>
              <a:rPr lang="ro-RO" sz="1700" dirty="0">
                <a:sym typeface="Wingdings"/>
              </a:rPr>
              <a:t> </a:t>
            </a:r>
            <a:r>
              <a:rPr lang="ro-RO" sz="1700" i="1" dirty="0"/>
              <a:t>Obstacolele se regăsesc atât la nivel instituțional - legislativ, cât și individual, factorii generatori fiind atât de natură endogenă, cât și exogenă</a:t>
            </a:r>
          </a:p>
          <a:p>
            <a:pPr algn="just" fontAlgn="base">
              <a:spcBef>
                <a:spcPct val="0"/>
              </a:spcBef>
              <a:spcAft>
                <a:spcPct val="0"/>
              </a:spcAft>
            </a:pPr>
            <a:endParaRPr lang="ro-RO" b="1" i="1" dirty="0">
              <a:ea typeface="Calibri" pitchFamily="34" charset="0"/>
              <a:cs typeface="Calibri" pitchFamily="34" charset="0"/>
            </a:endParaRPr>
          </a:p>
          <a:p>
            <a:pPr marL="266700" lvl="0" indent="-266700">
              <a:spcAft>
                <a:spcPts val="600"/>
              </a:spcAft>
              <a:buFont typeface="Arial" pitchFamily="34" charset="0"/>
              <a:buChar char="•"/>
            </a:pPr>
            <a:r>
              <a:rPr lang="ro-RO" dirty="0"/>
              <a:t>Nivelul insuficient al integrării piețelor forței de muncă ale celor două state;</a:t>
            </a:r>
            <a:endParaRPr lang="en-US" dirty="0"/>
          </a:p>
          <a:p>
            <a:pPr marL="266700" lvl="0" indent="-266700">
              <a:spcAft>
                <a:spcPts val="600"/>
              </a:spcAft>
              <a:buFont typeface="Arial" pitchFamily="34" charset="0"/>
              <a:buChar char="•"/>
            </a:pPr>
            <a:r>
              <a:rPr lang="ro-RO" dirty="0"/>
              <a:t>Diferențele în ceea ce privește sistemele de securitate social și sistemele fiscale ale celor două state;</a:t>
            </a:r>
            <a:endParaRPr lang="en-US" dirty="0"/>
          </a:p>
          <a:p>
            <a:pPr marL="266700" lvl="0" indent="-266700" algn="just">
              <a:spcAft>
                <a:spcPts val="600"/>
              </a:spcAft>
              <a:buFont typeface="Arial" pitchFamily="34" charset="0"/>
              <a:buChar char="•"/>
            </a:pPr>
            <a:r>
              <a:rPr lang="ro-RO" dirty="0"/>
              <a:t>Incertitudinile legate de consecințele mobilității transfrontaliere a forței de muncă;</a:t>
            </a:r>
          </a:p>
          <a:p>
            <a:pPr marL="266700" lvl="0" indent="-266700" algn="just">
              <a:spcAft>
                <a:spcPts val="600"/>
              </a:spcAft>
              <a:buFont typeface="Arial" pitchFamily="34" charset="0"/>
              <a:buChar char="•"/>
            </a:pPr>
            <a:r>
              <a:rPr lang="ro-RO" dirty="0"/>
              <a:t>Necunoașterea/cunoașterea insuficientă a limbii țării vecine;</a:t>
            </a:r>
          </a:p>
          <a:p>
            <a:pPr marL="266700" lvl="0" indent="-266700" algn="just">
              <a:spcAft>
                <a:spcPts val="600"/>
              </a:spcAft>
              <a:buFont typeface="Arial" pitchFamily="34" charset="0"/>
              <a:buChar char="•"/>
            </a:pPr>
            <a:r>
              <a:rPr lang="ro-RO" dirty="0"/>
              <a:t>Prejudiciile, nesiguranța privind condițiile de muncă într-o țară vecină și teama de discriminare;</a:t>
            </a:r>
          </a:p>
          <a:p>
            <a:pPr marL="266700" lvl="0" indent="-266700" algn="just">
              <a:spcAft>
                <a:spcPts val="600"/>
              </a:spcAft>
              <a:buFont typeface="Arial" pitchFamily="34" charset="0"/>
              <a:buChar char="•"/>
            </a:pPr>
            <a:r>
              <a:rPr lang="ro-RO" dirty="0"/>
              <a:t>Problema recunoașterii reciproce a calificărilor și a titlurilor profesionale și științifice. Există, de fapt, directiva Comisiei Europene care abordează această problemă, dar acoperă doar un număr limitat de profesii.</a:t>
            </a:r>
            <a:endParaRPr lang="en-US" dirty="0"/>
          </a:p>
          <a:p>
            <a:pPr algn="just" fontAlgn="base">
              <a:spcBef>
                <a:spcPct val="0"/>
              </a:spcBef>
              <a:spcAft>
                <a:spcPct val="0"/>
              </a:spcAft>
            </a:pPr>
            <a:endParaRPr lang="en-US" sz="1700" i="1" dirty="0">
              <a:ea typeface="Calibri" pitchFamily="34" charset="0"/>
              <a:cs typeface="Calibri"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o-RO" sz="3200" b="0" i="0" u="none" strike="noStrike" cap="none" normalizeH="0" baseline="0" dirty="0">
              <a:ln>
                <a:noFill/>
              </a:ln>
              <a:solidFill>
                <a:schemeClr val="tx1"/>
              </a:solidFill>
              <a:effectLst/>
              <a:cs typeface="Arial" pitchFamily="34" charset="0"/>
            </a:endParaRPr>
          </a:p>
        </p:txBody>
      </p:sp>
      <p:pic>
        <p:nvPicPr>
          <p:cNvPr id="1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31666">
            <a:off x="8941381" y="348008"/>
            <a:ext cx="739005" cy="9691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Logo-ROGov_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3897" y="431074"/>
            <a:ext cx="1193692" cy="1044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Logo UE R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0784" y="492377"/>
            <a:ext cx="4346570" cy="9504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 Box 11"/>
          <p:cNvSpPr txBox="1">
            <a:spLocks noChangeArrowheads="1"/>
          </p:cNvSpPr>
          <p:nvPr/>
        </p:nvSpPr>
        <p:spPr bwMode="auto">
          <a:xfrm>
            <a:off x="8891505" y="1337978"/>
            <a:ext cx="1104900" cy="4218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СНЦ</a:t>
            </a:r>
            <a:r>
              <a:rPr kumimoji="0" lang="en-US"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t>
            </a: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ЕЦПБ“</a:t>
            </a:r>
            <a:endParaRPr kumimoji="0" lang="bg-BG"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0"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076" y="5697562"/>
            <a:ext cx="1658555" cy="7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224" y="5713307"/>
            <a:ext cx="1350375" cy="82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4658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0" y="4765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5299674" y="6431790"/>
            <a:ext cx="14638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a:ln>
                  <a:noFill/>
                </a:ln>
                <a:effectLst/>
                <a:latin typeface="Trebuchet MS" panose="020B0603020202020204" pitchFamily="34" charset="0"/>
                <a:ea typeface="Times New Roman" panose="02020603050405020304" pitchFamily="18" charset="0"/>
                <a:hlinkClick r:id="rId2"/>
              </a:rPr>
              <a:t>ww</a:t>
            </a:r>
            <a:r>
              <a:rPr lang="en-US" sz="1000" dirty="0">
                <a:latin typeface="Trebuchet MS" panose="020B0603020202020204" pitchFamily="34" charset="0"/>
                <a:ea typeface="Times New Roman" panose="02020603050405020304" pitchFamily="18" charset="0"/>
                <a:hlinkClick r:id="rId2"/>
              </a:rPr>
              <a:t>w.interregrobg.eu</a:t>
            </a:r>
            <a:r>
              <a:rPr lang="ro-RO" sz="1000" dirty="0">
                <a:latin typeface="Trebuchet MS" panose="020B0603020202020204" pitchFamily="34" charset="0"/>
                <a:ea typeface="Times New Roman" panose="02020603050405020304" pitchFamily="18" charset="0"/>
              </a:rPr>
              <a:t> </a:t>
            </a:r>
            <a:endParaRPr kumimoji="0" lang="en-US" sz="1800" b="0" i="0" u="none" strike="noStrike" cap="none" normalizeH="0" baseline="0" dirty="0">
              <a:ln>
                <a:noFill/>
              </a:ln>
              <a:effectLst/>
            </a:endParaRPr>
          </a:p>
        </p:txBody>
      </p:sp>
      <p:pic>
        <p:nvPicPr>
          <p:cNvPr id="1034"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3305" y="5791273"/>
            <a:ext cx="1246096" cy="56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1089600" y="2182938"/>
            <a:ext cx="10005600" cy="3600986"/>
          </a:xfrm>
          <a:prstGeom prst="rect">
            <a:avLst/>
          </a:prstGeom>
        </p:spPr>
        <p:txBody>
          <a:bodyPr wrap="square">
            <a:spAutoFit/>
          </a:bodyPr>
          <a:lstStyle/>
          <a:p>
            <a:pPr marL="266700" lvl="0" indent="-266700" algn="just">
              <a:spcAft>
                <a:spcPts val="600"/>
              </a:spcAft>
              <a:buFont typeface="Arial" pitchFamily="34" charset="0"/>
              <a:buChar char="•"/>
            </a:pPr>
            <a:r>
              <a:rPr lang="ro-RO" dirty="0"/>
              <a:t>Dificultățile în accesarea informațiilor necesare înainte de a lua decizia de a accepta sau de a căuta un loc de muncă în țara vecină </a:t>
            </a:r>
          </a:p>
          <a:p>
            <a:pPr marL="266700" lvl="0" indent="-266700" algn="just">
              <a:spcAft>
                <a:spcPts val="600"/>
              </a:spcAft>
              <a:buFont typeface="Arial" pitchFamily="34" charset="0"/>
              <a:buChar char="•"/>
            </a:pPr>
            <a:endParaRPr lang="ro-RO" dirty="0"/>
          </a:p>
          <a:p>
            <a:pPr marL="266700" lvl="0" indent="-266700" algn="just">
              <a:spcAft>
                <a:spcPts val="600"/>
              </a:spcAft>
              <a:buFont typeface="Wingdings"/>
              <a:buChar char="ð"/>
            </a:pPr>
            <a:r>
              <a:rPr lang="ro-RO" i="1" dirty="0">
                <a:ea typeface="Calibri" pitchFamily="34" charset="0"/>
                <a:cs typeface="Calibri" pitchFamily="34" charset="0"/>
              </a:rPr>
              <a:t>Pentru a putea lua decizii informate despre mobilitate, solicitanţii de locuri de muncă şi angajatorii au nevoie de informaţii despre o gamă largă de chestiuni practice, juridice şi administrative. </a:t>
            </a:r>
          </a:p>
          <a:p>
            <a:pPr marL="266700" lvl="0" indent="-266700" algn="just">
              <a:spcAft>
                <a:spcPts val="600"/>
              </a:spcAft>
            </a:pPr>
            <a:endParaRPr lang="ro-RO" i="1" dirty="0">
              <a:ea typeface="Calibri" pitchFamily="34" charset="0"/>
              <a:cs typeface="Calibri" pitchFamily="34" charset="0"/>
            </a:endParaRPr>
          </a:p>
          <a:p>
            <a:pPr marL="266700" lvl="0" indent="-266700" algn="just">
              <a:spcAft>
                <a:spcPts val="600"/>
              </a:spcAft>
              <a:buFont typeface="Wingdings"/>
              <a:buChar char="ð"/>
            </a:pPr>
            <a:r>
              <a:rPr lang="ro-RO" i="1" dirty="0"/>
              <a:t>numărul lucrătorilor transfrontalieri ar putea fi mai ridicat, în cazul în care potențialii lucrători transfrontalieri ar primi informațiile necesare cu privire la particularitățile muncii prestate într-o altă țară.</a:t>
            </a:r>
          </a:p>
          <a:p>
            <a:pPr marL="266700" indent="-266700" algn="just">
              <a:spcAft>
                <a:spcPts val="600"/>
              </a:spcAft>
            </a:pPr>
            <a:endParaRPr lang="ro-RO" i="1" dirty="0">
              <a:ea typeface="Calibri" pitchFamily="34" charset="0"/>
              <a:cs typeface="Calibri" pitchFamily="34" charset="0"/>
            </a:endParaRPr>
          </a:p>
          <a:p>
            <a:pPr marL="266700" lvl="0" indent="-266700" algn="just">
              <a:spcAft>
                <a:spcPts val="600"/>
              </a:spcAft>
            </a:pPr>
            <a:endParaRPr lang="ro-RO" dirty="0"/>
          </a:p>
        </p:txBody>
      </p:sp>
      <p:pic>
        <p:nvPicPr>
          <p:cNvPr id="1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31666">
            <a:off x="8941381" y="348008"/>
            <a:ext cx="739005" cy="96918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Logo-ROGov_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3897" y="431074"/>
            <a:ext cx="1193692" cy="1044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Logo UE R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0784" y="492377"/>
            <a:ext cx="4346570" cy="9504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11"/>
          <p:cNvSpPr txBox="1">
            <a:spLocks noChangeArrowheads="1"/>
          </p:cNvSpPr>
          <p:nvPr/>
        </p:nvSpPr>
        <p:spPr bwMode="auto">
          <a:xfrm>
            <a:off x="8891505" y="1337978"/>
            <a:ext cx="1104900" cy="4218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СНЦ</a:t>
            </a:r>
            <a:r>
              <a:rPr kumimoji="0" lang="en-US"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t>
            </a: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ЕЦПБ“</a:t>
            </a:r>
            <a:endParaRPr kumimoji="0" lang="bg-BG"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1"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076" y="5697562"/>
            <a:ext cx="1658555" cy="7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224" y="5713307"/>
            <a:ext cx="1350375" cy="82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5592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8035" y="1905779"/>
            <a:ext cx="11217498" cy="4005621"/>
          </a:xfrm>
        </p:spPr>
        <p:txBody>
          <a:bodyPr>
            <a:normAutofit/>
          </a:bodyPr>
          <a:lstStyle/>
          <a:p>
            <a:endParaRPr lang="en-US" sz="1600" b="1" dirty="0">
              <a:solidFill>
                <a:srgbClr val="00B050"/>
              </a:solidFill>
              <a:effectLst>
                <a:outerShdw blurRad="38100" dist="38100" dir="2700000" algn="tl">
                  <a:srgbClr val="000000">
                    <a:alpha val="43137"/>
                  </a:srgbClr>
                </a:outerShdw>
              </a:effectLst>
              <a:latin typeface="Trebuchet MS" pitchFamily="34" charset="0"/>
            </a:endParaRPr>
          </a:p>
          <a:p>
            <a:pPr fontAlgn="ctr"/>
            <a:endParaRPr lang="en-US" sz="1000" dirty="0"/>
          </a:p>
          <a:p>
            <a:pPr fontAlgn="ctr"/>
            <a:endParaRPr lang="en-US" sz="1000" dirty="0"/>
          </a:p>
        </p:txBody>
      </p:sp>
      <p:sp>
        <p:nvSpPr>
          <p:cNvPr id="5" name="Rectangle 8"/>
          <p:cNvSpPr>
            <a:spLocks noChangeArrowheads="1"/>
          </p:cNvSpPr>
          <p:nvPr/>
        </p:nvSpPr>
        <p:spPr bwMode="auto">
          <a:xfrm>
            <a:off x="0" y="4765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5299674" y="6431790"/>
            <a:ext cx="14638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a:ln>
                  <a:noFill/>
                </a:ln>
                <a:effectLst/>
                <a:latin typeface="Trebuchet MS" panose="020B0603020202020204" pitchFamily="34" charset="0"/>
                <a:ea typeface="Times New Roman" panose="02020603050405020304" pitchFamily="18" charset="0"/>
                <a:hlinkClick r:id="rId2"/>
              </a:rPr>
              <a:t>ww</a:t>
            </a:r>
            <a:r>
              <a:rPr lang="en-US" sz="1000" dirty="0">
                <a:latin typeface="Trebuchet MS" panose="020B0603020202020204" pitchFamily="34" charset="0"/>
                <a:ea typeface="Times New Roman" panose="02020603050405020304" pitchFamily="18" charset="0"/>
                <a:hlinkClick r:id="rId2"/>
              </a:rPr>
              <a:t>w.interregrobg.eu</a:t>
            </a:r>
            <a:r>
              <a:rPr lang="ro-RO" sz="1000" dirty="0">
                <a:latin typeface="Trebuchet MS" panose="020B0603020202020204" pitchFamily="34" charset="0"/>
                <a:ea typeface="Times New Roman" panose="02020603050405020304" pitchFamily="18" charset="0"/>
              </a:rPr>
              <a:t> </a:t>
            </a:r>
            <a:endParaRPr kumimoji="0" lang="en-US" sz="1800" b="0" i="0" u="none" strike="noStrike" cap="none" normalizeH="0" baseline="0" dirty="0">
              <a:ln>
                <a:noFill/>
              </a:ln>
              <a:effectLst/>
            </a:endParaRPr>
          </a:p>
        </p:txBody>
      </p:sp>
      <p:pic>
        <p:nvPicPr>
          <p:cNvPr id="1034"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3305" y="5791273"/>
            <a:ext cx="1246096" cy="56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1265455" y="2005621"/>
            <a:ext cx="10082127" cy="3785652"/>
          </a:xfrm>
          <a:prstGeom prst="rect">
            <a:avLst/>
          </a:prstGeom>
        </p:spPr>
        <p:txBody>
          <a:bodyPr wrap="square">
            <a:spAutoFit/>
          </a:bodyPr>
          <a:lstStyle/>
          <a:p>
            <a:pPr>
              <a:spcAft>
                <a:spcPts val="1200"/>
              </a:spcAft>
            </a:pPr>
            <a:r>
              <a:rPr lang="vi-VN" sz="2000" b="1" dirty="0">
                <a:latin typeface="Calibri" pitchFamily="34" charset="0"/>
                <a:cs typeface="Calibri" pitchFamily="34" charset="0"/>
              </a:rPr>
              <a:t>Măsuri de reducere a bariere</a:t>
            </a:r>
            <a:r>
              <a:rPr lang="ro-RO" sz="2000" b="1" dirty="0">
                <a:latin typeface="Calibri" pitchFamily="34" charset="0"/>
                <a:cs typeface="Calibri" pitchFamily="34" charset="0"/>
              </a:rPr>
              <a:t>lor în calea mobilității transfrontaliere a forței de muncă BG RO </a:t>
            </a:r>
            <a:r>
              <a:rPr lang="ro-RO" b="1" dirty="0">
                <a:latin typeface="Calibri" pitchFamily="34" charset="0"/>
                <a:cs typeface="Calibri" pitchFamily="34" charset="0"/>
              </a:rPr>
              <a:t>(</a:t>
            </a:r>
            <a:r>
              <a:rPr lang="ro-RO" b="1" dirty="0"/>
              <a:t>PROPUNERI ȘI RECOMANDĂRI)</a:t>
            </a:r>
            <a:endParaRPr lang="en-US" b="1" i="1" dirty="0"/>
          </a:p>
          <a:p>
            <a:pPr marL="266700" lvl="0" indent="-266700" algn="just">
              <a:spcAft>
                <a:spcPts val="600"/>
              </a:spcAft>
              <a:buFont typeface="Arial" pitchFamily="34" charset="0"/>
              <a:buChar char="•"/>
            </a:pPr>
            <a:r>
              <a:rPr lang="ro-RO" b="1" dirty="0"/>
              <a:t>Creșterea dimensiunii de cooperare între organizațiile sociale, actorii locali și autoritățile publice din ambele state</a:t>
            </a:r>
            <a:r>
              <a:rPr lang="ro-RO" dirty="0"/>
              <a:t>, în scopul identificării unor soluții inovatoare și a furnizării unor servicii publice mai eficiente, adaptabile și personalizate, în regiunea transfrontalieră;</a:t>
            </a:r>
            <a:endParaRPr lang="en-US" dirty="0"/>
          </a:p>
          <a:p>
            <a:pPr marL="266700" lvl="0" indent="-266700" algn="just">
              <a:spcAft>
                <a:spcPts val="600"/>
              </a:spcAft>
              <a:buFont typeface="Arial" pitchFamily="34" charset="0"/>
              <a:buChar char="•"/>
            </a:pPr>
            <a:r>
              <a:rPr lang="ro-RO" b="1" dirty="0"/>
              <a:t>Luarea în considerare a experienţelor altor state europene</a:t>
            </a:r>
            <a:r>
              <a:rPr lang="ro-RO" dirty="0"/>
              <a:t>, care pot avea o influenţă benefică asupra situaţiei la nivel local </a:t>
            </a:r>
          </a:p>
          <a:p>
            <a:pPr marL="266700" lvl="0" indent="-266700" algn="just">
              <a:spcAft>
                <a:spcPts val="600"/>
              </a:spcAft>
              <a:buFont typeface="Arial" pitchFamily="34" charset="0"/>
              <a:buChar char="•"/>
            </a:pPr>
            <a:r>
              <a:rPr lang="ro-RO" b="1" dirty="0"/>
              <a:t>Identificarea potențialilor furnizori de bune practici </a:t>
            </a:r>
            <a:r>
              <a:rPr lang="ro-RO" dirty="0"/>
              <a:t>(organizații sociale, actori locali și autorități publice din alte state membre UE) în domeniul integrării zonelor transfrontaliere în materie de ocupare și mobilitate a forței de muncă și încheierea de parteneriate în vederea realizării unui transfer de modele și soluții de bune practici în acest sens (ex: extinderea specializării în domeniul dezvoltării și implementării unor măsuri de mobilitate transfrontalieră);</a:t>
            </a:r>
            <a:endParaRPr lang="en-US" dirty="0"/>
          </a:p>
        </p:txBody>
      </p:sp>
      <p:pic>
        <p:nvPicPr>
          <p:cNvPr id="1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31666">
            <a:off x="8941381" y="348008"/>
            <a:ext cx="739005" cy="96918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Logo-ROGov_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3897" y="431074"/>
            <a:ext cx="1193692" cy="1044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Logo UE R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0784" y="492377"/>
            <a:ext cx="4346570" cy="9504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11"/>
          <p:cNvSpPr txBox="1">
            <a:spLocks noChangeArrowheads="1"/>
          </p:cNvSpPr>
          <p:nvPr/>
        </p:nvSpPr>
        <p:spPr bwMode="auto">
          <a:xfrm>
            <a:off x="8891505" y="1337978"/>
            <a:ext cx="1104900" cy="4218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СНЦ</a:t>
            </a:r>
            <a:r>
              <a:rPr kumimoji="0" lang="en-US"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t>
            </a: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ЕЦПБ“</a:t>
            </a:r>
            <a:endParaRPr kumimoji="0" lang="bg-BG"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1"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076" y="5684862"/>
            <a:ext cx="1658555" cy="7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224" y="5700607"/>
            <a:ext cx="1350375" cy="82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8950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8035" y="1905779"/>
            <a:ext cx="11217498" cy="4005621"/>
          </a:xfrm>
        </p:spPr>
        <p:txBody>
          <a:bodyPr>
            <a:normAutofit/>
          </a:bodyPr>
          <a:lstStyle/>
          <a:p>
            <a:endParaRPr lang="en-US" sz="1600" b="1" dirty="0">
              <a:solidFill>
                <a:srgbClr val="00B050"/>
              </a:solidFill>
              <a:effectLst>
                <a:outerShdw blurRad="38100" dist="38100" dir="2700000" algn="tl">
                  <a:srgbClr val="000000">
                    <a:alpha val="43137"/>
                  </a:srgbClr>
                </a:outerShdw>
              </a:effectLst>
              <a:latin typeface="Trebuchet MS" pitchFamily="34" charset="0"/>
            </a:endParaRPr>
          </a:p>
          <a:p>
            <a:pPr fontAlgn="ctr"/>
            <a:endParaRPr lang="en-US" sz="1000" dirty="0"/>
          </a:p>
          <a:p>
            <a:pPr fontAlgn="ctr"/>
            <a:endParaRPr lang="en-US" sz="1000" dirty="0"/>
          </a:p>
        </p:txBody>
      </p:sp>
      <p:sp>
        <p:nvSpPr>
          <p:cNvPr id="5" name="Rectangle 8"/>
          <p:cNvSpPr>
            <a:spLocks noChangeArrowheads="1"/>
          </p:cNvSpPr>
          <p:nvPr/>
        </p:nvSpPr>
        <p:spPr bwMode="auto">
          <a:xfrm>
            <a:off x="0" y="4765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5299674" y="6431790"/>
            <a:ext cx="14638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a:ln>
                  <a:noFill/>
                </a:ln>
                <a:effectLst/>
                <a:latin typeface="Trebuchet MS" panose="020B0603020202020204" pitchFamily="34" charset="0"/>
                <a:ea typeface="Times New Roman" panose="02020603050405020304" pitchFamily="18" charset="0"/>
                <a:hlinkClick r:id="rId2"/>
              </a:rPr>
              <a:t>ww</a:t>
            </a:r>
            <a:r>
              <a:rPr lang="en-US" sz="1000" dirty="0">
                <a:latin typeface="Trebuchet MS" panose="020B0603020202020204" pitchFamily="34" charset="0"/>
                <a:ea typeface="Times New Roman" panose="02020603050405020304" pitchFamily="18" charset="0"/>
                <a:hlinkClick r:id="rId2"/>
              </a:rPr>
              <a:t>w.interregrobg.eu</a:t>
            </a:r>
            <a:r>
              <a:rPr lang="ro-RO" sz="1000" dirty="0">
                <a:latin typeface="Trebuchet MS" panose="020B0603020202020204" pitchFamily="34" charset="0"/>
                <a:ea typeface="Times New Roman" panose="02020603050405020304" pitchFamily="18" charset="0"/>
              </a:rPr>
              <a:t> </a:t>
            </a:r>
            <a:endParaRPr kumimoji="0" lang="en-US" sz="1800" b="0" i="0" u="none" strike="noStrike" cap="none" normalizeH="0" baseline="0" dirty="0">
              <a:ln>
                <a:noFill/>
              </a:ln>
              <a:effectLst/>
            </a:endParaRPr>
          </a:p>
        </p:txBody>
      </p:sp>
      <p:pic>
        <p:nvPicPr>
          <p:cNvPr id="1034"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3305" y="5791273"/>
            <a:ext cx="1246096" cy="56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1359724" y="2079034"/>
            <a:ext cx="9737766" cy="3503523"/>
          </a:xfrm>
          <a:prstGeom prst="rect">
            <a:avLst/>
          </a:prstGeom>
        </p:spPr>
        <p:txBody>
          <a:bodyPr wrap="square">
            <a:spAutoFit/>
          </a:bodyPr>
          <a:lstStyle/>
          <a:p>
            <a:pPr>
              <a:spcAft>
                <a:spcPts val="1800"/>
              </a:spcAft>
            </a:pPr>
            <a:r>
              <a:rPr lang="vi-VN" b="1" dirty="0">
                <a:latin typeface="Calibri" pitchFamily="34" charset="0"/>
                <a:cs typeface="Calibri" pitchFamily="34" charset="0"/>
              </a:rPr>
              <a:t>Măsuri de reducere a bariere</a:t>
            </a:r>
            <a:r>
              <a:rPr lang="ro-RO" b="1" dirty="0">
                <a:latin typeface="Calibri" pitchFamily="34" charset="0"/>
                <a:cs typeface="Calibri" pitchFamily="34" charset="0"/>
              </a:rPr>
              <a:t>lor în calea mobilității transfrontaliere a forței de muncă BG RO (</a:t>
            </a:r>
            <a:r>
              <a:rPr lang="ro-RO" b="1" dirty="0"/>
              <a:t>PROPUNERI ȘI RECOMANDĂRI)</a:t>
            </a:r>
            <a:endParaRPr lang="en-US" b="1" i="1" dirty="0"/>
          </a:p>
          <a:p>
            <a:pPr marL="266700" indent="-266700" algn="just">
              <a:spcAft>
                <a:spcPts val="800"/>
              </a:spcAft>
              <a:buFont typeface="Arial" pitchFamily="34" charset="0"/>
              <a:buChar char="•"/>
            </a:pPr>
            <a:r>
              <a:rPr lang="ro-RO" b="1" dirty="0"/>
              <a:t>Încurajarea antreprenoriatului transfrontalier </a:t>
            </a:r>
            <a:r>
              <a:rPr lang="ro-RO" dirty="0"/>
              <a:t>prin dezvoltarea de activități transfrontaliere pentru IMM-uri;</a:t>
            </a:r>
            <a:endParaRPr lang="en-US" dirty="0"/>
          </a:p>
          <a:p>
            <a:pPr marL="266700" indent="-266700" algn="just">
              <a:spcAft>
                <a:spcPts val="800"/>
              </a:spcAft>
              <a:buFont typeface="Arial" pitchFamily="34" charset="0"/>
              <a:buChar char="•"/>
            </a:pPr>
            <a:r>
              <a:rPr lang="ro-RO" b="1" dirty="0"/>
              <a:t>Identificarea principalelor ramuri ce pot activa mobilitatea forței de muncă </a:t>
            </a:r>
            <a:r>
              <a:rPr lang="ro-RO" dirty="0"/>
              <a:t>și dezvoltarea de strategii și planuri adecvate, în comun ;</a:t>
            </a:r>
            <a:endParaRPr lang="en-US" dirty="0"/>
          </a:p>
          <a:p>
            <a:pPr marL="266700" indent="-266700" algn="just">
              <a:spcAft>
                <a:spcPts val="800"/>
              </a:spcAft>
              <a:buFont typeface="Arial" pitchFamily="34" charset="0"/>
              <a:buChar char="•"/>
            </a:pPr>
            <a:r>
              <a:rPr lang="ro-RO" b="1" dirty="0"/>
              <a:t>Stabilirea de parteneriate cu instituțiile de învățământ </a:t>
            </a:r>
            <a:r>
              <a:rPr lang="ro-RO" dirty="0"/>
              <a:t>și cele de formare profesională din ambele state;</a:t>
            </a:r>
            <a:endParaRPr lang="en-US" dirty="0"/>
          </a:p>
          <a:p>
            <a:pPr marL="266700" indent="-266700" algn="just">
              <a:spcAft>
                <a:spcPts val="800"/>
              </a:spcAft>
              <a:buFont typeface="Arial" pitchFamily="34" charset="0"/>
              <a:buChar char="•"/>
            </a:pPr>
            <a:r>
              <a:rPr lang="ro-RO" b="1" dirty="0"/>
              <a:t>Dezvoltarea transportului transfrontalier </a:t>
            </a:r>
            <a:r>
              <a:rPr lang="ro-RO" dirty="0"/>
              <a:t>pentru a facilita mobilitatea lucrătorilor transfrontalieri;</a:t>
            </a:r>
            <a:endParaRPr lang="en-US" dirty="0"/>
          </a:p>
          <a:p>
            <a:pPr marL="266700" lvl="0" indent="-266700" algn="just">
              <a:buFont typeface="Arial" pitchFamily="34" charset="0"/>
              <a:buChar char="•"/>
            </a:pPr>
            <a:endParaRPr lang="en-US" dirty="0"/>
          </a:p>
        </p:txBody>
      </p:sp>
      <p:pic>
        <p:nvPicPr>
          <p:cNvPr id="1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31666">
            <a:off x="8941381" y="348008"/>
            <a:ext cx="739005" cy="96918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Logo-ROGov_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3897" y="431074"/>
            <a:ext cx="1193692" cy="1044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Logo UE R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0784" y="492377"/>
            <a:ext cx="4346570" cy="9504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11"/>
          <p:cNvSpPr txBox="1">
            <a:spLocks noChangeArrowheads="1"/>
          </p:cNvSpPr>
          <p:nvPr/>
        </p:nvSpPr>
        <p:spPr bwMode="auto">
          <a:xfrm>
            <a:off x="8891505" y="1337978"/>
            <a:ext cx="1104900" cy="4218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СНЦ</a:t>
            </a:r>
            <a:r>
              <a:rPr kumimoji="0" lang="en-US"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t>
            </a: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ЕЦПБ“</a:t>
            </a:r>
            <a:endParaRPr kumimoji="0" lang="bg-BG"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1"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076" y="5672162"/>
            <a:ext cx="1658555" cy="7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224" y="5687907"/>
            <a:ext cx="1350375" cy="82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5735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2409" y="1703898"/>
            <a:ext cx="11217498" cy="4005621"/>
          </a:xfrm>
        </p:spPr>
        <p:txBody>
          <a:bodyPr>
            <a:normAutofit/>
          </a:bodyPr>
          <a:lstStyle/>
          <a:p>
            <a:endParaRPr lang="en-US" sz="1600" b="1" dirty="0">
              <a:solidFill>
                <a:srgbClr val="00B050"/>
              </a:solidFill>
              <a:effectLst>
                <a:outerShdw blurRad="38100" dist="38100" dir="2700000" algn="tl">
                  <a:srgbClr val="000000">
                    <a:alpha val="43137"/>
                  </a:srgbClr>
                </a:outerShdw>
              </a:effectLst>
              <a:latin typeface="Trebuchet MS" pitchFamily="34" charset="0"/>
            </a:endParaRPr>
          </a:p>
          <a:p>
            <a:pPr fontAlgn="ctr"/>
            <a:endParaRPr lang="en-US" sz="1000" dirty="0"/>
          </a:p>
          <a:p>
            <a:pPr fontAlgn="ctr"/>
            <a:endParaRPr lang="en-US" sz="1000" dirty="0"/>
          </a:p>
        </p:txBody>
      </p:sp>
      <p:sp>
        <p:nvSpPr>
          <p:cNvPr id="5" name="Rectangle 8"/>
          <p:cNvSpPr>
            <a:spLocks noChangeArrowheads="1"/>
          </p:cNvSpPr>
          <p:nvPr/>
        </p:nvSpPr>
        <p:spPr bwMode="auto">
          <a:xfrm>
            <a:off x="0" y="4765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5299674" y="6431790"/>
            <a:ext cx="14638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a:ln>
                  <a:noFill/>
                </a:ln>
                <a:effectLst/>
                <a:latin typeface="Trebuchet MS" panose="020B0603020202020204" pitchFamily="34" charset="0"/>
                <a:ea typeface="Times New Roman" panose="02020603050405020304" pitchFamily="18" charset="0"/>
                <a:hlinkClick r:id="rId2"/>
              </a:rPr>
              <a:t>ww</a:t>
            </a:r>
            <a:r>
              <a:rPr lang="en-US" sz="1000" dirty="0">
                <a:latin typeface="Trebuchet MS" panose="020B0603020202020204" pitchFamily="34" charset="0"/>
                <a:ea typeface="Times New Roman" panose="02020603050405020304" pitchFamily="18" charset="0"/>
                <a:hlinkClick r:id="rId2"/>
              </a:rPr>
              <a:t>w.interregrobg.eu</a:t>
            </a:r>
            <a:r>
              <a:rPr lang="ro-RO" sz="1000" dirty="0">
                <a:latin typeface="Trebuchet MS" panose="020B0603020202020204" pitchFamily="34" charset="0"/>
                <a:ea typeface="Times New Roman" panose="02020603050405020304" pitchFamily="18" charset="0"/>
              </a:rPr>
              <a:t> </a:t>
            </a:r>
            <a:endParaRPr kumimoji="0" lang="en-US" sz="1800" b="0" i="0" u="none" strike="noStrike" cap="none" normalizeH="0" baseline="0" dirty="0">
              <a:ln>
                <a:noFill/>
              </a:ln>
              <a:effectLst/>
            </a:endParaRPr>
          </a:p>
        </p:txBody>
      </p:sp>
      <p:pic>
        <p:nvPicPr>
          <p:cNvPr id="1034"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3305" y="5791273"/>
            <a:ext cx="1246096" cy="56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1258783" y="1835590"/>
            <a:ext cx="9737766" cy="4632037"/>
          </a:xfrm>
          <a:prstGeom prst="rect">
            <a:avLst/>
          </a:prstGeom>
        </p:spPr>
        <p:txBody>
          <a:bodyPr wrap="square">
            <a:spAutoFit/>
          </a:bodyPr>
          <a:lstStyle/>
          <a:p>
            <a:pPr>
              <a:spcAft>
                <a:spcPts val="1800"/>
              </a:spcAft>
            </a:pPr>
            <a:r>
              <a:rPr lang="vi-VN" b="1" dirty="0">
                <a:latin typeface="Calibri" pitchFamily="34" charset="0"/>
                <a:cs typeface="Calibri" pitchFamily="34" charset="0"/>
              </a:rPr>
              <a:t>Măsuri de reducere a bariere</a:t>
            </a:r>
            <a:r>
              <a:rPr lang="ro-RO" b="1" dirty="0">
                <a:latin typeface="Calibri" pitchFamily="34" charset="0"/>
                <a:cs typeface="Calibri" pitchFamily="34" charset="0"/>
              </a:rPr>
              <a:t>lor în calea mobilității transfrontaliere a forței de muncă BG RO (</a:t>
            </a:r>
            <a:r>
              <a:rPr lang="ro-RO" b="1" dirty="0"/>
              <a:t>PROPUNERI ȘI RECOMANDĂRI)</a:t>
            </a:r>
            <a:endParaRPr lang="en-US" b="1" i="1" dirty="0"/>
          </a:p>
          <a:p>
            <a:pPr marL="266700" lvl="0" indent="-266700" algn="just">
              <a:spcAft>
                <a:spcPts val="800"/>
              </a:spcAft>
              <a:buFont typeface="Arial" pitchFamily="34" charset="0"/>
              <a:buChar char="•"/>
            </a:pPr>
            <a:r>
              <a:rPr lang="ro-RO" b="1" dirty="0"/>
              <a:t>Îmbunătățirea accesului la informații pentru grupul țintă </a:t>
            </a:r>
            <a:r>
              <a:rPr lang="ro-RO" dirty="0"/>
              <a:t>(ex: informații complete si oficiale cu privire la asigurarile sociale, legislația muncii și aspecte fiscale din regiunile de graniță din România și Bulgaria, prin sesiuni de instruire periodică și cursuri cu privire la reglementările legale relevante  și modul de interpretare și aplicare a acestora);</a:t>
            </a:r>
          </a:p>
          <a:p>
            <a:pPr marL="266700" indent="-266700" algn="just">
              <a:spcAft>
                <a:spcPts val="800"/>
              </a:spcAft>
              <a:buFont typeface="Arial" pitchFamily="34" charset="0"/>
              <a:buChar char="•"/>
            </a:pPr>
            <a:r>
              <a:rPr lang="ro-RO" b="1" dirty="0"/>
              <a:t>promovarea instruirii în tehnici de căutare a unui loc de muncă </a:t>
            </a:r>
            <a:r>
              <a:rPr lang="ro-RO" i="1" dirty="0"/>
              <a:t>(Job club);</a:t>
            </a:r>
            <a:endParaRPr lang="en-US" i="1" dirty="0"/>
          </a:p>
          <a:p>
            <a:pPr marL="266700" indent="-266700" algn="just">
              <a:spcAft>
                <a:spcPts val="800"/>
              </a:spcAft>
              <a:buFont typeface="Arial" pitchFamily="34" charset="0"/>
              <a:buChar char="•"/>
            </a:pPr>
            <a:r>
              <a:rPr lang="ro-RO" b="1" dirty="0"/>
              <a:t>Realizarea unei baze de date comune </a:t>
            </a:r>
            <a:r>
              <a:rPr lang="ro-RO" dirty="0"/>
              <a:t>în vederea furnizării de servicii de mediere/plasare (corelare între cererea și oferta de forță de muncă);</a:t>
            </a:r>
            <a:endParaRPr lang="en-US" dirty="0"/>
          </a:p>
          <a:p>
            <a:pPr marL="266700" indent="-266700" algn="just">
              <a:spcAft>
                <a:spcPts val="800"/>
              </a:spcAft>
            </a:pPr>
            <a:endParaRPr lang="ro-RO" sz="700" dirty="0"/>
          </a:p>
          <a:p>
            <a:pPr marL="723900" lvl="1" indent="-266700" algn="just">
              <a:spcAft>
                <a:spcPts val="800"/>
              </a:spcAft>
            </a:pPr>
            <a:r>
              <a:rPr lang="ro-RO" sz="1400" i="1" dirty="0"/>
              <a:t>*   Job Club-ul este un grup formal sau informal creat pentru persoanele care sunt în căutarea unui loc de muncă. Scopul este de a oferi asistență, suport și consiliere celor aflați în căutarea unui loc de muncă. </a:t>
            </a:r>
            <a:endParaRPr lang="en-US" sz="1400" i="1" dirty="0"/>
          </a:p>
          <a:p>
            <a:pPr marL="266700" lvl="0" indent="-266700" algn="just">
              <a:spcAft>
                <a:spcPts val="800"/>
              </a:spcAft>
              <a:buFont typeface="Arial" pitchFamily="34" charset="0"/>
              <a:buChar char="•"/>
            </a:pPr>
            <a:endParaRPr lang="en-US" dirty="0"/>
          </a:p>
          <a:p>
            <a:pPr marL="266700" lvl="0" indent="-266700" algn="just">
              <a:buFont typeface="Arial" pitchFamily="34" charset="0"/>
              <a:buChar char="•"/>
            </a:pPr>
            <a:endParaRPr lang="en-US" dirty="0"/>
          </a:p>
        </p:txBody>
      </p:sp>
      <p:pic>
        <p:nvPicPr>
          <p:cNvPr id="1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31666">
            <a:off x="8941381" y="348008"/>
            <a:ext cx="739005" cy="96918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Logo-ROGov_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3897" y="431074"/>
            <a:ext cx="1193692" cy="1044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Logo UE R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0784" y="492377"/>
            <a:ext cx="4346570" cy="9504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11"/>
          <p:cNvSpPr txBox="1">
            <a:spLocks noChangeArrowheads="1"/>
          </p:cNvSpPr>
          <p:nvPr/>
        </p:nvSpPr>
        <p:spPr bwMode="auto">
          <a:xfrm>
            <a:off x="8891505" y="1337978"/>
            <a:ext cx="1104900" cy="4218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СНЦ</a:t>
            </a:r>
            <a:r>
              <a:rPr kumimoji="0" lang="en-US"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t>
            </a: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ЕЦПБ“</a:t>
            </a:r>
            <a:endParaRPr kumimoji="0" lang="bg-BG"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1"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076" y="5697562"/>
            <a:ext cx="1658555" cy="7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224" y="5713307"/>
            <a:ext cx="1350375" cy="82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8899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2409" y="1703898"/>
            <a:ext cx="11217498" cy="4005621"/>
          </a:xfrm>
        </p:spPr>
        <p:txBody>
          <a:bodyPr>
            <a:normAutofit/>
          </a:bodyPr>
          <a:lstStyle/>
          <a:p>
            <a:endParaRPr lang="en-US" sz="1600" b="1" dirty="0">
              <a:solidFill>
                <a:srgbClr val="00B050"/>
              </a:solidFill>
              <a:effectLst>
                <a:outerShdw blurRad="38100" dist="38100" dir="2700000" algn="tl">
                  <a:srgbClr val="000000">
                    <a:alpha val="43137"/>
                  </a:srgbClr>
                </a:outerShdw>
              </a:effectLst>
              <a:latin typeface="Trebuchet MS" pitchFamily="34" charset="0"/>
            </a:endParaRPr>
          </a:p>
          <a:p>
            <a:pPr fontAlgn="ctr"/>
            <a:endParaRPr lang="en-US" sz="1000" dirty="0"/>
          </a:p>
          <a:p>
            <a:pPr fontAlgn="ctr"/>
            <a:endParaRPr lang="en-US" sz="1000" dirty="0"/>
          </a:p>
        </p:txBody>
      </p:sp>
      <p:sp>
        <p:nvSpPr>
          <p:cNvPr id="5" name="Rectangle 8"/>
          <p:cNvSpPr>
            <a:spLocks noChangeArrowheads="1"/>
          </p:cNvSpPr>
          <p:nvPr/>
        </p:nvSpPr>
        <p:spPr bwMode="auto">
          <a:xfrm>
            <a:off x="0" y="4765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5299674" y="6431790"/>
            <a:ext cx="14638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a:ln>
                  <a:noFill/>
                </a:ln>
                <a:effectLst/>
                <a:latin typeface="Trebuchet MS" panose="020B0603020202020204" pitchFamily="34" charset="0"/>
                <a:ea typeface="Times New Roman" panose="02020603050405020304" pitchFamily="18" charset="0"/>
                <a:hlinkClick r:id="rId2"/>
              </a:rPr>
              <a:t>ww</a:t>
            </a:r>
            <a:r>
              <a:rPr lang="en-US" sz="1000" dirty="0">
                <a:latin typeface="Trebuchet MS" panose="020B0603020202020204" pitchFamily="34" charset="0"/>
                <a:ea typeface="Times New Roman" panose="02020603050405020304" pitchFamily="18" charset="0"/>
                <a:hlinkClick r:id="rId2"/>
              </a:rPr>
              <a:t>w.interregrobg.eu</a:t>
            </a:r>
            <a:r>
              <a:rPr lang="ro-RO" sz="1000" dirty="0">
                <a:latin typeface="Trebuchet MS" panose="020B0603020202020204" pitchFamily="34" charset="0"/>
                <a:ea typeface="Times New Roman" panose="02020603050405020304" pitchFamily="18" charset="0"/>
              </a:rPr>
              <a:t> </a:t>
            </a:r>
            <a:endParaRPr kumimoji="0" lang="en-US" sz="1800" b="0" i="0" u="none" strike="noStrike" cap="none" normalizeH="0" baseline="0" dirty="0">
              <a:ln>
                <a:noFill/>
              </a:ln>
              <a:effectLst/>
            </a:endParaRPr>
          </a:p>
        </p:txBody>
      </p:sp>
      <p:pic>
        <p:nvPicPr>
          <p:cNvPr id="1034"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3305" y="5791273"/>
            <a:ext cx="1246096" cy="56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1258783" y="1835590"/>
            <a:ext cx="9737766" cy="3349635"/>
          </a:xfrm>
          <a:prstGeom prst="rect">
            <a:avLst/>
          </a:prstGeom>
        </p:spPr>
        <p:txBody>
          <a:bodyPr wrap="square">
            <a:spAutoFit/>
          </a:bodyPr>
          <a:lstStyle/>
          <a:p>
            <a:pPr>
              <a:spcAft>
                <a:spcPts val="1800"/>
              </a:spcAft>
            </a:pPr>
            <a:r>
              <a:rPr lang="vi-VN" b="1" dirty="0">
                <a:latin typeface="Calibri" pitchFamily="34" charset="0"/>
                <a:cs typeface="Calibri" pitchFamily="34" charset="0"/>
              </a:rPr>
              <a:t>Măsuri de reducere a bariere</a:t>
            </a:r>
            <a:r>
              <a:rPr lang="ro-RO" b="1" dirty="0">
                <a:latin typeface="Calibri" pitchFamily="34" charset="0"/>
                <a:cs typeface="Calibri" pitchFamily="34" charset="0"/>
              </a:rPr>
              <a:t>lor în calea mobilității transfrontaliere a forței de muncă BG RO (</a:t>
            </a:r>
            <a:r>
              <a:rPr lang="ro-RO" b="1" dirty="0"/>
              <a:t>PROPUNERI ȘI RECOMANDĂRI)</a:t>
            </a:r>
            <a:endParaRPr lang="en-US" b="1" i="1" dirty="0"/>
          </a:p>
          <a:p>
            <a:pPr marL="266700" indent="-266700" algn="just">
              <a:spcAft>
                <a:spcPts val="1200"/>
              </a:spcAft>
              <a:buFont typeface="Arial" pitchFamily="34" charset="0"/>
              <a:buChar char="•"/>
            </a:pPr>
            <a:r>
              <a:rPr lang="ro-RO" b="1" dirty="0"/>
              <a:t>Crearea și dezvoltarea incubatoarelor de afaceri transfrontaliere </a:t>
            </a:r>
            <a:r>
              <a:rPr lang="ro-RO" dirty="0"/>
              <a:t>și a </a:t>
            </a:r>
            <a:r>
              <a:rPr lang="ro-RO" b="1" dirty="0"/>
              <a:t>incubatoarelor virtuale </a:t>
            </a:r>
            <a:r>
              <a:rPr lang="ro-RO" dirty="0"/>
              <a:t>pentru promovarea angajării  personalului de ambele părți ale frontierei (companii cu nevoi de servicii locale în domeniul turismului - cultural, acvatic, ecologic);</a:t>
            </a:r>
            <a:endParaRPr lang="en-US" dirty="0"/>
          </a:p>
          <a:p>
            <a:pPr marL="266700" indent="-266700" algn="just">
              <a:spcAft>
                <a:spcPts val="800"/>
              </a:spcAft>
              <a:buFont typeface="Arial" pitchFamily="34" charset="0"/>
              <a:buChar char="•"/>
            </a:pPr>
            <a:r>
              <a:rPr lang="ro-RO" b="1" dirty="0"/>
              <a:t>Promovarea unor măsuri de sprijinire a persoanelor ce aparțin grupurilor defavorizate</a:t>
            </a:r>
            <a:r>
              <a:rPr lang="ro-RO" dirty="0"/>
              <a:t> (minorități etnice, persoane cu dizabilități etc.), precum </a:t>
            </a:r>
            <a:r>
              <a:rPr lang="ro-RO" b="1" dirty="0"/>
              <a:t>și a celor dispuse spre o reconversie profesională și a celor inactive</a:t>
            </a:r>
            <a:r>
              <a:rPr lang="ro-RO" dirty="0"/>
              <a:t> care se întorc în câmpul muncii în vederea prestării unei activități transfrontaliere remunerate.</a:t>
            </a:r>
            <a:endParaRPr lang="en-US" dirty="0"/>
          </a:p>
          <a:p>
            <a:pPr marL="266700" lvl="0" indent="-266700" algn="just">
              <a:buFont typeface="Arial" pitchFamily="34" charset="0"/>
              <a:buChar char="•"/>
            </a:pPr>
            <a:endParaRPr lang="en-US" dirty="0"/>
          </a:p>
        </p:txBody>
      </p:sp>
      <p:pic>
        <p:nvPicPr>
          <p:cNvPr id="1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31666">
            <a:off x="8941381" y="348008"/>
            <a:ext cx="739005" cy="96918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Logo-ROGov_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3897" y="431074"/>
            <a:ext cx="1193692" cy="1044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Logo UE R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0784" y="492377"/>
            <a:ext cx="4346570" cy="9504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11"/>
          <p:cNvSpPr txBox="1">
            <a:spLocks noChangeArrowheads="1"/>
          </p:cNvSpPr>
          <p:nvPr/>
        </p:nvSpPr>
        <p:spPr bwMode="auto">
          <a:xfrm>
            <a:off x="8891505" y="1337978"/>
            <a:ext cx="1104900" cy="4218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СНЦ</a:t>
            </a:r>
            <a:r>
              <a:rPr kumimoji="0" lang="en-US"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t>
            </a: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ЕЦПБ“</a:t>
            </a:r>
            <a:endParaRPr kumimoji="0" lang="bg-BG"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1"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076" y="5697562"/>
            <a:ext cx="1658555" cy="7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224" y="5713307"/>
            <a:ext cx="1350375" cy="82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128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8035" y="1905779"/>
            <a:ext cx="11217498" cy="4005621"/>
          </a:xfrm>
        </p:spPr>
        <p:txBody>
          <a:bodyPr>
            <a:normAutofit/>
          </a:bodyPr>
          <a:lstStyle/>
          <a:p>
            <a:endParaRPr lang="en-US" sz="1600" b="1" dirty="0" smtClean="0">
              <a:solidFill>
                <a:srgbClr val="00B050"/>
              </a:solidFill>
              <a:effectLst>
                <a:outerShdw blurRad="38100" dist="38100" dir="2700000" algn="tl">
                  <a:srgbClr val="000000">
                    <a:alpha val="43137"/>
                  </a:srgbClr>
                </a:outerShdw>
              </a:effectLst>
              <a:latin typeface="Trebuchet MS" pitchFamily="34" charset="0"/>
            </a:endParaRPr>
          </a:p>
          <a:p>
            <a:pPr fontAlgn="ctr"/>
            <a:endParaRPr lang="en-US" sz="1000" dirty="0"/>
          </a:p>
          <a:p>
            <a:pPr fontAlgn="ctr"/>
            <a:endParaRPr lang="en-US" sz="1000" dirty="0"/>
          </a:p>
        </p:txBody>
      </p:sp>
      <p:sp>
        <p:nvSpPr>
          <p:cNvPr id="5" name="Rectangle 8"/>
          <p:cNvSpPr>
            <a:spLocks noChangeArrowheads="1"/>
          </p:cNvSpPr>
          <p:nvPr/>
        </p:nvSpPr>
        <p:spPr bwMode="auto">
          <a:xfrm>
            <a:off x="0" y="4765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5299674" y="6431790"/>
            <a:ext cx="14638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smtClean="0">
                <a:ln>
                  <a:noFill/>
                </a:ln>
                <a:effectLst/>
                <a:latin typeface="Trebuchet MS" panose="020B0603020202020204" pitchFamily="34" charset="0"/>
                <a:ea typeface="Times New Roman" panose="02020603050405020304" pitchFamily="18" charset="0"/>
                <a:hlinkClick r:id="rId2"/>
              </a:rPr>
              <a:t>ww</a:t>
            </a:r>
            <a:r>
              <a:rPr lang="en-US" sz="1000" dirty="0" smtClean="0">
                <a:latin typeface="Trebuchet MS" panose="020B0603020202020204" pitchFamily="34" charset="0"/>
                <a:ea typeface="Times New Roman" panose="02020603050405020304" pitchFamily="18" charset="0"/>
                <a:hlinkClick r:id="rId2"/>
              </a:rPr>
              <a:t>w.interregrobg.eu</a:t>
            </a:r>
            <a:r>
              <a:rPr lang="ro-RO" sz="1000" dirty="0" smtClean="0">
                <a:latin typeface="Trebuchet MS" panose="020B0603020202020204" pitchFamily="34" charset="0"/>
                <a:ea typeface="Times New Roman" panose="02020603050405020304" pitchFamily="18" charset="0"/>
              </a:rPr>
              <a:t> </a:t>
            </a:r>
            <a:endParaRPr kumimoji="0" lang="en-US" sz="1800" b="0" i="0" u="none" strike="noStrike" cap="none" normalizeH="0" baseline="0" dirty="0" smtClean="0">
              <a:ln>
                <a:noFill/>
              </a:ln>
              <a:effectLst/>
            </a:endParaRPr>
          </a:p>
        </p:txBody>
      </p:sp>
      <p:pic>
        <p:nvPicPr>
          <p:cNvPr id="1034"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3305" y="5791273"/>
            <a:ext cx="1246096" cy="56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ubtitle 2"/>
          <p:cNvSpPr txBox="1">
            <a:spLocks/>
          </p:cNvSpPr>
          <p:nvPr/>
        </p:nvSpPr>
        <p:spPr>
          <a:xfrm>
            <a:off x="680435" y="1864994"/>
            <a:ext cx="10871914" cy="40056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ro-RO" sz="1400" b="1" dirty="0" smtClean="0">
              <a:latin typeface="Trebuchet MS" panose="020B0603020202020204" pitchFamily="34" charset="0"/>
            </a:endParaRPr>
          </a:p>
          <a:p>
            <a:r>
              <a:rPr lang="ro-RO" sz="2000" b="1" dirty="0" smtClean="0">
                <a:latin typeface="Trebuchet MS" panose="020B0603020202020204" pitchFamily="34" charset="0"/>
              </a:rPr>
              <a:t>Dintre </a:t>
            </a:r>
            <a:r>
              <a:rPr lang="ro-RO" sz="2000" b="1" dirty="0">
                <a:latin typeface="Trebuchet MS" panose="020B0603020202020204" pitchFamily="34" charset="0"/>
              </a:rPr>
              <a:t>activitățile principale ale proiectului, menționăm</a:t>
            </a:r>
            <a:r>
              <a:rPr lang="ro-RO" sz="2000" b="1" dirty="0" smtClean="0">
                <a:latin typeface="Trebuchet MS" panose="020B0603020202020204" pitchFamily="34" charset="0"/>
              </a:rPr>
              <a:t>:</a:t>
            </a:r>
          </a:p>
          <a:p>
            <a:endParaRPr lang="ro-RO" sz="2000" dirty="0">
              <a:latin typeface="Trebuchet MS" panose="020B0603020202020204" pitchFamily="34" charset="0"/>
            </a:endParaRPr>
          </a:p>
          <a:p>
            <a:pPr marL="285750" lvl="0" indent="-285750" algn="just">
              <a:buFont typeface="Wingdings" panose="05000000000000000000" pitchFamily="2" charset="2"/>
              <a:buChar char="ü"/>
            </a:pPr>
            <a:r>
              <a:rPr lang="en-US" sz="1800" dirty="0" err="1">
                <a:latin typeface="Trebuchet MS" panose="020B0603020202020204" pitchFamily="34" charset="0"/>
              </a:rPr>
              <a:t>Realizarea</a:t>
            </a:r>
            <a:r>
              <a:rPr lang="en-US" sz="1800" dirty="0">
                <a:latin typeface="Trebuchet MS" panose="020B0603020202020204" pitchFamily="34" charset="0"/>
              </a:rPr>
              <a:t> </a:t>
            </a:r>
            <a:r>
              <a:rPr lang="en-US" sz="1800" dirty="0" err="1">
                <a:latin typeface="Trebuchet MS" panose="020B0603020202020204" pitchFamily="34" charset="0"/>
              </a:rPr>
              <a:t>unui</a:t>
            </a:r>
            <a:r>
              <a:rPr lang="en-US" sz="1800" dirty="0">
                <a:latin typeface="Trebuchet MS" panose="020B0603020202020204" pitchFamily="34" charset="0"/>
              </a:rPr>
              <a:t> </a:t>
            </a:r>
            <a:r>
              <a:rPr lang="en-US" sz="1800" dirty="0" err="1">
                <a:latin typeface="Trebuchet MS" panose="020B0603020202020204" pitchFamily="34" charset="0"/>
              </a:rPr>
              <a:t>sondaj</a:t>
            </a:r>
            <a:r>
              <a:rPr lang="en-US" sz="1800" dirty="0">
                <a:latin typeface="Trebuchet MS" panose="020B0603020202020204" pitchFamily="34" charset="0"/>
              </a:rPr>
              <a:t> </a:t>
            </a:r>
            <a:r>
              <a:rPr lang="en-US" sz="1800" dirty="0" err="1">
                <a:latin typeface="Trebuchet MS" panose="020B0603020202020204" pitchFamily="34" charset="0"/>
              </a:rPr>
              <a:t>privind</a:t>
            </a:r>
            <a:r>
              <a:rPr lang="en-US" sz="1800" dirty="0">
                <a:latin typeface="Trebuchet MS" panose="020B0603020202020204" pitchFamily="34" charset="0"/>
              </a:rPr>
              <a:t> </a:t>
            </a:r>
            <a:r>
              <a:rPr lang="en-US" sz="1800" dirty="0" err="1">
                <a:latin typeface="Trebuchet MS" panose="020B0603020202020204" pitchFamily="34" charset="0"/>
              </a:rPr>
              <a:t>mediul</a:t>
            </a:r>
            <a:r>
              <a:rPr lang="en-US" sz="1800" dirty="0">
                <a:latin typeface="Trebuchet MS" panose="020B0603020202020204" pitchFamily="34" charset="0"/>
              </a:rPr>
              <a:t> de </a:t>
            </a:r>
            <a:r>
              <a:rPr lang="en-US" sz="1800" dirty="0" err="1">
                <a:latin typeface="Trebuchet MS" panose="020B0603020202020204" pitchFamily="34" charset="0"/>
              </a:rPr>
              <a:t>afaceri</a:t>
            </a:r>
            <a:r>
              <a:rPr lang="en-US" sz="1800" dirty="0">
                <a:latin typeface="Trebuchet MS" panose="020B0603020202020204" pitchFamily="34" charset="0"/>
              </a:rPr>
              <a:t> </a:t>
            </a:r>
            <a:r>
              <a:rPr lang="en-US" sz="1800" dirty="0" err="1">
                <a:latin typeface="Trebuchet MS" panose="020B0603020202020204" pitchFamily="34" charset="0"/>
              </a:rPr>
              <a:t>şi</a:t>
            </a:r>
            <a:r>
              <a:rPr lang="en-US" sz="1800" dirty="0">
                <a:latin typeface="Trebuchet MS" panose="020B0603020202020204" pitchFamily="34" charset="0"/>
              </a:rPr>
              <a:t> </a:t>
            </a:r>
            <a:r>
              <a:rPr lang="en-US" sz="1800" dirty="0" err="1">
                <a:latin typeface="Trebuchet MS" panose="020B0603020202020204" pitchFamily="34" charset="0"/>
              </a:rPr>
              <a:t>forța</a:t>
            </a:r>
            <a:r>
              <a:rPr lang="en-US" sz="1800" dirty="0">
                <a:latin typeface="Trebuchet MS" panose="020B0603020202020204" pitchFamily="34" charset="0"/>
              </a:rPr>
              <a:t> de </a:t>
            </a:r>
            <a:r>
              <a:rPr lang="en-US" sz="1800" dirty="0" err="1">
                <a:latin typeface="Trebuchet MS" panose="020B0603020202020204" pitchFamily="34" charset="0"/>
              </a:rPr>
              <a:t>muncă</a:t>
            </a:r>
            <a:r>
              <a:rPr lang="en-US" sz="1800" dirty="0">
                <a:latin typeface="Trebuchet MS" panose="020B0603020202020204" pitchFamily="34" charset="0"/>
              </a:rPr>
              <a:t> </a:t>
            </a:r>
            <a:r>
              <a:rPr lang="en-US" sz="1800" dirty="0" err="1">
                <a:latin typeface="Trebuchet MS" panose="020B0603020202020204" pitchFamily="34" charset="0"/>
              </a:rPr>
              <a:t>în</a:t>
            </a:r>
            <a:r>
              <a:rPr lang="en-US" sz="1800" dirty="0">
                <a:latin typeface="Trebuchet MS" panose="020B0603020202020204" pitchFamily="34" charset="0"/>
              </a:rPr>
              <a:t> </a:t>
            </a:r>
            <a:r>
              <a:rPr lang="en-US" sz="1800" dirty="0" err="1">
                <a:latin typeface="Trebuchet MS" panose="020B0603020202020204" pitchFamily="34" charset="0"/>
              </a:rPr>
              <a:t>regiunea</a:t>
            </a:r>
            <a:r>
              <a:rPr lang="en-US" sz="1800" dirty="0">
                <a:latin typeface="Trebuchet MS" panose="020B0603020202020204" pitchFamily="34" charset="0"/>
              </a:rPr>
              <a:t> </a:t>
            </a:r>
            <a:r>
              <a:rPr lang="en-US" sz="1800" dirty="0" err="1">
                <a:latin typeface="Trebuchet MS" panose="020B0603020202020204" pitchFamily="34" charset="0"/>
              </a:rPr>
              <a:t>transfrontalieră</a:t>
            </a:r>
            <a:r>
              <a:rPr lang="en-US" sz="1800" dirty="0">
                <a:latin typeface="Trebuchet MS" panose="020B0603020202020204" pitchFamily="34" charset="0"/>
              </a:rPr>
              <a:t> - </a:t>
            </a:r>
            <a:r>
              <a:rPr lang="en-US" sz="1800" dirty="0" err="1">
                <a:latin typeface="Trebuchet MS" panose="020B0603020202020204" pitchFamily="34" charset="0"/>
              </a:rPr>
              <a:t>pentru</a:t>
            </a:r>
            <a:r>
              <a:rPr lang="en-US" sz="1800" dirty="0">
                <a:latin typeface="Trebuchet MS" panose="020B0603020202020204" pitchFamily="34" charset="0"/>
              </a:rPr>
              <a:t> a </a:t>
            </a:r>
            <a:r>
              <a:rPr lang="en-US" sz="1800" dirty="0" err="1">
                <a:latin typeface="Trebuchet MS" panose="020B0603020202020204" pitchFamily="34" charset="0"/>
              </a:rPr>
              <a:t>identifica</a:t>
            </a:r>
            <a:r>
              <a:rPr lang="en-US" sz="1800" dirty="0">
                <a:latin typeface="Trebuchet MS" panose="020B0603020202020204" pitchFamily="34" charset="0"/>
              </a:rPr>
              <a:t> </a:t>
            </a:r>
            <a:r>
              <a:rPr lang="en-US" sz="1800" dirty="0" err="1">
                <a:latin typeface="Trebuchet MS" panose="020B0603020202020204" pitchFamily="34" charset="0"/>
              </a:rPr>
              <a:t>problemele</a:t>
            </a:r>
            <a:r>
              <a:rPr lang="en-US" sz="1800" dirty="0">
                <a:latin typeface="Trebuchet MS" panose="020B0603020202020204" pitchFamily="34" charset="0"/>
              </a:rPr>
              <a:t> </a:t>
            </a:r>
            <a:r>
              <a:rPr lang="en-US" sz="1800" dirty="0" err="1">
                <a:latin typeface="Trebuchet MS" panose="020B0603020202020204" pitchFamily="34" charset="0"/>
              </a:rPr>
              <a:t>și</a:t>
            </a:r>
            <a:r>
              <a:rPr lang="en-US" sz="1800" dirty="0">
                <a:latin typeface="Trebuchet MS" panose="020B0603020202020204" pitchFamily="34" charset="0"/>
              </a:rPr>
              <a:t> </a:t>
            </a:r>
            <a:r>
              <a:rPr lang="en-US" sz="1800" dirty="0" err="1">
                <a:latin typeface="Trebuchet MS" panose="020B0603020202020204" pitchFamily="34" charset="0"/>
              </a:rPr>
              <a:t>tendințele</a:t>
            </a:r>
            <a:r>
              <a:rPr lang="en-US" sz="1800" dirty="0">
                <a:latin typeface="Trebuchet MS" panose="020B0603020202020204" pitchFamily="34" charset="0"/>
              </a:rPr>
              <a:t> de </a:t>
            </a:r>
            <a:r>
              <a:rPr lang="en-US" sz="1800" dirty="0" err="1">
                <a:latin typeface="Trebuchet MS" panose="020B0603020202020204" pitchFamily="34" charset="0"/>
              </a:rPr>
              <a:t>pe</a:t>
            </a:r>
            <a:r>
              <a:rPr lang="en-US" sz="1800" dirty="0">
                <a:latin typeface="Trebuchet MS" panose="020B0603020202020204" pitchFamily="34" charset="0"/>
              </a:rPr>
              <a:t> </a:t>
            </a:r>
            <a:r>
              <a:rPr lang="en-US" sz="1800" dirty="0" err="1">
                <a:latin typeface="Trebuchet MS" panose="020B0603020202020204" pitchFamily="34" charset="0"/>
              </a:rPr>
              <a:t>piața</a:t>
            </a:r>
            <a:r>
              <a:rPr lang="en-US" sz="1800" dirty="0">
                <a:latin typeface="Trebuchet MS" panose="020B0603020202020204" pitchFamily="34" charset="0"/>
              </a:rPr>
              <a:t> </a:t>
            </a:r>
            <a:r>
              <a:rPr lang="en-US" sz="1800" dirty="0" err="1">
                <a:latin typeface="Trebuchet MS" panose="020B0603020202020204" pitchFamily="34" charset="0"/>
              </a:rPr>
              <a:t>muncii</a:t>
            </a:r>
            <a:r>
              <a:rPr lang="en-US" sz="1800" dirty="0">
                <a:latin typeface="Trebuchet MS" panose="020B0603020202020204" pitchFamily="34" charset="0"/>
              </a:rPr>
              <a:t> din zona </a:t>
            </a:r>
            <a:r>
              <a:rPr lang="en-US" sz="1800" dirty="0" err="1">
                <a:latin typeface="Trebuchet MS" panose="020B0603020202020204" pitchFamily="34" charset="0"/>
              </a:rPr>
              <a:t>transfrontalieră</a:t>
            </a:r>
            <a:r>
              <a:rPr lang="en-US" sz="1800" dirty="0">
                <a:latin typeface="Trebuchet MS" panose="020B0603020202020204" pitchFamily="34" charset="0"/>
              </a:rPr>
              <a:t> </a:t>
            </a:r>
            <a:r>
              <a:rPr lang="en-US" sz="1800" dirty="0" smtClean="0">
                <a:latin typeface="Trebuchet MS" panose="020B0603020202020204" pitchFamily="34" charset="0"/>
              </a:rPr>
              <a:t>BG-RO</a:t>
            </a:r>
            <a:endParaRPr lang="ro-RO" sz="1800" dirty="0" smtClean="0">
              <a:latin typeface="Trebuchet MS" panose="020B0603020202020204" pitchFamily="34" charset="0"/>
            </a:endParaRPr>
          </a:p>
          <a:p>
            <a:pPr lvl="0" algn="just"/>
            <a:endParaRPr lang="ro-RO" sz="1400" dirty="0">
              <a:latin typeface="Trebuchet MS" panose="020B0603020202020204" pitchFamily="34" charset="0"/>
            </a:endParaRPr>
          </a:p>
          <a:p>
            <a:pPr marL="285750" lvl="0" indent="-285750" algn="just">
              <a:buFont typeface="Wingdings" panose="05000000000000000000" pitchFamily="2" charset="2"/>
              <a:buChar char="ü"/>
            </a:pPr>
            <a:r>
              <a:rPr lang="en-US" sz="1800" dirty="0" err="1" smtClean="0">
                <a:latin typeface="Trebuchet MS" panose="020B0603020202020204" pitchFamily="34" charset="0"/>
              </a:rPr>
              <a:t>Elaborarea</a:t>
            </a:r>
            <a:r>
              <a:rPr lang="en-US" sz="1800" dirty="0" smtClean="0">
                <a:latin typeface="Trebuchet MS" panose="020B0603020202020204" pitchFamily="34" charset="0"/>
              </a:rPr>
              <a:t> </a:t>
            </a:r>
            <a:r>
              <a:rPr lang="en-US" sz="1800" dirty="0" err="1">
                <a:latin typeface="Trebuchet MS" panose="020B0603020202020204" pitchFamily="34" charset="0"/>
              </a:rPr>
              <a:t>unei</a:t>
            </a:r>
            <a:r>
              <a:rPr lang="en-US" sz="1800" dirty="0">
                <a:latin typeface="Trebuchet MS" panose="020B0603020202020204" pitchFamily="34" charset="0"/>
              </a:rPr>
              <a:t> </a:t>
            </a:r>
            <a:r>
              <a:rPr lang="en-US" sz="1800" dirty="0" err="1">
                <a:latin typeface="Trebuchet MS" panose="020B0603020202020204" pitchFamily="34" charset="0"/>
              </a:rPr>
              <a:t>analize</a:t>
            </a:r>
            <a:r>
              <a:rPr lang="en-US" sz="1800" dirty="0">
                <a:latin typeface="Trebuchet MS" panose="020B0603020202020204" pitchFamily="34" charset="0"/>
              </a:rPr>
              <a:t> </a:t>
            </a:r>
            <a:r>
              <a:rPr lang="en-US" sz="1800" dirty="0" err="1">
                <a:latin typeface="Trebuchet MS" panose="020B0603020202020204" pitchFamily="34" charset="0"/>
              </a:rPr>
              <a:t>asupra</a:t>
            </a:r>
            <a:r>
              <a:rPr lang="en-US" sz="1800" dirty="0">
                <a:latin typeface="Trebuchet MS" panose="020B0603020202020204" pitchFamily="34" charset="0"/>
              </a:rPr>
              <a:t> </a:t>
            </a:r>
            <a:r>
              <a:rPr lang="en-US" sz="1800" dirty="0" err="1">
                <a:latin typeface="Trebuchet MS" panose="020B0603020202020204" pitchFamily="34" charset="0"/>
              </a:rPr>
              <a:t>situației</a:t>
            </a:r>
            <a:r>
              <a:rPr lang="en-US" sz="1800" dirty="0">
                <a:latin typeface="Trebuchet MS" panose="020B0603020202020204" pitchFamily="34" charset="0"/>
              </a:rPr>
              <a:t> </a:t>
            </a:r>
            <a:r>
              <a:rPr lang="en-US" sz="1800" dirty="0" err="1">
                <a:latin typeface="Trebuchet MS" panose="020B0603020202020204" pitchFamily="34" charset="0"/>
              </a:rPr>
              <a:t>pieței</a:t>
            </a:r>
            <a:r>
              <a:rPr lang="en-US" sz="1800" dirty="0">
                <a:latin typeface="Trebuchet MS" panose="020B0603020202020204" pitchFamily="34" charset="0"/>
              </a:rPr>
              <a:t> </a:t>
            </a:r>
            <a:r>
              <a:rPr lang="en-US" sz="1800" dirty="0" err="1">
                <a:latin typeface="Trebuchet MS" panose="020B0603020202020204" pitchFamily="34" charset="0"/>
              </a:rPr>
              <a:t>forței</a:t>
            </a:r>
            <a:r>
              <a:rPr lang="en-US" sz="1800" dirty="0">
                <a:latin typeface="Trebuchet MS" panose="020B0603020202020204" pitchFamily="34" charset="0"/>
              </a:rPr>
              <a:t> de </a:t>
            </a:r>
            <a:r>
              <a:rPr lang="en-US" sz="1800" dirty="0" err="1">
                <a:latin typeface="Trebuchet MS" panose="020B0603020202020204" pitchFamily="34" charset="0"/>
              </a:rPr>
              <a:t>muncă</a:t>
            </a:r>
            <a:r>
              <a:rPr lang="en-US" sz="1800" dirty="0">
                <a:latin typeface="Trebuchet MS" panose="020B0603020202020204" pitchFamily="34" charset="0"/>
              </a:rPr>
              <a:t> din zona </a:t>
            </a:r>
            <a:r>
              <a:rPr lang="en-US" sz="1800" dirty="0" err="1">
                <a:latin typeface="Trebuchet MS" panose="020B0603020202020204" pitchFamily="34" charset="0"/>
              </a:rPr>
              <a:t>transfrontalieră</a:t>
            </a:r>
            <a:r>
              <a:rPr lang="en-US" sz="1800" dirty="0">
                <a:latin typeface="Trebuchet MS" panose="020B0603020202020204" pitchFamily="34" charset="0"/>
              </a:rPr>
              <a:t> </a:t>
            </a:r>
            <a:r>
              <a:rPr lang="en-US" sz="1800" dirty="0" err="1" smtClean="0">
                <a:latin typeface="Trebuchet MS" panose="020B0603020202020204" pitchFamily="34" charset="0"/>
              </a:rPr>
              <a:t>româno-bulgară</a:t>
            </a:r>
            <a:endParaRPr lang="ro-RO" sz="1800" dirty="0">
              <a:latin typeface="Trebuchet MS" panose="020B0603020202020204" pitchFamily="34" charset="0"/>
            </a:endParaRPr>
          </a:p>
          <a:p>
            <a:pPr lvl="0" algn="just"/>
            <a:endParaRPr lang="ro-RO" sz="1400" dirty="0" smtClean="0">
              <a:latin typeface="Trebuchet MS" panose="020B0603020202020204" pitchFamily="34" charset="0"/>
            </a:endParaRPr>
          </a:p>
          <a:p>
            <a:pPr marL="285750" indent="-285750" algn="just">
              <a:buFont typeface="Wingdings" panose="05000000000000000000" pitchFamily="2" charset="2"/>
              <a:buChar char="ü"/>
            </a:pPr>
            <a:r>
              <a:rPr lang="en-US" sz="1800" dirty="0" err="1">
                <a:latin typeface="Trebuchet MS" panose="020B0603020202020204" pitchFamily="34" charset="0"/>
              </a:rPr>
              <a:t>Derularea</a:t>
            </a:r>
            <a:r>
              <a:rPr lang="en-US" sz="1800" dirty="0">
                <a:latin typeface="Trebuchet MS" panose="020B0603020202020204" pitchFamily="34" charset="0"/>
              </a:rPr>
              <a:t> </a:t>
            </a:r>
            <a:r>
              <a:rPr lang="en-US" sz="1800" dirty="0" err="1">
                <a:latin typeface="Trebuchet MS" panose="020B0603020202020204" pitchFamily="34" charset="0"/>
              </a:rPr>
              <a:t>unei</a:t>
            </a:r>
            <a:r>
              <a:rPr lang="en-US" sz="1800" dirty="0">
                <a:latin typeface="Trebuchet MS" panose="020B0603020202020204" pitchFamily="34" charset="0"/>
              </a:rPr>
              <a:t> </a:t>
            </a:r>
            <a:r>
              <a:rPr lang="en-US" sz="1800" dirty="0" err="1">
                <a:latin typeface="Trebuchet MS" panose="020B0603020202020204" pitchFamily="34" charset="0"/>
              </a:rPr>
              <a:t>campanii</a:t>
            </a:r>
            <a:r>
              <a:rPr lang="en-US" sz="1800" dirty="0">
                <a:latin typeface="Trebuchet MS" panose="020B0603020202020204" pitchFamily="34" charset="0"/>
              </a:rPr>
              <a:t> de </a:t>
            </a:r>
            <a:r>
              <a:rPr lang="en-US" sz="1800" dirty="0" err="1">
                <a:latin typeface="Trebuchet MS" panose="020B0603020202020204" pitchFamily="34" charset="0"/>
              </a:rPr>
              <a:t>conștientizare</a:t>
            </a:r>
            <a:r>
              <a:rPr lang="en-US" sz="1800" dirty="0">
                <a:latin typeface="Trebuchet MS" panose="020B0603020202020204" pitchFamily="34" charset="0"/>
              </a:rPr>
              <a:t> - </a:t>
            </a:r>
            <a:r>
              <a:rPr lang="en-US" sz="1800" dirty="0" err="1">
                <a:latin typeface="Trebuchet MS" panose="020B0603020202020204" pitchFamily="34" charset="0"/>
              </a:rPr>
              <a:t>pentru</a:t>
            </a:r>
            <a:r>
              <a:rPr lang="en-US" sz="1800" dirty="0">
                <a:latin typeface="Trebuchet MS" panose="020B0603020202020204" pitchFamily="34" charset="0"/>
              </a:rPr>
              <a:t> a </a:t>
            </a:r>
            <a:r>
              <a:rPr lang="en-US" sz="1800" dirty="0" err="1">
                <a:latin typeface="Trebuchet MS" panose="020B0603020202020204" pitchFamily="34" charset="0"/>
              </a:rPr>
              <a:t>încuraja</a:t>
            </a:r>
            <a:r>
              <a:rPr lang="en-US" sz="1800" dirty="0">
                <a:latin typeface="Trebuchet MS" panose="020B0603020202020204" pitchFamily="34" charset="0"/>
              </a:rPr>
              <a:t> </a:t>
            </a:r>
            <a:r>
              <a:rPr lang="en-US" sz="1800" dirty="0" err="1">
                <a:latin typeface="Trebuchet MS" panose="020B0603020202020204" pitchFamily="34" charset="0"/>
              </a:rPr>
              <a:t>integrarea</a:t>
            </a:r>
            <a:r>
              <a:rPr lang="en-US" sz="1800" dirty="0">
                <a:latin typeface="Trebuchet MS" panose="020B0603020202020204" pitchFamily="34" charset="0"/>
              </a:rPr>
              <a:t> </a:t>
            </a:r>
            <a:r>
              <a:rPr lang="en-US" sz="1800" dirty="0" err="1">
                <a:latin typeface="Trebuchet MS" panose="020B0603020202020204" pitchFamily="34" charset="0"/>
              </a:rPr>
              <a:t>zonei</a:t>
            </a:r>
            <a:r>
              <a:rPr lang="en-US" sz="1800" dirty="0">
                <a:latin typeface="Trebuchet MS" panose="020B0603020202020204" pitchFamily="34" charset="0"/>
              </a:rPr>
              <a:t> trans-</a:t>
            </a:r>
            <a:r>
              <a:rPr lang="en-US" sz="1800" dirty="0" err="1">
                <a:latin typeface="Trebuchet MS" panose="020B0603020202020204" pitchFamily="34" charset="0"/>
              </a:rPr>
              <a:t>frontaliere</a:t>
            </a:r>
            <a:r>
              <a:rPr lang="en-US" sz="1800" dirty="0">
                <a:latin typeface="Trebuchet MS" panose="020B0603020202020204" pitchFamily="34" charset="0"/>
              </a:rPr>
              <a:t> </a:t>
            </a:r>
            <a:r>
              <a:rPr lang="en-US" sz="1800" dirty="0" err="1">
                <a:latin typeface="Trebuchet MS" panose="020B0603020202020204" pitchFamily="34" charset="0"/>
              </a:rPr>
              <a:t>în</a:t>
            </a:r>
            <a:r>
              <a:rPr lang="en-US" sz="1800" dirty="0">
                <a:latin typeface="Trebuchet MS" panose="020B0603020202020204" pitchFamily="34" charset="0"/>
              </a:rPr>
              <a:t> </a:t>
            </a:r>
            <a:r>
              <a:rPr lang="en-US" sz="1800" dirty="0" err="1">
                <a:latin typeface="Trebuchet MS" panose="020B0603020202020204" pitchFamily="34" charset="0"/>
              </a:rPr>
              <a:t>ceea</a:t>
            </a:r>
            <a:r>
              <a:rPr lang="en-US" sz="1800" dirty="0">
                <a:latin typeface="Trebuchet MS" panose="020B0603020202020204" pitchFamily="34" charset="0"/>
              </a:rPr>
              <a:t> </a:t>
            </a:r>
            <a:r>
              <a:rPr lang="en-US" sz="1800" dirty="0" err="1">
                <a:latin typeface="Trebuchet MS" panose="020B0603020202020204" pitchFamily="34" charset="0"/>
              </a:rPr>
              <a:t>ce</a:t>
            </a:r>
            <a:r>
              <a:rPr lang="en-US" sz="1800" dirty="0">
                <a:latin typeface="Trebuchet MS" panose="020B0603020202020204" pitchFamily="34" charset="0"/>
              </a:rPr>
              <a:t> </a:t>
            </a:r>
            <a:r>
              <a:rPr lang="en-US" sz="1800" dirty="0" err="1">
                <a:latin typeface="Trebuchet MS" panose="020B0603020202020204" pitchFamily="34" charset="0"/>
              </a:rPr>
              <a:t>privește</a:t>
            </a:r>
            <a:r>
              <a:rPr lang="en-US" sz="1800" dirty="0">
                <a:latin typeface="Trebuchet MS" panose="020B0603020202020204" pitchFamily="34" charset="0"/>
              </a:rPr>
              <a:t> </a:t>
            </a:r>
            <a:r>
              <a:rPr lang="en-US" sz="1800" dirty="0" err="1">
                <a:latin typeface="Trebuchet MS" panose="020B0603020202020204" pitchFamily="34" charset="0"/>
              </a:rPr>
              <a:t>ocuparea</a:t>
            </a:r>
            <a:r>
              <a:rPr lang="en-US" sz="1800" dirty="0">
                <a:latin typeface="Trebuchet MS" panose="020B0603020202020204" pitchFamily="34" charset="0"/>
              </a:rPr>
              <a:t> </a:t>
            </a:r>
            <a:r>
              <a:rPr lang="en-US" sz="1800" dirty="0" err="1">
                <a:latin typeface="Trebuchet MS" panose="020B0603020202020204" pitchFamily="34" charset="0"/>
              </a:rPr>
              <a:t>forței</a:t>
            </a:r>
            <a:r>
              <a:rPr lang="en-US" sz="1800" dirty="0">
                <a:latin typeface="Trebuchet MS" panose="020B0603020202020204" pitchFamily="34" charset="0"/>
              </a:rPr>
              <a:t> de </a:t>
            </a:r>
            <a:r>
              <a:rPr lang="en-US" sz="1800" dirty="0" err="1">
                <a:latin typeface="Trebuchet MS" panose="020B0603020202020204" pitchFamily="34" charset="0"/>
              </a:rPr>
              <a:t>muncă</a:t>
            </a:r>
            <a:r>
              <a:rPr lang="en-US" sz="1800" dirty="0">
                <a:latin typeface="Trebuchet MS" panose="020B0603020202020204" pitchFamily="34" charset="0"/>
              </a:rPr>
              <a:t> </a:t>
            </a:r>
            <a:r>
              <a:rPr lang="en-US" sz="1800" dirty="0" err="1">
                <a:latin typeface="Trebuchet MS" panose="020B0603020202020204" pitchFamily="34" charset="0"/>
              </a:rPr>
              <a:t>și</a:t>
            </a:r>
            <a:r>
              <a:rPr lang="en-US" sz="1800" dirty="0">
                <a:latin typeface="Trebuchet MS" panose="020B0603020202020204" pitchFamily="34" charset="0"/>
              </a:rPr>
              <a:t> </a:t>
            </a:r>
            <a:r>
              <a:rPr lang="en-US" sz="1800" dirty="0" err="1">
                <a:latin typeface="Trebuchet MS" panose="020B0603020202020204" pitchFamily="34" charset="0"/>
              </a:rPr>
              <a:t>mobilitatea</a:t>
            </a:r>
            <a:r>
              <a:rPr lang="en-US" sz="1800" dirty="0">
                <a:latin typeface="Trebuchet MS" panose="020B0603020202020204" pitchFamily="34" charset="0"/>
              </a:rPr>
              <a:t> </a:t>
            </a:r>
            <a:r>
              <a:rPr lang="en-US" sz="1800" dirty="0" err="1">
                <a:latin typeface="Trebuchet MS" panose="020B0603020202020204" pitchFamily="34" charset="0"/>
              </a:rPr>
              <a:t>forței</a:t>
            </a:r>
            <a:r>
              <a:rPr lang="en-US" sz="1800" dirty="0">
                <a:latin typeface="Trebuchet MS" panose="020B0603020202020204" pitchFamily="34" charset="0"/>
              </a:rPr>
              <a:t> de </a:t>
            </a:r>
            <a:r>
              <a:rPr lang="en-US" sz="1800" dirty="0" err="1">
                <a:latin typeface="Trebuchet MS" panose="020B0603020202020204" pitchFamily="34" charset="0"/>
              </a:rPr>
              <a:t>muncă</a:t>
            </a:r>
            <a:r>
              <a:rPr lang="en-US" sz="1800" dirty="0">
                <a:latin typeface="Trebuchet MS" panose="020B0603020202020204" pitchFamily="34" charset="0"/>
              </a:rPr>
              <a:t>, </a:t>
            </a:r>
            <a:r>
              <a:rPr lang="en-US" sz="1800" dirty="0" err="1">
                <a:latin typeface="Trebuchet MS" panose="020B0603020202020204" pitchFamily="34" charset="0"/>
              </a:rPr>
              <a:t>în</a:t>
            </a:r>
            <a:r>
              <a:rPr lang="en-US" sz="1800" dirty="0">
                <a:latin typeface="Trebuchet MS" panose="020B0603020202020204" pitchFamily="34" charset="0"/>
              </a:rPr>
              <a:t> </a:t>
            </a:r>
            <a:r>
              <a:rPr lang="en-US" sz="1800" dirty="0" err="1">
                <a:latin typeface="Trebuchet MS" panose="020B0603020202020204" pitchFamily="34" charset="0"/>
              </a:rPr>
              <a:t>cadrul</a:t>
            </a:r>
            <a:r>
              <a:rPr lang="en-US" sz="1800" dirty="0">
                <a:latin typeface="Trebuchet MS" panose="020B0603020202020204" pitchFamily="34" charset="0"/>
              </a:rPr>
              <a:t> </a:t>
            </a:r>
            <a:r>
              <a:rPr lang="en-US" sz="1800" dirty="0" err="1">
                <a:latin typeface="Trebuchet MS" panose="020B0603020202020204" pitchFamily="34" charset="0"/>
              </a:rPr>
              <a:t>căreia</a:t>
            </a:r>
            <a:r>
              <a:rPr lang="en-US" sz="1800" dirty="0">
                <a:latin typeface="Trebuchet MS" panose="020B0603020202020204" pitchFamily="34" charset="0"/>
              </a:rPr>
              <a:t> </a:t>
            </a:r>
            <a:r>
              <a:rPr lang="en-US" sz="1800" dirty="0" err="1">
                <a:latin typeface="Trebuchet MS" panose="020B0603020202020204" pitchFamily="34" charset="0"/>
              </a:rPr>
              <a:t>sunt</a:t>
            </a:r>
            <a:r>
              <a:rPr lang="en-US" sz="1800" dirty="0">
                <a:latin typeface="Trebuchet MS" panose="020B0603020202020204" pitchFamily="34" charset="0"/>
              </a:rPr>
              <a:t> </a:t>
            </a:r>
            <a:r>
              <a:rPr lang="en-US" sz="1800" dirty="0" err="1">
                <a:latin typeface="Trebuchet MS" panose="020B0603020202020204" pitchFamily="34" charset="0"/>
              </a:rPr>
              <a:t>organizate</a:t>
            </a:r>
            <a:r>
              <a:rPr lang="en-US" sz="1800" dirty="0">
                <a:latin typeface="Trebuchet MS" panose="020B0603020202020204" pitchFamily="34" charset="0"/>
              </a:rPr>
              <a:t> 15 </a:t>
            </a:r>
            <a:r>
              <a:rPr lang="en-US" sz="1800" dirty="0" err="1">
                <a:latin typeface="Trebuchet MS" panose="020B0603020202020204" pitchFamily="34" charset="0"/>
              </a:rPr>
              <a:t>sesiuni</a:t>
            </a:r>
            <a:r>
              <a:rPr lang="en-US" sz="1800" dirty="0">
                <a:latin typeface="Trebuchet MS" panose="020B0603020202020204" pitchFamily="34" charset="0"/>
              </a:rPr>
              <a:t> de </a:t>
            </a:r>
            <a:r>
              <a:rPr lang="en-US" sz="1800" dirty="0" err="1">
                <a:latin typeface="Trebuchet MS" panose="020B0603020202020204" pitchFamily="34" charset="0"/>
              </a:rPr>
              <a:t>informare</a:t>
            </a:r>
            <a:endParaRPr lang="ro-RO" sz="1800" dirty="0">
              <a:latin typeface="Trebuchet MS" panose="020B0603020202020204" pitchFamily="34" charset="0"/>
            </a:endParaRPr>
          </a:p>
          <a:p>
            <a:pPr lvl="0" algn="just"/>
            <a:endParaRPr lang="ro-RO" sz="1600" dirty="0">
              <a:latin typeface="Trebuchet MS" panose="020B0603020202020204" pitchFamily="34" charset="0"/>
            </a:endParaRPr>
          </a:p>
          <a:p>
            <a:pPr marL="285750" indent="-285750" algn="just">
              <a:buFont typeface="Wingdings" panose="05000000000000000000" pitchFamily="2" charset="2"/>
              <a:buChar char="Ø"/>
            </a:pPr>
            <a:endParaRPr lang="ro-RO" sz="1600" b="1" dirty="0" smtClean="0">
              <a:latin typeface="Trebuchet MS" panose="020B0603020202020204" pitchFamily="34" charset="0"/>
            </a:endParaRPr>
          </a:p>
        </p:txBody>
      </p:sp>
      <p:pic>
        <p:nvPicPr>
          <p:cNvPr id="1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31666">
            <a:off x="8941381" y="348008"/>
            <a:ext cx="739005" cy="96918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Logo-ROGov_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3897" y="431074"/>
            <a:ext cx="1193692" cy="1044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Logo UE R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0784" y="492377"/>
            <a:ext cx="4346570" cy="9504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 Box 11"/>
          <p:cNvSpPr txBox="1">
            <a:spLocks noChangeArrowheads="1"/>
          </p:cNvSpPr>
          <p:nvPr/>
        </p:nvSpPr>
        <p:spPr bwMode="auto">
          <a:xfrm>
            <a:off x="8891505" y="1337978"/>
            <a:ext cx="1104900" cy="4218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СНЦ</a:t>
            </a:r>
            <a:r>
              <a:rPr kumimoji="0" lang="en-US"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t>
            </a: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ЕЦПБ“</a:t>
            </a:r>
            <a:endParaRPr kumimoji="0" lang="bg-BG"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4"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076" y="5697562"/>
            <a:ext cx="1658555" cy="7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224" y="5713307"/>
            <a:ext cx="1350375" cy="82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74569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8035" y="1905779"/>
            <a:ext cx="10314136" cy="4005621"/>
          </a:xfrm>
        </p:spPr>
        <p:txBody>
          <a:bodyPr>
            <a:normAutofit/>
          </a:bodyPr>
          <a:lstStyle/>
          <a:p>
            <a:endParaRPr lang="en-US" sz="1600" b="1" dirty="0">
              <a:solidFill>
                <a:srgbClr val="00B050"/>
              </a:solidFill>
              <a:effectLst>
                <a:outerShdw blurRad="38100" dist="38100" dir="2700000" algn="tl">
                  <a:srgbClr val="000000">
                    <a:alpha val="43137"/>
                  </a:srgbClr>
                </a:outerShdw>
              </a:effectLst>
              <a:latin typeface="Trebuchet MS" pitchFamily="34" charset="0"/>
            </a:endParaRPr>
          </a:p>
          <a:p>
            <a:pPr fontAlgn="ctr"/>
            <a:endParaRPr lang="en-US" sz="1000" dirty="0"/>
          </a:p>
          <a:p>
            <a:pPr fontAlgn="ctr"/>
            <a:endParaRPr lang="en-US" sz="1000" dirty="0"/>
          </a:p>
        </p:txBody>
      </p:sp>
      <p:sp>
        <p:nvSpPr>
          <p:cNvPr id="5" name="Rectangle 8"/>
          <p:cNvSpPr>
            <a:spLocks noChangeArrowheads="1"/>
          </p:cNvSpPr>
          <p:nvPr/>
        </p:nvSpPr>
        <p:spPr bwMode="auto">
          <a:xfrm>
            <a:off x="0" y="4765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5299674" y="6431790"/>
            <a:ext cx="14638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a:ln>
                  <a:noFill/>
                </a:ln>
                <a:effectLst/>
                <a:latin typeface="Trebuchet MS" panose="020B0603020202020204" pitchFamily="34" charset="0"/>
                <a:ea typeface="Times New Roman" panose="02020603050405020304" pitchFamily="18" charset="0"/>
                <a:hlinkClick r:id="rId2"/>
              </a:rPr>
              <a:t>ww</a:t>
            </a:r>
            <a:r>
              <a:rPr lang="en-US" sz="1000" dirty="0">
                <a:latin typeface="Trebuchet MS" panose="020B0603020202020204" pitchFamily="34" charset="0"/>
                <a:ea typeface="Times New Roman" panose="02020603050405020304" pitchFamily="18" charset="0"/>
                <a:hlinkClick r:id="rId2"/>
              </a:rPr>
              <a:t>w.interregrobg.eu</a:t>
            </a:r>
            <a:r>
              <a:rPr lang="ro-RO" sz="1000" dirty="0">
                <a:latin typeface="Trebuchet MS" panose="020B0603020202020204" pitchFamily="34" charset="0"/>
                <a:ea typeface="Times New Roman" panose="02020603050405020304" pitchFamily="18" charset="0"/>
              </a:rPr>
              <a:t> </a:t>
            </a:r>
            <a:endParaRPr kumimoji="0" lang="en-US" sz="1800" b="0" i="0" u="none" strike="noStrike" cap="none" normalizeH="0" baseline="0" dirty="0">
              <a:ln>
                <a:noFill/>
              </a:ln>
              <a:effectLst/>
            </a:endParaRPr>
          </a:p>
        </p:txBody>
      </p:sp>
      <p:pic>
        <p:nvPicPr>
          <p:cNvPr id="1034"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3305" y="5791273"/>
            <a:ext cx="1246096" cy="56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1170433" y="1856496"/>
            <a:ext cx="9760566" cy="3524042"/>
          </a:xfrm>
          <a:prstGeom prst="rect">
            <a:avLst/>
          </a:prstGeom>
        </p:spPr>
        <p:txBody>
          <a:bodyPr wrap="square">
            <a:spAutoFit/>
          </a:bodyPr>
          <a:lstStyle/>
          <a:p>
            <a:r>
              <a:rPr lang="vi-VN" b="1" dirty="0">
                <a:latin typeface="Calibri" pitchFamily="34" charset="0"/>
                <a:cs typeface="Calibri" pitchFamily="34" charset="0"/>
              </a:rPr>
              <a:t>Perspectivele actuale și viitoare ale pieței muncii în regiunea transfrontalieră România-Bulgaria </a:t>
            </a:r>
            <a:endParaRPr lang="ro-RO" b="1" dirty="0">
              <a:latin typeface="Calibri" pitchFamily="34" charset="0"/>
              <a:cs typeface="Calibri" pitchFamily="34" charset="0"/>
            </a:endParaRPr>
          </a:p>
          <a:p>
            <a:endParaRPr lang="en-US" dirty="0">
              <a:latin typeface="Calibri" pitchFamily="34" charset="0"/>
              <a:cs typeface="Calibri" pitchFamily="34" charset="0"/>
            </a:endParaRPr>
          </a:p>
          <a:p>
            <a:pPr>
              <a:spcAft>
                <a:spcPts val="600"/>
              </a:spcAft>
            </a:pPr>
            <a:r>
              <a:rPr lang="ro-RO" dirty="0">
                <a:latin typeface="Calibri" pitchFamily="34" charset="0"/>
                <a:cs typeface="Calibri" pitchFamily="34" charset="0"/>
              </a:rPr>
              <a:t>T</a:t>
            </a:r>
            <a:r>
              <a:rPr lang="vi-VN" dirty="0">
                <a:latin typeface="Calibri" pitchFamily="34" charset="0"/>
                <a:cs typeface="Calibri" pitchFamily="34" charset="0"/>
              </a:rPr>
              <a:t>endințe generale </a:t>
            </a:r>
            <a:r>
              <a:rPr lang="ro-RO" dirty="0">
                <a:latin typeface="Calibri" pitchFamily="34" charset="0"/>
                <a:cs typeface="Calibri" pitchFamily="34" charset="0"/>
              </a:rPr>
              <a:t>comune </a:t>
            </a:r>
            <a:r>
              <a:rPr lang="vi-VN" dirty="0">
                <a:latin typeface="Calibri" pitchFamily="34" charset="0"/>
                <a:cs typeface="Calibri" pitchFamily="34" charset="0"/>
              </a:rPr>
              <a:t>în regiunea transfrontalieră cauzate de probleme demografice și  economice similare: </a:t>
            </a:r>
            <a:endParaRPr lang="en-US" dirty="0">
              <a:latin typeface="Calibri" pitchFamily="34" charset="0"/>
              <a:cs typeface="Calibri" pitchFamily="34" charset="0"/>
            </a:endParaRPr>
          </a:p>
          <a:p>
            <a:pPr marL="266700" indent="-266700">
              <a:spcAft>
                <a:spcPts val="600"/>
              </a:spcAft>
              <a:buFont typeface="Arial" pitchFamily="34" charset="0"/>
              <a:buChar char="•"/>
            </a:pPr>
            <a:r>
              <a:rPr lang="vi-VN" dirty="0">
                <a:latin typeface="Calibri" pitchFamily="34" charset="0"/>
                <a:cs typeface="Calibri" pitchFamily="34" charset="0"/>
              </a:rPr>
              <a:t>sc</a:t>
            </a:r>
            <a:r>
              <a:rPr lang="ro-RO" dirty="0">
                <a:latin typeface="Calibri" pitchFamily="34" charset="0"/>
                <a:cs typeface="Calibri" pitchFamily="34" charset="0"/>
              </a:rPr>
              <a:t>ăderea</a:t>
            </a:r>
            <a:r>
              <a:rPr lang="vi-VN" dirty="0">
                <a:latin typeface="Calibri" pitchFamily="34" charset="0"/>
                <a:cs typeface="Calibri" pitchFamily="34" charset="0"/>
              </a:rPr>
              <a:t> progresiv</a:t>
            </a:r>
            <a:r>
              <a:rPr lang="ro-RO" dirty="0">
                <a:latin typeface="Calibri" pitchFamily="34" charset="0"/>
                <a:cs typeface="Calibri" pitchFamily="34" charset="0"/>
              </a:rPr>
              <a:t>ă a populației</a:t>
            </a:r>
            <a:r>
              <a:rPr lang="vi-VN" dirty="0">
                <a:latin typeface="Calibri" pitchFamily="34" charset="0"/>
                <a:cs typeface="Calibri" pitchFamily="34" charset="0"/>
              </a:rPr>
              <a:t> </a:t>
            </a:r>
            <a:r>
              <a:rPr lang="ro-RO" dirty="0">
                <a:latin typeface="Calibri" pitchFamily="34" charset="0"/>
                <a:cs typeface="Calibri" pitchFamily="34" charset="0"/>
              </a:rPr>
              <a:t>pe fondul fenomenului de </a:t>
            </a:r>
            <a:r>
              <a:rPr lang="ro-RO" i="1" dirty="0">
                <a:latin typeface="Calibri" pitchFamily="34" charset="0"/>
                <a:cs typeface="Calibri" pitchFamily="34" charset="0"/>
              </a:rPr>
              <a:t>ageing population </a:t>
            </a:r>
            <a:r>
              <a:rPr lang="vi-VN" dirty="0">
                <a:latin typeface="Calibri" pitchFamily="34" charset="0"/>
                <a:cs typeface="Calibri" pitchFamily="34" charset="0"/>
              </a:rPr>
              <a:t>și a proceselor de migrație</a:t>
            </a:r>
            <a:r>
              <a:rPr lang="ro-RO" dirty="0">
                <a:latin typeface="Calibri" pitchFamily="34" charset="0"/>
                <a:cs typeface="Calibri" pitchFamily="34" charset="0"/>
              </a:rPr>
              <a:t> – internă, către marele centre economice și externă, internațională;</a:t>
            </a:r>
            <a:endParaRPr lang="en-US" dirty="0">
              <a:latin typeface="Calibri" pitchFamily="34" charset="0"/>
              <a:cs typeface="Calibri" pitchFamily="34" charset="0"/>
            </a:endParaRPr>
          </a:p>
          <a:p>
            <a:pPr marL="266700" indent="-266700">
              <a:spcAft>
                <a:spcPts val="600"/>
              </a:spcAft>
              <a:buFont typeface="Arial" pitchFamily="34" charset="0"/>
              <a:buChar char="•"/>
            </a:pPr>
            <a:r>
              <a:rPr lang="vi-VN" dirty="0">
                <a:latin typeface="Calibri" pitchFamily="34" charset="0"/>
                <a:cs typeface="Calibri" pitchFamily="34" charset="0"/>
              </a:rPr>
              <a:t>lipsa personalului calificat</a:t>
            </a:r>
            <a:r>
              <a:rPr lang="ro-RO" dirty="0">
                <a:latin typeface="Calibri" pitchFamily="34" charset="0"/>
                <a:cs typeface="Calibri" pitchFamily="34" charset="0"/>
              </a:rPr>
              <a:t>;</a:t>
            </a:r>
            <a:endParaRPr lang="en-US" dirty="0">
              <a:latin typeface="Calibri" pitchFamily="34" charset="0"/>
              <a:cs typeface="Calibri" pitchFamily="34" charset="0"/>
            </a:endParaRPr>
          </a:p>
          <a:p>
            <a:pPr marL="266700" indent="-266700">
              <a:spcAft>
                <a:spcPts val="600"/>
              </a:spcAft>
              <a:buFont typeface="Arial" pitchFamily="34" charset="0"/>
              <a:buChar char="•"/>
            </a:pPr>
            <a:r>
              <a:rPr lang="ro-RO" dirty="0">
                <a:latin typeface="Calibri" pitchFamily="34" charset="0"/>
                <a:cs typeface="Calibri" pitchFamily="34" charset="0"/>
              </a:rPr>
              <a:t>nivel </a:t>
            </a:r>
            <a:r>
              <a:rPr lang="vi-VN" dirty="0">
                <a:latin typeface="Calibri" pitchFamily="34" charset="0"/>
                <a:cs typeface="Calibri" pitchFamily="34" charset="0"/>
              </a:rPr>
              <a:t>salari</a:t>
            </a:r>
            <a:r>
              <a:rPr lang="ro-RO" dirty="0">
                <a:latin typeface="Calibri" pitchFamily="34" charset="0"/>
                <a:cs typeface="Calibri" pitchFamily="34" charset="0"/>
              </a:rPr>
              <a:t>al</a:t>
            </a:r>
            <a:r>
              <a:rPr lang="vi-VN" dirty="0">
                <a:latin typeface="Calibri" pitchFamily="34" charset="0"/>
                <a:cs typeface="Calibri" pitchFamily="34" charset="0"/>
              </a:rPr>
              <a:t> </a:t>
            </a:r>
            <a:r>
              <a:rPr lang="ro-RO" dirty="0">
                <a:latin typeface="Calibri" pitchFamily="34" charset="0"/>
                <a:cs typeface="Calibri" pitchFamily="34" charset="0"/>
              </a:rPr>
              <a:t>scăzut;</a:t>
            </a:r>
            <a:r>
              <a:rPr lang="vi-VN" dirty="0">
                <a:latin typeface="Calibri" pitchFamily="34" charset="0"/>
                <a:cs typeface="Calibri" pitchFamily="34" charset="0"/>
              </a:rPr>
              <a:t> </a:t>
            </a:r>
            <a:endParaRPr lang="en-US" dirty="0">
              <a:latin typeface="Calibri" pitchFamily="34" charset="0"/>
              <a:cs typeface="Calibri" pitchFamily="34" charset="0"/>
            </a:endParaRPr>
          </a:p>
          <a:p>
            <a:pPr marL="266700" indent="-266700">
              <a:spcAft>
                <a:spcPts val="600"/>
              </a:spcAft>
              <a:buFont typeface="Arial" pitchFamily="34" charset="0"/>
              <a:buChar char="•"/>
            </a:pPr>
            <a:r>
              <a:rPr lang="ro-RO" dirty="0">
                <a:latin typeface="Calibri" pitchFamily="34" charset="0"/>
                <a:cs typeface="Calibri" pitchFamily="34" charset="0"/>
              </a:rPr>
              <a:t>dificultățile în ceea ce privește </a:t>
            </a:r>
            <a:r>
              <a:rPr lang="vi-VN" dirty="0">
                <a:latin typeface="Calibri" pitchFamily="34" charset="0"/>
                <a:cs typeface="Calibri" pitchFamily="34" charset="0"/>
              </a:rPr>
              <a:t>atragerea investitorilor străini. </a:t>
            </a:r>
            <a:endParaRPr lang="en-US" dirty="0">
              <a:latin typeface="Calibri" pitchFamily="34" charset="0"/>
              <a:cs typeface="Calibri" pitchFamily="34" charset="0"/>
            </a:endParaRPr>
          </a:p>
          <a:p>
            <a:pPr marL="266700" indent="-266700">
              <a:spcAft>
                <a:spcPts val="600"/>
              </a:spcAft>
              <a:buFont typeface="Arial" pitchFamily="34" charset="0"/>
              <a:buChar char="•"/>
            </a:pPr>
            <a:r>
              <a:rPr lang="vi-VN" dirty="0">
                <a:latin typeface="Calibri" pitchFamily="34" charset="0"/>
                <a:cs typeface="Calibri" pitchFamily="34" charset="0"/>
              </a:rPr>
              <a:t>Combinația acestor procese este de așteptat să schimbe perspectivele economice ale regiunii în viitorul apropiat. </a:t>
            </a:r>
            <a:endParaRPr lang="en-US" dirty="0">
              <a:latin typeface="Calibri" pitchFamily="34" charset="0"/>
              <a:cs typeface="Calibri" pitchFamily="34" charset="0"/>
            </a:endParaRPr>
          </a:p>
        </p:txBody>
      </p:sp>
      <p:pic>
        <p:nvPicPr>
          <p:cNvPr id="1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31666">
            <a:off x="8941381" y="348008"/>
            <a:ext cx="739005" cy="96918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Logo-ROGov_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3897" y="431074"/>
            <a:ext cx="1193692" cy="1044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Logo UE R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0784" y="492377"/>
            <a:ext cx="4346570" cy="9504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11"/>
          <p:cNvSpPr txBox="1">
            <a:spLocks noChangeArrowheads="1"/>
          </p:cNvSpPr>
          <p:nvPr/>
        </p:nvSpPr>
        <p:spPr bwMode="auto">
          <a:xfrm>
            <a:off x="8891505" y="1337978"/>
            <a:ext cx="1104900" cy="4218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СНЦ</a:t>
            </a:r>
            <a:r>
              <a:rPr kumimoji="0" lang="en-US"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t>
            </a: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ЕЦПБ“</a:t>
            </a:r>
            <a:endParaRPr kumimoji="0" lang="bg-BG"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1"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076" y="5697562"/>
            <a:ext cx="1658555" cy="7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224" y="5713307"/>
            <a:ext cx="1350375" cy="82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6138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8035" y="1905779"/>
            <a:ext cx="10314136" cy="4005621"/>
          </a:xfrm>
        </p:spPr>
        <p:txBody>
          <a:bodyPr>
            <a:normAutofit/>
          </a:bodyPr>
          <a:lstStyle/>
          <a:p>
            <a:endParaRPr lang="en-US" sz="1600" b="1" dirty="0">
              <a:solidFill>
                <a:srgbClr val="00B050"/>
              </a:solidFill>
              <a:effectLst>
                <a:outerShdw blurRad="38100" dist="38100" dir="2700000" algn="tl">
                  <a:srgbClr val="000000">
                    <a:alpha val="43137"/>
                  </a:srgbClr>
                </a:outerShdw>
              </a:effectLst>
              <a:latin typeface="Trebuchet MS" pitchFamily="34" charset="0"/>
            </a:endParaRPr>
          </a:p>
          <a:p>
            <a:pPr fontAlgn="ctr"/>
            <a:endParaRPr lang="en-US" sz="1000" dirty="0"/>
          </a:p>
          <a:p>
            <a:pPr fontAlgn="ctr"/>
            <a:endParaRPr lang="en-US" sz="1000" dirty="0"/>
          </a:p>
        </p:txBody>
      </p:sp>
      <p:sp>
        <p:nvSpPr>
          <p:cNvPr id="5" name="Rectangle 8"/>
          <p:cNvSpPr>
            <a:spLocks noChangeArrowheads="1"/>
          </p:cNvSpPr>
          <p:nvPr/>
        </p:nvSpPr>
        <p:spPr bwMode="auto">
          <a:xfrm>
            <a:off x="0" y="4765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5299674" y="6431790"/>
            <a:ext cx="14638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a:ln>
                  <a:noFill/>
                </a:ln>
                <a:effectLst/>
                <a:latin typeface="Trebuchet MS" panose="020B0603020202020204" pitchFamily="34" charset="0"/>
                <a:ea typeface="Times New Roman" panose="02020603050405020304" pitchFamily="18" charset="0"/>
                <a:hlinkClick r:id="rId2"/>
              </a:rPr>
              <a:t>ww</a:t>
            </a:r>
            <a:r>
              <a:rPr lang="en-US" sz="1000" dirty="0">
                <a:latin typeface="Trebuchet MS" panose="020B0603020202020204" pitchFamily="34" charset="0"/>
                <a:ea typeface="Times New Roman" panose="02020603050405020304" pitchFamily="18" charset="0"/>
                <a:hlinkClick r:id="rId2"/>
              </a:rPr>
              <a:t>w.interregrobg.eu</a:t>
            </a:r>
            <a:r>
              <a:rPr lang="ro-RO" sz="1000" dirty="0">
                <a:latin typeface="Trebuchet MS" panose="020B0603020202020204" pitchFamily="34" charset="0"/>
                <a:ea typeface="Times New Roman" panose="02020603050405020304" pitchFamily="18" charset="0"/>
              </a:rPr>
              <a:t> </a:t>
            </a:r>
            <a:endParaRPr kumimoji="0" lang="en-US" sz="1800" b="0" i="0" u="none" strike="noStrike" cap="none" normalizeH="0" baseline="0" dirty="0">
              <a:ln>
                <a:noFill/>
              </a:ln>
              <a:effectLst/>
            </a:endParaRPr>
          </a:p>
        </p:txBody>
      </p:sp>
      <p:pic>
        <p:nvPicPr>
          <p:cNvPr id="1034"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3305" y="5791273"/>
            <a:ext cx="1246096" cy="56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1033154" y="1981186"/>
            <a:ext cx="10194966" cy="3262432"/>
          </a:xfrm>
          <a:prstGeom prst="rect">
            <a:avLst/>
          </a:prstGeom>
        </p:spPr>
        <p:txBody>
          <a:bodyPr wrap="square">
            <a:spAutoFit/>
          </a:bodyPr>
          <a:lstStyle/>
          <a:p>
            <a:pPr>
              <a:spcAft>
                <a:spcPts val="1200"/>
              </a:spcAft>
            </a:pPr>
            <a:r>
              <a:rPr lang="ro-RO" b="1" dirty="0">
                <a:latin typeface="Calibri" pitchFamily="34" charset="0"/>
                <a:cs typeface="Calibri" pitchFamily="34" charset="0"/>
              </a:rPr>
              <a:t>PROPUNERE DE POLITICĂ PUBLICĂ</a:t>
            </a:r>
          </a:p>
          <a:p>
            <a:pPr marL="266700" indent="-266700"/>
            <a:endParaRPr lang="ro-RO" sz="1200" dirty="0">
              <a:latin typeface="Calibri" pitchFamily="34" charset="0"/>
              <a:cs typeface="Calibri" pitchFamily="34" charset="0"/>
            </a:endParaRPr>
          </a:p>
          <a:p>
            <a:pPr marL="446088" indent="-446088" algn="just">
              <a:spcAft>
                <a:spcPts val="3000"/>
              </a:spcAft>
              <a:buFont typeface="Wingdings" pitchFamily="2" charset="2"/>
              <a:buChar char="Ø"/>
            </a:pPr>
            <a:r>
              <a:rPr lang="ro-RO" sz="1700" i="1" dirty="0"/>
              <a:t>formulează recomandări privind opțiunile de urmat în vdederea modificării și îmbunătățirii situației actuale privind integrarea transfrontalieră a muncii și a mobilității forței de muncă.</a:t>
            </a:r>
            <a:endParaRPr lang="en-US" sz="1700" dirty="0"/>
          </a:p>
          <a:p>
            <a:pPr marL="266700" indent="-266700">
              <a:spcAft>
                <a:spcPts val="1800"/>
              </a:spcAft>
              <a:buFont typeface="Arial" pitchFamily="34" charset="0"/>
              <a:buChar char="•"/>
            </a:pPr>
            <a:r>
              <a:rPr lang="ro-RO" b="1" dirty="0"/>
              <a:t>Măsura 1: Modificarea şi completarea art. 245, alin. 2 din Codul Muncii din Bulgaria</a:t>
            </a:r>
          </a:p>
          <a:p>
            <a:pPr marL="266700" lvl="0" indent="-266700">
              <a:spcAft>
                <a:spcPts val="1800"/>
              </a:spcAft>
              <a:buFont typeface="Arial" pitchFamily="34" charset="0"/>
              <a:buChar char="•"/>
            </a:pPr>
            <a:r>
              <a:rPr lang="ro-RO" b="1" dirty="0"/>
              <a:t>Măsura 2: Elaborarea unui program de cooperare între diviziunile teritoriale ale Agențiilor Naționale de Ocupare a Forței de Muncă din Bulgaria și România</a:t>
            </a:r>
          </a:p>
          <a:p>
            <a:pPr marL="266700" indent="-266700">
              <a:spcAft>
                <a:spcPts val="600"/>
              </a:spcAft>
            </a:pPr>
            <a:endParaRPr lang="en-US" dirty="0">
              <a:latin typeface="Calibri" pitchFamily="34" charset="0"/>
              <a:cs typeface="Calibri" pitchFamily="34" charset="0"/>
            </a:endParaRPr>
          </a:p>
        </p:txBody>
      </p:sp>
      <p:pic>
        <p:nvPicPr>
          <p:cNvPr id="1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31666">
            <a:off x="8941381" y="348008"/>
            <a:ext cx="739005" cy="96918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Logo-ROGov_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3897" y="431074"/>
            <a:ext cx="1193692" cy="1044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Logo UE R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0784" y="492377"/>
            <a:ext cx="4346570" cy="9504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11"/>
          <p:cNvSpPr txBox="1">
            <a:spLocks noChangeArrowheads="1"/>
          </p:cNvSpPr>
          <p:nvPr/>
        </p:nvSpPr>
        <p:spPr bwMode="auto">
          <a:xfrm>
            <a:off x="8891505" y="1337978"/>
            <a:ext cx="1104900" cy="4218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СНЦ</a:t>
            </a:r>
            <a:r>
              <a:rPr kumimoji="0" lang="en-US"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t>
            </a: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ЕЦПБ“</a:t>
            </a:r>
            <a:endParaRPr kumimoji="0" lang="bg-BG"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1"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076" y="5697562"/>
            <a:ext cx="1658555" cy="7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224" y="5713307"/>
            <a:ext cx="1350375" cy="82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6921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8035" y="1905779"/>
            <a:ext cx="10314136" cy="4005621"/>
          </a:xfrm>
        </p:spPr>
        <p:txBody>
          <a:bodyPr>
            <a:normAutofit/>
          </a:bodyPr>
          <a:lstStyle/>
          <a:p>
            <a:endParaRPr lang="en-US" sz="1600" b="1" dirty="0">
              <a:solidFill>
                <a:srgbClr val="00B050"/>
              </a:solidFill>
              <a:effectLst>
                <a:outerShdw blurRad="38100" dist="38100" dir="2700000" algn="tl">
                  <a:srgbClr val="000000">
                    <a:alpha val="43137"/>
                  </a:srgbClr>
                </a:outerShdw>
              </a:effectLst>
              <a:latin typeface="Trebuchet MS" pitchFamily="34" charset="0"/>
            </a:endParaRPr>
          </a:p>
          <a:p>
            <a:pPr fontAlgn="ctr"/>
            <a:endParaRPr lang="en-US" sz="1000" dirty="0"/>
          </a:p>
          <a:p>
            <a:pPr fontAlgn="ctr"/>
            <a:endParaRPr lang="en-US" sz="1000" dirty="0"/>
          </a:p>
        </p:txBody>
      </p:sp>
      <p:sp>
        <p:nvSpPr>
          <p:cNvPr id="5" name="Rectangle 8"/>
          <p:cNvSpPr>
            <a:spLocks noChangeArrowheads="1"/>
          </p:cNvSpPr>
          <p:nvPr/>
        </p:nvSpPr>
        <p:spPr bwMode="auto">
          <a:xfrm>
            <a:off x="0" y="4765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5299674" y="6431790"/>
            <a:ext cx="14638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a:ln>
                  <a:noFill/>
                </a:ln>
                <a:effectLst/>
                <a:latin typeface="Trebuchet MS" panose="020B0603020202020204" pitchFamily="34" charset="0"/>
                <a:ea typeface="Times New Roman" panose="02020603050405020304" pitchFamily="18" charset="0"/>
                <a:hlinkClick r:id="rId2"/>
              </a:rPr>
              <a:t>ww</a:t>
            </a:r>
            <a:r>
              <a:rPr lang="en-US" sz="1000" dirty="0">
                <a:latin typeface="Trebuchet MS" panose="020B0603020202020204" pitchFamily="34" charset="0"/>
                <a:ea typeface="Times New Roman" panose="02020603050405020304" pitchFamily="18" charset="0"/>
                <a:hlinkClick r:id="rId2"/>
              </a:rPr>
              <a:t>w.interregrobg.eu</a:t>
            </a:r>
            <a:r>
              <a:rPr lang="ro-RO" sz="1000" dirty="0">
                <a:latin typeface="Trebuchet MS" panose="020B0603020202020204" pitchFamily="34" charset="0"/>
                <a:ea typeface="Times New Roman" panose="02020603050405020304" pitchFamily="18" charset="0"/>
              </a:rPr>
              <a:t> </a:t>
            </a:r>
            <a:endParaRPr kumimoji="0" lang="en-US" sz="1800" b="0" i="0" u="none" strike="noStrike" cap="none" normalizeH="0" baseline="0" dirty="0">
              <a:ln>
                <a:noFill/>
              </a:ln>
              <a:effectLst/>
            </a:endParaRPr>
          </a:p>
        </p:txBody>
      </p:sp>
      <p:pic>
        <p:nvPicPr>
          <p:cNvPr id="1034"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3305" y="5791273"/>
            <a:ext cx="1246096" cy="56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1009403" y="1927748"/>
            <a:ext cx="10248406" cy="3462486"/>
          </a:xfrm>
          <a:prstGeom prst="rect">
            <a:avLst/>
          </a:prstGeom>
        </p:spPr>
        <p:txBody>
          <a:bodyPr wrap="square">
            <a:spAutoFit/>
          </a:bodyPr>
          <a:lstStyle/>
          <a:p>
            <a:r>
              <a:rPr lang="ro-RO" b="1" dirty="0">
                <a:latin typeface="Calibri" pitchFamily="34" charset="0"/>
                <a:cs typeface="Calibri" pitchFamily="34" charset="0"/>
              </a:rPr>
              <a:t>PROPUNEREA DE POLITICĂ PUBLICĂ</a:t>
            </a:r>
          </a:p>
          <a:p>
            <a:endParaRPr lang="ro-RO" b="1" dirty="0">
              <a:latin typeface="Calibri" pitchFamily="34" charset="0"/>
              <a:cs typeface="Calibri" pitchFamily="34" charset="0"/>
            </a:endParaRPr>
          </a:p>
          <a:p>
            <a:pPr marL="266700" indent="-266700"/>
            <a:endParaRPr lang="ro-RO" sz="1200" dirty="0">
              <a:latin typeface="Calibri" pitchFamily="34" charset="0"/>
              <a:cs typeface="Calibri" pitchFamily="34" charset="0"/>
            </a:endParaRPr>
          </a:p>
          <a:p>
            <a:pPr marL="266700" indent="-266700">
              <a:spcAft>
                <a:spcPts val="1800"/>
              </a:spcAft>
              <a:buFont typeface="Arial" pitchFamily="34" charset="0"/>
              <a:buChar char="•"/>
            </a:pPr>
            <a:r>
              <a:rPr lang="ro-RO" b="1" dirty="0"/>
              <a:t>Măsura 3: </a:t>
            </a:r>
            <a:r>
              <a:rPr lang="ro-RO" dirty="0"/>
              <a:t>Promovarea programului „Erasmus +“ și rețeaua „EURES“ în rândul populației care locuieşte în regiunea transfrontaliară România-Bulgaria și caută în mod activ parteneri din partea angajatorilor.</a:t>
            </a:r>
          </a:p>
          <a:p>
            <a:pPr marL="266700" lvl="0" indent="-266700">
              <a:spcAft>
                <a:spcPts val="1800"/>
              </a:spcAft>
              <a:buFont typeface="Arial" pitchFamily="34" charset="0"/>
              <a:buChar char="•"/>
            </a:pPr>
            <a:r>
              <a:rPr lang="ro-RO" b="1" dirty="0"/>
              <a:t>Măsura 4</a:t>
            </a:r>
            <a:r>
              <a:rPr lang="ro-RO" dirty="0"/>
              <a:t>: Organizarea de evenimente care să aducă față în față mediul privat cu forţa de muncă  din regiunea transfrontalieră Bulgaria-România</a:t>
            </a:r>
          </a:p>
          <a:p>
            <a:pPr marL="266700" indent="-266700">
              <a:spcAft>
                <a:spcPts val="1800"/>
              </a:spcAft>
              <a:buFont typeface="Arial" pitchFamily="34" charset="0"/>
              <a:buChar char="•"/>
            </a:pPr>
            <a:r>
              <a:rPr lang="ro-RO" b="1" dirty="0"/>
              <a:t>Măsura 5: </a:t>
            </a:r>
            <a:r>
              <a:rPr lang="ro-RO" dirty="0"/>
              <a:t>Facilitarea condițiilor de transport transfrontalier prin intermediul unui sistem dedicat de taxe de transport și taxe de drum aplicabile lucrătorilor transfrontalieri</a:t>
            </a:r>
            <a:endParaRPr lang="ro-RO" dirty="0">
              <a:latin typeface="Calibri" pitchFamily="34" charset="0"/>
              <a:cs typeface="Calibri" pitchFamily="34" charset="0"/>
            </a:endParaRPr>
          </a:p>
          <a:p>
            <a:pPr marL="266700" indent="-266700">
              <a:spcAft>
                <a:spcPts val="600"/>
              </a:spcAft>
              <a:buFont typeface="Arial" pitchFamily="34" charset="0"/>
              <a:buChar char="•"/>
            </a:pPr>
            <a:endParaRPr lang="en-US" dirty="0">
              <a:latin typeface="Calibri" pitchFamily="34" charset="0"/>
              <a:cs typeface="Calibri" pitchFamily="34" charset="0"/>
            </a:endParaRPr>
          </a:p>
        </p:txBody>
      </p:sp>
      <p:pic>
        <p:nvPicPr>
          <p:cNvPr id="1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31666">
            <a:off x="8941381" y="348008"/>
            <a:ext cx="739005" cy="96918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Logo-ROGov_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3897" y="431074"/>
            <a:ext cx="1193692" cy="1044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Logo UE R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0784" y="492377"/>
            <a:ext cx="4346570" cy="9504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11"/>
          <p:cNvSpPr txBox="1">
            <a:spLocks noChangeArrowheads="1"/>
          </p:cNvSpPr>
          <p:nvPr/>
        </p:nvSpPr>
        <p:spPr bwMode="auto">
          <a:xfrm>
            <a:off x="8891505" y="1337978"/>
            <a:ext cx="1104900" cy="4218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СНЦ</a:t>
            </a:r>
            <a:r>
              <a:rPr kumimoji="0" lang="en-US"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t>
            </a: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ЕЦПБ“</a:t>
            </a:r>
            <a:endParaRPr kumimoji="0" lang="bg-BG"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1"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076" y="5697562"/>
            <a:ext cx="1658555" cy="7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224" y="5713307"/>
            <a:ext cx="1350375" cy="82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4072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8035" y="1905779"/>
            <a:ext cx="11217498" cy="4005621"/>
          </a:xfrm>
        </p:spPr>
        <p:txBody>
          <a:bodyPr>
            <a:normAutofit/>
          </a:bodyPr>
          <a:lstStyle/>
          <a:p>
            <a:endParaRPr lang="en-US" sz="1600" b="1" dirty="0" smtClean="0">
              <a:solidFill>
                <a:srgbClr val="00B050"/>
              </a:solidFill>
              <a:effectLst>
                <a:outerShdw blurRad="38100" dist="38100" dir="2700000" algn="tl">
                  <a:srgbClr val="000000">
                    <a:alpha val="43137"/>
                  </a:srgbClr>
                </a:outerShdw>
              </a:effectLst>
              <a:latin typeface="Trebuchet MS" pitchFamily="34" charset="0"/>
            </a:endParaRPr>
          </a:p>
          <a:p>
            <a:pPr fontAlgn="ctr"/>
            <a:endParaRPr lang="en-US" sz="1000" dirty="0"/>
          </a:p>
          <a:p>
            <a:pPr fontAlgn="ctr"/>
            <a:endParaRPr lang="en-US" sz="1000" dirty="0"/>
          </a:p>
        </p:txBody>
      </p:sp>
      <p:sp>
        <p:nvSpPr>
          <p:cNvPr id="5" name="Rectangle 8"/>
          <p:cNvSpPr>
            <a:spLocks noChangeArrowheads="1"/>
          </p:cNvSpPr>
          <p:nvPr/>
        </p:nvSpPr>
        <p:spPr bwMode="auto">
          <a:xfrm>
            <a:off x="0" y="4765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5299674" y="6431790"/>
            <a:ext cx="14638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smtClean="0">
                <a:ln>
                  <a:noFill/>
                </a:ln>
                <a:effectLst/>
                <a:latin typeface="Trebuchet MS" panose="020B0603020202020204" pitchFamily="34" charset="0"/>
                <a:ea typeface="Times New Roman" panose="02020603050405020304" pitchFamily="18" charset="0"/>
                <a:hlinkClick r:id="rId2"/>
              </a:rPr>
              <a:t>ww</a:t>
            </a:r>
            <a:r>
              <a:rPr lang="en-US" sz="1000" dirty="0" smtClean="0">
                <a:latin typeface="Trebuchet MS" panose="020B0603020202020204" pitchFamily="34" charset="0"/>
                <a:ea typeface="Times New Roman" panose="02020603050405020304" pitchFamily="18" charset="0"/>
                <a:hlinkClick r:id="rId2"/>
              </a:rPr>
              <a:t>w.interregrobg.eu</a:t>
            </a:r>
            <a:r>
              <a:rPr lang="ro-RO" sz="1000" dirty="0" smtClean="0">
                <a:latin typeface="Trebuchet MS" panose="020B0603020202020204" pitchFamily="34" charset="0"/>
                <a:ea typeface="Times New Roman" panose="02020603050405020304" pitchFamily="18" charset="0"/>
              </a:rPr>
              <a:t> </a:t>
            </a:r>
            <a:endParaRPr kumimoji="0" lang="en-US" sz="1800" b="0" i="0" u="none" strike="noStrike" cap="none" normalizeH="0" baseline="0" dirty="0" smtClean="0">
              <a:ln>
                <a:noFill/>
              </a:ln>
              <a:effectLst/>
            </a:endParaRPr>
          </a:p>
        </p:txBody>
      </p:sp>
      <p:pic>
        <p:nvPicPr>
          <p:cNvPr id="1034"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076" y="5697562"/>
            <a:ext cx="1658555" cy="7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31666">
            <a:off x="9030281" y="348008"/>
            <a:ext cx="739005" cy="9691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Logo-ROGov_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62797" y="431074"/>
            <a:ext cx="1193692" cy="1044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Logo UE R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19684" y="492377"/>
            <a:ext cx="4346570" cy="9504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 Box 11"/>
          <p:cNvSpPr txBox="1">
            <a:spLocks noChangeArrowheads="1"/>
          </p:cNvSpPr>
          <p:nvPr/>
        </p:nvSpPr>
        <p:spPr bwMode="auto">
          <a:xfrm>
            <a:off x="8980405" y="1337978"/>
            <a:ext cx="1104900" cy="4218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СНЦ</a:t>
            </a:r>
            <a:r>
              <a:rPr kumimoji="0" lang="en-US"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t>
            </a: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ЕЦПБ“</a:t>
            </a:r>
            <a:endParaRPr kumimoji="0" lang="bg-BG"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0"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076" y="5697562"/>
            <a:ext cx="1658555" cy="7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224" y="5713307"/>
            <a:ext cx="1350375" cy="824055"/>
          </a:xfrm>
          <a:prstGeom prst="rect">
            <a:avLst/>
          </a:prstGeom>
          <a:noFill/>
          <a:extLst>
            <a:ext uri="{909E8E84-426E-40DD-AFC4-6F175D3DCCD1}">
              <a14:hiddenFill xmlns:a14="http://schemas.microsoft.com/office/drawing/2010/main">
                <a:solidFill>
                  <a:srgbClr val="FFFFFF"/>
                </a:solidFill>
              </a14:hiddenFill>
            </a:ext>
          </a:extLst>
        </p:spPr>
      </p:pic>
      <p:sp>
        <p:nvSpPr>
          <p:cNvPr id="2" name="Dreptunghi 1"/>
          <p:cNvSpPr/>
          <p:nvPr/>
        </p:nvSpPr>
        <p:spPr>
          <a:xfrm>
            <a:off x="1388224" y="4998135"/>
            <a:ext cx="9851276" cy="369332"/>
          </a:xfrm>
          <a:prstGeom prst="rect">
            <a:avLst/>
          </a:prstGeom>
        </p:spPr>
        <p:txBody>
          <a:bodyPr wrap="square">
            <a:spAutoFit/>
          </a:bodyPr>
          <a:lstStyle/>
          <a:p>
            <a:pPr>
              <a:spcAft>
                <a:spcPts val="0"/>
              </a:spcAft>
              <a:tabLst>
                <a:tab pos="2986405" algn="ctr"/>
                <a:tab pos="5972810" algn="r"/>
              </a:tabLst>
            </a:pPr>
            <a:r>
              <a:rPr lang="en-US" dirty="0">
                <a:solidFill>
                  <a:srgbClr val="002060"/>
                </a:solidFill>
                <a:latin typeface="Trebuchet MS" panose="020B0603020202020204" pitchFamily="34" charset="0"/>
                <a:ea typeface="Calibri" panose="020F0502020204030204" pitchFamily="34" charset="0"/>
              </a:rPr>
              <a:t>Con</a:t>
            </a:r>
            <a:r>
              <a:rPr lang="ro-RO" dirty="0">
                <a:solidFill>
                  <a:srgbClr val="002060"/>
                </a:solidFill>
                <a:latin typeface="Trebuchet MS" panose="020B0603020202020204" pitchFamily="34" charset="0"/>
                <a:ea typeface="Calibri" panose="020F0502020204030204" pitchFamily="34" charset="0"/>
              </a:rPr>
              <a:t>ținutul acestui material nu reprezintă în mod necesar poziția oficială a Uniunii Europene</a:t>
            </a:r>
            <a:endParaRPr lang="en-US" dirty="0">
              <a:effectLst/>
              <a:latin typeface="Times New Roman" panose="02020603050405020304" pitchFamily="18" charset="0"/>
              <a:ea typeface="Calibri" panose="020F0502020204030204" pitchFamily="34" charset="0"/>
            </a:endParaRPr>
          </a:p>
        </p:txBody>
      </p:sp>
      <p:sp>
        <p:nvSpPr>
          <p:cNvPr id="22" name="Subtitle 2"/>
          <p:cNvSpPr txBox="1">
            <a:spLocks/>
          </p:cNvSpPr>
          <p:nvPr/>
        </p:nvSpPr>
        <p:spPr>
          <a:xfrm>
            <a:off x="680435" y="2058179"/>
            <a:ext cx="11217498" cy="40056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600" b="1" smtClean="0">
              <a:solidFill>
                <a:srgbClr val="00B050"/>
              </a:solidFill>
              <a:effectLst>
                <a:outerShdw blurRad="38100" dist="38100" dir="2700000" algn="tl">
                  <a:srgbClr val="000000">
                    <a:alpha val="43137"/>
                  </a:srgbClr>
                </a:outerShdw>
              </a:effectLst>
              <a:latin typeface="Trebuchet MS" pitchFamily="34" charset="0"/>
            </a:endParaRPr>
          </a:p>
          <a:p>
            <a:pPr fontAlgn="ctr"/>
            <a:endParaRPr lang="en-US" sz="1000" smtClean="0"/>
          </a:p>
          <a:p>
            <a:pPr fontAlgn="ctr"/>
            <a:endParaRPr lang="en-US" sz="1000" dirty="0"/>
          </a:p>
        </p:txBody>
      </p:sp>
      <p:sp>
        <p:nvSpPr>
          <p:cNvPr id="28" name="Subtitle 2"/>
          <p:cNvSpPr txBox="1">
            <a:spLocks/>
          </p:cNvSpPr>
          <p:nvPr/>
        </p:nvSpPr>
        <p:spPr>
          <a:xfrm>
            <a:off x="680435" y="1941194"/>
            <a:ext cx="10871914" cy="40056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ro-RO" sz="3200" b="1" dirty="0" smtClean="0">
              <a:latin typeface="Trebuchet MS" panose="020B0603020202020204" pitchFamily="34" charset="0"/>
            </a:endParaRPr>
          </a:p>
          <a:p>
            <a:r>
              <a:rPr lang="ro-RO" sz="3200" b="1" dirty="0" smtClean="0">
                <a:latin typeface="Trebuchet MS" panose="020B0603020202020204" pitchFamily="34" charset="0"/>
              </a:rPr>
              <a:t>VA MULȚUMIM PENTRU ATENȚIE!</a:t>
            </a:r>
            <a:endParaRPr lang="en-US" altLang="en-US" sz="2800" dirty="0">
              <a:latin typeface="Trebuchet MS" panose="020B0603020202020204" pitchFamily="34" charset="0"/>
            </a:endParaRPr>
          </a:p>
          <a:p>
            <a:pPr algn="just"/>
            <a:endParaRPr lang="en-US" sz="1800" dirty="0"/>
          </a:p>
          <a:p>
            <a:pPr algn="just"/>
            <a:r>
              <a:rPr lang="ro-RO" sz="1100" dirty="0">
                <a:latin typeface="Trebuchet MS" panose="020B0603020202020204" pitchFamily="34" charset="0"/>
              </a:rPr>
              <a:t>Salvează natura</a:t>
            </a:r>
            <a:r>
              <a:rPr lang="ro-RO" sz="1100" dirty="0" smtClean="0">
                <a:latin typeface="Trebuchet MS" panose="020B0603020202020204" pitchFamily="34" charset="0"/>
              </a:rPr>
              <a:t>!</a:t>
            </a:r>
            <a:endParaRPr lang="ro-RO" sz="1800" dirty="0" smtClean="0">
              <a:latin typeface="Trebuchet MS" panose="020B0603020202020204" pitchFamily="34" charset="0"/>
            </a:endParaRPr>
          </a:p>
          <a:p>
            <a:pPr marL="285750" indent="-285750" algn="just">
              <a:buFont typeface="Wingdings" panose="05000000000000000000" pitchFamily="2" charset="2"/>
              <a:buChar char="Ø"/>
            </a:pPr>
            <a:endParaRPr lang="ro-RO" sz="1800" b="1" dirty="0" smtClean="0">
              <a:latin typeface="Trebuchet MS" panose="020B0603020202020204" pitchFamily="34" charset="0"/>
            </a:endParaRPr>
          </a:p>
        </p:txBody>
      </p:sp>
      <p:pic>
        <p:nvPicPr>
          <p:cNvPr id="3085" name="Picture 13" descr="unname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55800" y="3267075"/>
            <a:ext cx="352425" cy="52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35390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8035" y="1905779"/>
            <a:ext cx="11217498" cy="4005621"/>
          </a:xfrm>
        </p:spPr>
        <p:txBody>
          <a:bodyPr>
            <a:normAutofit/>
          </a:bodyPr>
          <a:lstStyle/>
          <a:p>
            <a:pPr fontAlgn="ctr"/>
            <a:endParaRPr lang="ro-RO" sz="1000" dirty="0" smtClean="0"/>
          </a:p>
          <a:p>
            <a:pPr fontAlgn="ctr"/>
            <a:endParaRPr lang="ro-RO" sz="1000" dirty="0"/>
          </a:p>
          <a:p>
            <a:pPr fontAlgn="ctr"/>
            <a:endParaRPr lang="ro-RO" sz="1000" dirty="0" smtClean="0"/>
          </a:p>
          <a:p>
            <a:r>
              <a:rPr lang="en-US" sz="2800" b="1" dirty="0">
                <a:latin typeface="Trebuchet MS" panose="020B0603020202020204" pitchFamily="34" charset="0"/>
              </a:rPr>
              <a:t>DEZVOLTARE DURABILĂ, EGALITATE DE ȘANSE,</a:t>
            </a:r>
            <a:endParaRPr lang="en-US" sz="2800" dirty="0">
              <a:latin typeface="Trebuchet MS" panose="020B0603020202020204" pitchFamily="34" charset="0"/>
            </a:endParaRPr>
          </a:p>
          <a:p>
            <a:r>
              <a:rPr lang="en-US" sz="2800" b="1" dirty="0">
                <a:latin typeface="Trebuchet MS" panose="020B0603020202020204" pitchFamily="34" charset="0"/>
              </a:rPr>
              <a:t>COMBATEREA DISCRIMINĂRII ȘI PROTECȚIA MEDIULUI</a:t>
            </a:r>
            <a:endParaRPr lang="en-US" sz="2800" dirty="0">
              <a:latin typeface="Trebuchet MS" panose="020B0603020202020204" pitchFamily="34" charset="0"/>
            </a:endParaRPr>
          </a:p>
          <a:p>
            <a:pPr fontAlgn="ctr"/>
            <a:endParaRPr lang="en-US" sz="1000" dirty="0"/>
          </a:p>
        </p:txBody>
      </p:sp>
      <p:sp>
        <p:nvSpPr>
          <p:cNvPr id="5" name="Rectangle 8"/>
          <p:cNvSpPr>
            <a:spLocks noChangeArrowheads="1"/>
          </p:cNvSpPr>
          <p:nvPr/>
        </p:nvSpPr>
        <p:spPr bwMode="auto">
          <a:xfrm>
            <a:off x="0" y="4765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5299674" y="6431790"/>
            <a:ext cx="14638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smtClean="0">
                <a:ln>
                  <a:noFill/>
                </a:ln>
                <a:effectLst/>
                <a:latin typeface="Trebuchet MS" panose="020B0603020202020204" pitchFamily="34" charset="0"/>
                <a:ea typeface="Times New Roman" panose="02020603050405020304" pitchFamily="18" charset="0"/>
                <a:hlinkClick r:id="rId2"/>
              </a:rPr>
              <a:t>ww</a:t>
            </a:r>
            <a:r>
              <a:rPr lang="en-US" sz="1000" dirty="0" smtClean="0">
                <a:latin typeface="Trebuchet MS" panose="020B0603020202020204" pitchFamily="34" charset="0"/>
                <a:ea typeface="Times New Roman" panose="02020603050405020304" pitchFamily="18" charset="0"/>
                <a:hlinkClick r:id="rId2"/>
              </a:rPr>
              <a:t>w.interregrobg.eu</a:t>
            </a:r>
            <a:r>
              <a:rPr lang="ro-RO" sz="1000" dirty="0" smtClean="0">
                <a:latin typeface="Trebuchet MS" panose="020B0603020202020204" pitchFamily="34" charset="0"/>
                <a:ea typeface="Times New Roman" panose="02020603050405020304" pitchFamily="18" charset="0"/>
              </a:rPr>
              <a:t> </a:t>
            </a:r>
            <a:endParaRPr kumimoji="0" lang="en-US" sz="1800" b="0" i="0" u="none" strike="noStrike" cap="none" normalizeH="0" baseline="0" dirty="0" smtClean="0">
              <a:ln>
                <a:noFill/>
              </a:ln>
              <a:effectLst/>
            </a:endParaRPr>
          </a:p>
        </p:txBody>
      </p:sp>
      <p:pic>
        <p:nvPicPr>
          <p:cNvPr id="1034"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076" y="5697562"/>
            <a:ext cx="1658555" cy="7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31666">
            <a:off x="9030281" y="348008"/>
            <a:ext cx="739005" cy="9691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Logo-ROGov_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62797" y="431074"/>
            <a:ext cx="1193692" cy="1044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Logo UE R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19684" y="492377"/>
            <a:ext cx="4346570" cy="9504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 Box 11"/>
          <p:cNvSpPr txBox="1">
            <a:spLocks noChangeArrowheads="1"/>
          </p:cNvSpPr>
          <p:nvPr/>
        </p:nvSpPr>
        <p:spPr bwMode="auto">
          <a:xfrm>
            <a:off x="8980405" y="1337978"/>
            <a:ext cx="1104900" cy="4218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СНЦ</a:t>
            </a:r>
            <a:r>
              <a:rPr kumimoji="0" lang="en-US"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t>
            </a: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ЕЦПБ“</a:t>
            </a:r>
            <a:endParaRPr kumimoji="0" lang="bg-BG"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0"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076" y="5697562"/>
            <a:ext cx="1658555" cy="7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224" y="5713307"/>
            <a:ext cx="1350375" cy="824055"/>
          </a:xfrm>
          <a:prstGeom prst="rect">
            <a:avLst/>
          </a:prstGeom>
          <a:noFill/>
          <a:extLst>
            <a:ext uri="{909E8E84-426E-40DD-AFC4-6F175D3DCCD1}">
              <a14:hiddenFill xmlns:a14="http://schemas.microsoft.com/office/drawing/2010/main">
                <a:solidFill>
                  <a:srgbClr val="FFFFFF"/>
                </a:solidFill>
              </a14:hiddenFill>
            </a:ext>
          </a:extLst>
        </p:spPr>
      </p:pic>
      <p:sp>
        <p:nvSpPr>
          <p:cNvPr id="2" name="Dreptunghi 1"/>
          <p:cNvSpPr/>
          <p:nvPr/>
        </p:nvSpPr>
        <p:spPr>
          <a:xfrm>
            <a:off x="1388224" y="4998135"/>
            <a:ext cx="9851276" cy="369332"/>
          </a:xfrm>
          <a:prstGeom prst="rect">
            <a:avLst/>
          </a:prstGeom>
        </p:spPr>
        <p:txBody>
          <a:bodyPr wrap="square">
            <a:spAutoFit/>
          </a:bodyPr>
          <a:lstStyle/>
          <a:p>
            <a:pPr>
              <a:spcAft>
                <a:spcPts val="0"/>
              </a:spcAft>
              <a:tabLst>
                <a:tab pos="2986405" algn="ctr"/>
                <a:tab pos="5972810" algn="r"/>
              </a:tabLst>
            </a:pPr>
            <a:r>
              <a:rPr lang="en-US" dirty="0">
                <a:solidFill>
                  <a:srgbClr val="002060"/>
                </a:solidFill>
                <a:latin typeface="Trebuchet MS" panose="020B0603020202020204" pitchFamily="34" charset="0"/>
                <a:ea typeface="Calibri" panose="020F0502020204030204" pitchFamily="34" charset="0"/>
              </a:rPr>
              <a:t>Con</a:t>
            </a:r>
            <a:r>
              <a:rPr lang="ro-RO" dirty="0">
                <a:solidFill>
                  <a:srgbClr val="002060"/>
                </a:solidFill>
                <a:latin typeface="Trebuchet MS" panose="020B0603020202020204" pitchFamily="34" charset="0"/>
                <a:ea typeface="Calibri" panose="020F0502020204030204" pitchFamily="34" charset="0"/>
              </a:rPr>
              <a:t>ținutul acestui material nu reprezintă în mod necesar poziția oficială a Uniunii Europene</a:t>
            </a:r>
            <a:endParaRPr lang="en-US" dirty="0">
              <a:effectLst/>
              <a:latin typeface="Times New Roman" panose="02020603050405020304" pitchFamily="18" charset="0"/>
              <a:ea typeface="Calibri" panose="020F0502020204030204" pitchFamily="34" charset="0"/>
            </a:endParaRPr>
          </a:p>
        </p:txBody>
      </p:sp>
      <p:sp>
        <p:nvSpPr>
          <p:cNvPr id="22" name="Subtitle 2"/>
          <p:cNvSpPr txBox="1">
            <a:spLocks/>
          </p:cNvSpPr>
          <p:nvPr/>
        </p:nvSpPr>
        <p:spPr>
          <a:xfrm>
            <a:off x="680435" y="2058179"/>
            <a:ext cx="11217498" cy="40056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600" b="1" smtClean="0">
              <a:solidFill>
                <a:srgbClr val="00B050"/>
              </a:solidFill>
              <a:effectLst>
                <a:outerShdw blurRad="38100" dist="38100" dir="2700000" algn="tl">
                  <a:srgbClr val="000000">
                    <a:alpha val="43137"/>
                  </a:srgbClr>
                </a:outerShdw>
              </a:effectLst>
              <a:latin typeface="Trebuchet MS" pitchFamily="34" charset="0"/>
            </a:endParaRPr>
          </a:p>
          <a:p>
            <a:pPr fontAlgn="ctr"/>
            <a:endParaRPr lang="en-US" sz="1000" smtClean="0"/>
          </a:p>
          <a:p>
            <a:pPr fontAlgn="ctr"/>
            <a:endParaRPr lang="en-US" sz="1000" dirty="0"/>
          </a:p>
        </p:txBody>
      </p:sp>
    </p:spTree>
    <p:extLst>
      <p:ext uri="{BB962C8B-B14F-4D97-AF65-F5344CB8AC3E}">
        <p14:creationId xmlns:p14="http://schemas.microsoft.com/office/powerpoint/2010/main" val="334848343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8035" y="1905779"/>
            <a:ext cx="11217498" cy="4005621"/>
          </a:xfrm>
        </p:spPr>
        <p:txBody>
          <a:bodyPr>
            <a:normAutofit/>
          </a:bodyPr>
          <a:lstStyle/>
          <a:p>
            <a:pPr fontAlgn="ctr"/>
            <a:endParaRPr lang="ro-RO" sz="1000" dirty="0" smtClean="0"/>
          </a:p>
          <a:p>
            <a:pPr fontAlgn="ctr"/>
            <a:endParaRPr lang="ro-RO" sz="1000" dirty="0"/>
          </a:p>
          <a:p>
            <a:pPr fontAlgn="ctr"/>
            <a:endParaRPr lang="ro-RO" sz="1000" dirty="0" smtClean="0"/>
          </a:p>
        </p:txBody>
      </p:sp>
      <p:sp>
        <p:nvSpPr>
          <p:cNvPr id="5" name="Rectangle 8"/>
          <p:cNvSpPr>
            <a:spLocks noChangeArrowheads="1"/>
          </p:cNvSpPr>
          <p:nvPr/>
        </p:nvSpPr>
        <p:spPr bwMode="auto">
          <a:xfrm>
            <a:off x="0" y="4765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5299674" y="6431790"/>
            <a:ext cx="14638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smtClean="0">
                <a:ln>
                  <a:noFill/>
                </a:ln>
                <a:effectLst/>
                <a:latin typeface="Trebuchet MS" panose="020B0603020202020204" pitchFamily="34" charset="0"/>
                <a:ea typeface="Times New Roman" panose="02020603050405020304" pitchFamily="18" charset="0"/>
                <a:hlinkClick r:id="rId2"/>
              </a:rPr>
              <a:t>ww</a:t>
            </a:r>
            <a:r>
              <a:rPr lang="en-US" sz="1000" dirty="0" smtClean="0">
                <a:latin typeface="Trebuchet MS" panose="020B0603020202020204" pitchFamily="34" charset="0"/>
                <a:ea typeface="Times New Roman" panose="02020603050405020304" pitchFamily="18" charset="0"/>
                <a:hlinkClick r:id="rId2"/>
              </a:rPr>
              <a:t>w.interregrobg.eu</a:t>
            </a:r>
            <a:r>
              <a:rPr lang="ro-RO" sz="1000" dirty="0" smtClean="0">
                <a:latin typeface="Trebuchet MS" panose="020B0603020202020204" pitchFamily="34" charset="0"/>
                <a:ea typeface="Times New Roman" panose="02020603050405020304" pitchFamily="18" charset="0"/>
              </a:rPr>
              <a:t> </a:t>
            </a:r>
            <a:endParaRPr kumimoji="0" lang="en-US" sz="1800" b="0" i="0" u="none" strike="noStrike" cap="none" normalizeH="0" baseline="0" dirty="0" smtClean="0">
              <a:ln>
                <a:noFill/>
              </a:ln>
              <a:effectLst/>
            </a:endParaRPr>
          </a:p>
        </p:txBody>
      </p:sp>
      <p:pic>
        <p:nvPicPr>
          <p:cNvPr id="1034"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076" y="5697562"/>
            <a:ext cx="1658555" cy="7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31666">
            <a:off x="9030281" y="348008"/>
            <a:ext cx="739005" cy="9691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Logo-ROGov_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62797" y="431074"/>
            <a:ext cx="1193692" cy="1044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Logo UE R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19684" y="492377"/>
            <a:ext cx="4346570" cy="9504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 Box 11"/>
          <p:cNvSpPr txBox="1">
            <a:spLocks noChangeArrowheads="1"/>
          </p:cNvSpPr>
          <p:nvPr/>
        </p:nvSpPr>
        <p:spPr bwMode="auto">
          <a:xfrm>
            <a:off x="8980405" y="1337978"/>
            <a:ext cx="1104900" cy="4218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СНЦ</a:t>
            </a:r>
            <a:r>
              <a:rPr kumimoji="0" lang="en-US"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t>
            </a: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ЕЦПБ“</a:t>
            </a:r>
            <a:endParaRPr kumimoji="0" lang="bg-BG"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0"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076" y="5697562"/>
            <a:ext cx="1658555" cy="7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224" y="5713307"/>
            <a:ext cx="1350375" cy="824055"/>
          </a:xfrm>
          <a:prstGeom prst="rect">
            <a:avLst/>
          </a:prstGeom>
          <a:noFill/>
          <a:extLst>
            <a:ext uri="{909E8E84-426E-40DD-AFC4-6F175D3DCCD1}">
              <a14:hiddenFill xmlns:a14="http://schemas.microsoft.com/office/drawing/2010/main">
                <a:solidFill>
                  <a:srgbClr val="FFFFFF"/>
                </a:solidFill>
              </a14:hiddenFill>
            </a:ext>
          </a:extLst>
        </p:spPr>
      </p:pic>
      <p:sp>
        <p:nvSpPr>
          <p:cNvPr id="22" name="Subtitle 2"/>
          <p:cNvSpPr txBox="1">
            <a:spLocks/>
          </p:cNvSpPr>
          <p:nvPr/>
        </p:nvSpPr>
        <p:spPr>
          <a:xfrm>
            <a:off x="680435" y="2058179"/>
            <a:ext cx="11217498" cy="36393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600" b="1" smtClean="0">
              <a:solidFill>
                <a:srgbClr val="00B050"/>
              </a:solidFill>
              <a:effectLst>
                <a:outerShdw blurRad="38100" dist="38100" dir="2700000" algn="tl">
                  <a:srgbClr val="000000">
                    <a:alpha val="43137"/>
                  </a:srgbClr>
                </a:outerShdw>
              </a:effectLst>
              <a:latin typeface="Trebuchet MS" pitchFamily="34" charset="0"/>
            </a:endParaRPr>
          </a:p>
          <a:p>
            <a:pPr fontAlgn="ctr"/>
            <a:endParaRPr lang="en-US" sz="1000" smtClean="0"/>
          </a:p>
          <a:p>
            <a:pPr fontAlgn="ctr"/>
            <a:endParaRPr lang="en-US" sz="1000" dirty="0"/>
          </a:p>
        </p:txBody>
      </p:sp>
      <p:sp>
        <p:nvSpPr>
          <p:cNvPr id="15" name="Rectangle 8"/>
          <p:cNvSpPr/>
          <p:nvPr/>
        </p:nvSpPr>
        <p:spPr>
          <a:xfrm>
            <a:off x="485262" y="1938076"/>
            <a:ext cx="10866784" cy="3108543"/>
          </a:xfrm>
          <a:prstGeom prst="rect">
            <a:avLst/>
          </a:prstGeom>
        </p:spPr>
        <p:txBody>
          <a:bodyPr wrap="square">
            <a:spAutoFit/>
          </a:bodyPr>
          <a:lstStyle/>
          <a:p>
            <a:pPr algn="ctr">
              <a:defRPr/>
            </a:pPr>
            <a:r>
              <a:rPr lang="ro-RO" sz="2000" b="1" dirty="0" smtClean="0">
                <a:latin typeface="Trebuchet MS" panose="020B0603020202020204" pitchFamily="34" charset="0"/>
              </a:rPr>
              <a:t>Dezvoltare durabilă</a:t>
            </a:r>
          </a:p>
          <a:p>
            <a:pPr algn="just">
              <a:defRPr/>
            </a:pPr>
            <a:endParaRPr lang="ro-RO" sz="1400" dirty="0" smtClean="0">
              <a:latin typeface="Trebuchet MS" panose="020B0603020202020204" pitchFamily="34" charset="0"/>
            </a:endParaRPr>
          </a:p>
          <a:p>
            <a:pPr algn="just">
              <a:buFont typeface="Symbol"/>
              <a:buChar char="·"/>
              <a:defRPr/>
            </a:pPr>
            <a:r>
              <a:rPr lang="ro-RO" dirty="0" smtClean="0">
                <a:latin typeface="Trebuchet MS" panose="020B0603020202020204" pitchFamily="34" charset="0"/>
              </a:rPr>
              <a:t>    </a:t>
            </a:r>
            <a:r>
              <a:rPr lang="vi-VN" dirty="0" smtClean="0"/>
              <a:t>Conceptul de </a:t>
            </a:r>
            <a:r>
              <a:rPr lang="ro-RO" b="1" dirty="0" smtClean="0">
                <a:latin typeface="Trebuchet MS" panose="020B0603020202020204" pitchFamily="34" charset="0"/>
              </a:rPr>
              <a:t>d</a:t>
            </a:r>
            <a:r>
              <a:rPr lang="vi-VN" b="1" dirty="0" smtClean="0"/>
              <a:t>ezvoltare durabilă</a:t>
            </a:r>
            <a:r>
              <a:rPr lang="vi-VN" dirty="0" smtClean="0"/>
              <a:t> desemnează totalitatea formelor și metodelor de dezvoltare socio-economică care se axează în primul rând pe asigurarea unui echilibru între aspectele sociale, economice și ecologice și elementele capitalului natural.</a:t>
            </a:r>
            <a:endParaRPr lang="ro-RO" dirty="0" smtClean="0">
              <a:latin typeface="Trebuchet MS" panose="020B0603020202020204" pitchFamily="34" charset="0"/>
            </a:endParaRPr>
          </a:p>
          <a:p>
            <a:pPr algn="just">
              <a:buFont typeface="Symbol"/>
              <a:buChar char="·"/>
              <a:defRPr/>
            </a:pPr>
            <a:r>
              <a:rPr lang="ro-RO" dirty="0" smtClean="0">
                <a:latin typeface="Trebuchet MS" panose="020B0603020202020204" pitchFamily="34" charset="0"/>
              </a:rPr>
              <a:t>    Conceptul de dezvoltare durabilă a luat naștere ca răspuns la apariția problemelor de mediu. Conferința privind mediul de la Stockholm din 1972 este momentul în care se recunoaște că activitățile umane contribuie la deteriorarea mediului înconjurător, ceea ce pune în pericol viitorul Planetei.</a:t>
            </a:r>
          </a:p>
          <a:p>
            <a:pPr algn="just">
              <a:buFont typeface="Symbol" pitchFamily="18" charset="2"/>
              <a:buChar char="·"/>
              <a:defRPr/>
            </a:pPr>
            <a:r>
              <a:rPr lang="ro-RO" dirty="0" smtClean="0">
                <a:latin typeface="Trebuchet MS" panose="020B0603020202020204" pitchFamily="34" charset="0"/>
                <a:sym typeface="Symbol"/>
              </a:rPr>
              <a:t>    Principiul de bază al dezvoltării durabile este sustenabilitatea, u</a:t>
            </a:r>
            <a:r>
              <a:rPr lang="ro-RO" dirty="0" smtClean="0">
                <a:latin typeface="Trebuchet MS" panose="020B0603020202020204" pitchFamily="34" charset="0"/>
              </a:rPr>
              <a:t>n </a:t>
            </a:r>
            <a:r>
              <a:rPr lang="ro-RO" i="1" dirty="0" smtClean="0">
                <a:latin typeface="Trebuchet MS" panose="020B0603020202020204" pitchFamily="34" charset="0"/>
              </a:rPr>
              <a:t>criteriu de sustenabilitate </a:t>
            </a:r>
            <a:r>
              <a:rPr lang="ro-RO" dirty="0" smtClean="0">
                <a:latin typeface="Trebuchet MS" panose="020B0603020202020204" pitchFamily="34" charset="0"/>
              </a:rPr>
              <a:t>presupune că, la un nivel minim, generaţiile viitoare nu ar putea să trăiască mai rău decât generaţiile actuale.</a:t>
            </a:r>
          </a:p>
        </p:txBody>
      </p:sp>
    </p:spTree>
    <p:extLst>
      <p:ext uri="{BB962C8B-B14F-4D97-AF65-F5344CB8AC3E}">
        <p14:creationId xmlns:p14="http://schemas.microsoft.com/office/powerpoint/2010/main" val="114470277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0" y="4765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5299674" y="6431790"/>
            <a:ext cx="14638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smtClean="0">
                <a:ln>
                  <a:noFill/>
                </a:ln>
                <a:effectLst/>
                <a:latin typeface="Trebuchet MS" panose="020B0603020202020204" pitchFamily="34" charset="0"/>
                <a:ea typeface="Times New Roman" panose="02020603050405020304" pitchFamily="18" charset="0"/>
                <a:hlinkClick r:id="rId2"/>
              </a:rPr>
              <a:t>ww</a:t>
            </a:r>
            <a:r>
              <a:rPr lang="en-US" sz="1000" dirty="0" smtClean="0">
                <a:latin typeface="Trebuchet MS" panose="020B0603020202020204" pitchFamily="34" charset="0"/>
                <a:ea typeface="Times New Roman" panose="02020603050405020304" pitchFamily="18" charset="0"/>
                <a:hlinkClick r:id="rId2"/>
              </a:rPr>
              <a:t>w.interregrobg.eu</a:t>
            </a:r>
            <a:r>
              <a:rPr lang="ro-RO" sz="1000" dirty="0" smtClean="0">
                <a:latin typeface="Trebuchet MS" panose="020B0603020202020204" pitchFamily="34" charset="0"/>
                <a:ea typeface="Times New Roman" panose="02020603050405020304" pitchFamily="18" charset="0"/>
              </a:rPr>
              <a:t> </a:t>
            </a:r>
            <a:endParaRPr kumimoji="0" lang="en-US" sz="1800" b="0" i="0" u="none" strike="noStrike" cap="none" normalizeH="0" baseline="0" dirty="0" smtClean="0">
              <a:ln>
                <a:noFill/>
              </a:ln>
              <a:effectLst/>
            </a:endParaRPr>
          </a:p>
        </p:txBody>
      </p:sp>
      <p:pic>
        <p:nvPicPr>
          <p:cNvPr id="1034"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076" y="5697562"/>
            <a:ext cx="1658555" cy="7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31666">
            <a:off x="9030281" y="348008"/>
            <a:ext cx="739005" cy="9691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Logo-ROGov_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62797" y="431074"/>
            <a:ext cx="1193692" cy="1044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Logo UE R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19684" y="492377"/>
            <a:ext cx="4346570" cy="9504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 Box 11"/>
          <p:cNvSpPr txBox="1">
            <a:spLocks noChangeArrowheads="1"/>
          </p:cNvSpPr>
          <p:nvPr/>
        </p:nvSpPr>
        <p:spPr bwMode="auto">
          <a:xfrm>
            <a:off x="8980405" y="1337978"/>
            <a:ext cx="1104900" cy="4218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СНЦ</a:t>
            </a:r>
            <a:r>
              <a:rPr kumimoji="0" lang="en-US"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t>
            </a: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ЕЦПБ“</a:t>
            </a:r>
            <a:endParaRPr kumimoji="0" lang="bg-BG"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0"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076" y="5697562"/>
            <a:ext cx="1658555" cy="7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224" y="5713307"/>
            <a:ext cx="1350375" cy="824055"/>
          </a:xfrm>
          <a:prstGeom prst="rect">
            <a:avLst/>
          </a:prstGeom>
          <a:noFill/>
          <a:extLst>
            <a:ext uri="{909E8E84-426E-40DD-AFC4-6F175D3DCCD1}">
              <a14:hiddenFill xmlns:a14="http://schemas.microsoft.com/office/drawing/2010/main">
                <a:solidFill>
                  <a:srgbClr val="FFFFFF"/>
                </a:solidFill>
              </a14:hiddenFill>
            </a:ext>
          </a:extLst>
        </p:spPr>
      </p:pic>
      <p:sp>
        <p:nvSpPr>
          <p:cNvPr id="22" name="Subtitle 2"/>
          <p:cNvSpPr txBox="1">
            <a:spLocks/>
          </p:cNvSpPr>
          <p:nvPr/>
        </p:nvSpPr>
        <p:spPr>
          <a:xfrm>
            <a:off x="680435" y="2058179"/>
            <a:ext cx="11217498" cy="36393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600" b="1" smtClean="0">
              <a:solidFill>
                <a:srgbClr val="00B050"/>
              </a:solidFill>
              <a:effectLst>
                <a:outerShdw blurRad="38100" dist="38100" dir="2700000" algn="tl">
                  <a:srgbClr val="000000">
                    <a:alpha val="43137"/>
                  </a:srgbClr>
                </a:outerShdw>
              </a:effectLst>
              <a:latin typeface="Trebuchet MS" pitchFamily="34" charset="0"/>
            </a:endParaRPr>
          </a:p>
          <a:p>
            <a:pPr fontAlgn="ctr"/>
            <a:endParaRPr lang="en-US" sz="1000" smtClean="0"/>
          </a:p>
          <a:p>
            <a:pPr fontAlgn="ctr"/>
            <a:endParaRPr lang="en-US" sz="1000" dirty="0"/>
          </a:p>
        </p:txBody>
      </p:sp>
      <p:sp>
        <p:nvSpPr>
          <p:cNvPr id="16" name="Rectangle 9"/>
          <p:cNvSpPr>
            <a:spLocks noGrp="1"/>
          </p:cNvSpPr>
          <p:nvPr>
            <p:ph type="subTitle" idx="1"/>
          </p:nvPr>
        </p:nvSpPr>
        <p:spPr>
          <a:xfrm>
            <a:off x="1155700" y="1944688"/>
            <a:ext cx="10121900" cy="2350387"/>
          </a:xfrm>
          <a:prstGeom prst="rect">
            <a:avLst/>
          </a:prstGeom>
        </p:spPr>
        <p:txBody>
          <a:bodyPr wrap="square">
            <a:spAutoFit/>
          </a:bodyPr>
          <a:lstStyle/>
          <a:p>
            <a:pPr algn="just">
              <a:buFont typeface="Arial" pitchFamily="34" charset="0"/>
              <a:buChar char="•"/>
            </a:pPr>
            <a:r>
              <a:rPr lang="ro-RO" sz="1800" dirty="0" smtClean="0">
                <a:latin typeface="Trebuchet MS" panose="020B0603020202020204" pitchFamily="34" charset="0"/>
              </a:rPr>
              <a:t>  La nivelul Uniunii Europene, dezvoltarea durabila a devenit obiectiv asumat incepand cu 1997, cand a fost inclus in Tratatul de la Maastricht. In anul 2001 a fost adoptata Strategia de Dezvoltare Durabila la </a:t>
            </a:r>
            <a:r>
              <a:rPr lang="ro-RO" sz="1800" dirty="0" err="1" smtClean="0">
                <a:latin typeface="Trebuchet MS" panose="020B0603020202020204" pitchFamily="34" charset="0"/>
              </a:rPr>
              <a:t>Gotheborg</a:t>
            </a:r>
            <a:r>
              <a:rPr lang="ro-RO" sz="1800" dirty="0" smtClean="0">
                <a:latin typeface="Trebuchet MS" panose="020B0603020202020204" pitchFamily="34" charset="0"/>
              </a:rPr>
              <a:t>.</a:t>
            </a:r>
          </a:p>
          <a:p>
            <a:pPr algn="just">
              <a:buFont typeface="Arial" pitchFamily="34" charset="0"/>
              <a:buChar char="•"/>
            </a:pPr>
            <a:r>
              <a:rPr lang="ro-RO" sz="1800" dirty="0" smtClean="0">
                <a:latin typeface="Trebuchet MS" panose="020B0603020202020204" pitchFamily="34" charset="0"/>
              </a:rPr>
              <a:t>  Cateva etape sunt esentiale in construirea unei strategii pentru dezvoltare durabila:</a:t>
            </a:r>
          </a:p>
          <a:p>
            <a:pPr algn="just">
              <a:buFont typeface="Arial" pitchFamily="34" charset="0"/>
              <a:buChar char="•"/>
            </a:pPr>
            <a:r>
              <a:rPr lang="ro-RO" sz="1800" dirty="0" smtClean="0">
                <a:latin typeface="Trebuchet MS" panose="020B0603020202020204" pitchFamily="34" charset="0"/>
              </a:rPr>
              <a:t>  Identificarea provocarilor specifice dezvoltarii durabile</a:t>
            </a:r>
          </a:p>
          <a:p>
            <a:pPr algn="just">
              <a:buFont typeface="Arial" pitchFamily="34" charset="0"/>
              <a:buChar char="•"/>
            </a:pPr>
            <a:r>
              <a:rPr lang="ro-RO" sz="1800" dirty="0" smtClean="0">
                <a:latin typeface="Trebuchet MS" panose="020B0603020202020204" pitchFamily="34" charset="0"/>
              </a:rPr>
              <a:t>  Elaborarea unui set de masuri raspuns la problemele identificate</a:t>
            </a:r>
          </a:p>
          <a:p>
            <a:pPr algn="just">
              <a:buFont typeface="Arial" pitchFamily="34" charset="0"/>
              <a:buChar char="•"/>
            </a:pPr>
            <a:r>
              <a:rPr lang="ro-RO" sz="1800" dirty="0" smtClean="0">
                <a:latin typeface="Trebuchet MS" panose="020B0603020202020204" pitchFamily="34" charset="0"/>
              </a:rPr>
              <a:t>  Consum si productie durabile</a:t>
            </a:r>
          </a:p>
        </p:txBody>
      </p:sp>
    </p:spTree>
    <p:extLst>
      <p:ext uri="{BB962C8B-B14F-4D97-AF65-F5344CB8AC3E}">
        <p14:creationId xmlns:p14="http://schemas.microsoft.com/office/powerpoint/2010/main" val="63875324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0" y="4765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5299674" y="6431790"/>
            <a:ext cx="14638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smtClean="0">
                <a:ln>
                  <a:noFill/>
                </a:ln>
                <a:effectLst/>
                <a:latin typeface="Trebuchet MS" panose="020B0603020202020204" pitchFamily="34" charset="0"/>
                <a:ea typeface="Times New Roman" panose="02020603050405020304" pitchFamily="18" charset="0"/>
                <a:hlinkClick r:id="rId2"/>
              </a:rPr>
              <a:t>ww</a:t>
            </a:r>
            <a:r>
              <a:rPr lang="en-US" sz="1000" dirty="0" smtClean="0">
                <a:latin typeface="Trebuchet MS" panose="020B0603020202020204" pitchFamily="34" charset="0"/>
                <a:ea typeface="Times New Roman" panose="02020603050405020304" pitchFamily="18" charset="0"/>
                <a:hlinkClick r:id="rId2"/>
              </a:rPr>
              <a:t>w.interregrobg.eu</a:t>
            </a:r>
            <a:r>
              <a:rPr lang="ro-RO" sz="1000" dirty="0" smtClean="0">
                <a:latin typeface="Trebuchet MS" panose="020B0603020202020204" pitchFamily="34" charset="0"/>
                <a:ea typeface="Times New Roman" panose="02020603050405020304" pitchFamily="18" charset="0"/>
              </a:rPr>
              <a:t> </a:t>
            </a:r>
            <a:endParaRPr kumimoji="0" lang="en-US" sz="1800" b="0" i="0" u="none" strike="noStrike" cap="none" normalizeH="0" baseline="0" dirty="0" smtClean="0">
              <a:ln>
                <a:noFill/>
              </a:ln>
              <a:effectLst/>
            </a:endParaRPr>
          </a:p>
        </p:txBody>
      </p:sp>
      <p:pic>
        <p:nvPicPr>
          <p:cNvPr id="1034"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076" y="5697562"/>
            <a:ext cx="1658555" cy="7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31666">
            <a:off x="9030281" y="348008"/>
            <a:ext cx="739005" cy="9691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Logo-ROGov_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62797" y="431074"/>
            <a:ext cx="1193692" cy="1044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Logo UE R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19684" y="492377"/>
            <a:ext cx="4346570" cy="9504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 Box 11"/>
          <p:cNvSpPr txBox="1">
            <a:spLocks noChangeArrowheads="1"/>
          </p:cNvSpPr>
          <p:nvPr/>
        </p:nvSpPr>
        <p:spPr bwMode="auto">
          <a:xfrm>
            <a:off x="8980405" y="1337978"/>
            <a:ext cx="1104900" cy="4218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СНЦ</a:t>
            </a:r>
            <a:r>
              <a:rPr kumimoji="0" lang="en-US"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t>
            </a: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ЕЦПБ“</a:t>
            </a:r>
            <a:endParaRPr kumimoji="0" lang="bg-BG"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0"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076" y="5697562"/>
            <a:ext cx="1658555" cy="7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224" y="5713307"/>
            <a:ext cx="1350375" cy="824055"/>
          </a:xfrm>
          <a:prstGeom prst="rect">
            <a:avLst/>
          </a:prstGeom>
          <a:noFill/>
          <a:extLst>
            <a:ext uri="{909E8E84-426E-40DD-AFC4-6F175D3DCCD1}">
              <a14:hiddenFill xmlns:a14="http://schemas.microsoft.com/office/drawing/2010/main">
                <a:solidFill>
                  <a:srgbClr val="FFFFFF"/>
                </a:solidFill>
              </a14:hiddenFill>
            </a:ext>
          </a:extLst>
        </p:spPr>
      </p:pic>
      <p:sp>
        <p:nvSpPr>
          <p:cNvPr id="22" name="Subtitle 2"/>
          <p:cNvSpPr txBox="1">
            <a:spLocks/>
          </p:cNvSpPr>
          <p:nvPr/>
        </p:nvSpPr>
        <p:spPr>
          <a:xfrm>
            <a:off x="680435" y="2058179"/>
            <a:ext cx="11217498" cy="36393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600" b="1" smtClean="0">
              <a:solidFill>
                <a:srgbClr val="00B050"/>
              </a:solidFill>
              <a:effectLst>
                <a:outerShdw blurRad="38100" dist="38100" dir="2700000" algn="tl">
                  <a:srgbClr val="000000">
                    <a:alpha val="43137"/>
                  </a:srgbClr>
                </a:outerShdw>
              </a:effectLst>
              <a:latin typeface="Trebuchet MS" pitchFamily="34" charset="0"/>
            </a:endParaRPr>
          </a:p>
          <a:p>
            <a:pPr fontAlgn="ctr"/>
            <a:endParaRPr lang="en-US" sz="1000" smtClean="0"/>
          </a:p>
          <a:p>
            <a:pPr fontAlgn="ctr"/>
            <a:endParaRPr lang="en-US" sz="1000" dirty="0"/>
          </a:p>
        </p:txBody>
      </p:sp>
      <p:sp>
        <p:nvSpPr>
          <p:cNvPr id="16" name="Rectangle 9"/>
          <p:cNvSpPr>
            <a:spLocks noGrp="1"/>
          </p:cNvSpPr>
          <p:nvPr>
            <p:ph type="subTitle" idx="1"/>
          </p:nvPr>
        </p:nvSpPr>
        <p:spPr>
          <a:xfrm>
            <a:off x="1155700" y="2173288"/>
            <a:ext cx="10121900" cy="2343206"/>
          </a:xfrm>
          <a:prstGeom prst="rect">
            <a:avLst/>
          </a:prstGeom>
        </p:spPr>
        <p:txBody>
          <a:bodyPr wrap="square">
            <a:spAutoFit/>
          </a:bodyPr>
          <a:lstStyle/>
          <a:p>
            <a:pPr algn="just">
              <a:buFont typeface="Symbol" pitchFamily="18" charset="2"/>
              <a:buChar char="·"/>
            </a:pPr>
            <a:r>
              <a:rPr lang="ro-RO" sz="1800" dirty="0">
                <a:latin typeface="Trebuchet MS" panose="020B0603020202020204" pitchFamily="34" charset="0"/>
              </a:rPr>
              <a:t> În multe </a:t>
            </a:r>
            <a:r>
              <a:rPr lang="ro-RO" sz="1800" dirty="0" err="1">
                <a:latin typeface="Trebuchet MS" panose="020B0603020202020204" pitchFamily="34" charset="0"/>
              </a:rPr>
              <a:t>ţări</a:t>
            </a:r>
            <a:r>
              <a:rPr lang="ro-RO" sz="1800" dirty="0">
                <a:latin typeface="Trebuchet MS" panose="020B0603020202020204" pitchFamily="34" charset="0"/>
              </a:rPr>
              <a:t>, strategiile dezvoltării durabile nu sunt, din păcate, consacrate legal, oficial, printr-un for legislativ (parlamentul, guvernul etc.). În unele </a:t>
            </a:r>
            <a:r>
              <a:rPr lang="ro-RO" sz="1800" dirty="0" err="1">
                <a:latin typeface="Trebuchet MS" panose="020B0603020202020204" pitchFamily="34" charset="0"/>
              </a:rPr>
              <a:t>ţări</a:t>
            </a:r>
            <a:r>
              <a:rPr lang="ro-RO" sz="1800" dirty="0">
                <a:latin typeface="Trebuchet MS" panose="020B0603020202020204" pitchFamily="34" charset="0"/>
              </a:rPr>
              <a:t>, însă, există un mandat legal pentru strategiile dezvoltării durabile la nivel parlamentar</a:t>
            </a:r>
            <a:r>
              <a:rPr lang="ro-RO" sz="1800" dirty="0" smtClean="0">
                <a:latin typeface="Trebuchet MS" panose="020B0603020202020204" pitchFamily="34" charset="0"/>
              </a:rPr>
              <a:t>.</a:t>
            </a:r>
            <a:endParaRPr lang="ro-RO" sz="1800" dirty="0">
              <a:latin typeface="Trebuchet MS" panose="020B0603020202020204" pitchFamily="34" charset="0"/>
              <a:sym typeface="Symbol"/>
            </a:endParaRPr>
          </a:p>
          <a:p>
            <a:pPr algn="just"/>
            <a:r>
              <a:rPr lang="ro-RO" sz="1800" dirty="0">
                <a:latin typeface="Trebuchet MS" panose="020B0603020202020204" pitchFamily="34" charset="0"/>
                <a:sym typeface="Symbol"/>
              </a:rPr>
              <a:t>   </a:t>
            </a:r>
            <a:r>
              <a:rPr lang="ro-RO" sz="1800" dirty="0">
                <a:latin typeface="Trebuchet MS" panose="020B0603020202020204" pitchFamily="34" charset="0"/>
              </a:rPr>
              <a:t>În Uniunea Europeană, de exemplu, există </a:t>
            </a:r>
            <a:r>
              <a:rPr lang="ro-RO" sz="1800" dirty="0" err="1">
                <a:latin typeface="Trebuchet MS" panose="020B0603020202020204" pitchFamily="34" charset="0"/>
              </a:rPr>
              <a:t>cerinţa</a:t>
            </a:r>
            <a:r>
              <a:rPr lang="ro-RO" sz="1800" dirty="0">
                <a:latin typeface="Trebuchet MS" panose="020B0603020202020204" pitchFamily="34" charset="0"/>
              </a:rPr>
              <a:t> de a integra problemele </a:t>
            </a:r>
            <a:r>
              <a:rPr lang="ro-RO" sz="1800" dirty="0" err="1">
                <a:latin typeface="Trebuchet MS" panose="020B0603020202020204" pitchFamily="34" charset="0"/>
              </a:rPr>
              <a:t>sustenabilităţii</a:t>
            </a:r>
            <a:r>
              <a:rPr lang="ro-RO" sz="1800" dirty="0">
                <a:latin typeface="Trebuchet MS" panose="020B0603020202020204" pitchFamily="34" charset="0"/>
              </a:rPr>
              <a:t> în politicile Uniunii (Art.6 al Tratatului Uniunii, hotărârile reuniunii </a:t>
            </a:r>
            <a:r>
              <a:rPr lang="ro-RO" sz="1800" dirty="0" err="1">
                <a:latin typeface="Trebuchet MS" panose="020B0603020202020204" pitchFamily="34" charset="0"/>
              </a:rPr>
              <a:t>ţărilor</a:t>
            </a:r>
            <a:r>
              <a:rPr lang="ro-RO" sz="1800" dirty="0">
                <a:latin typeface="Trebuchet MS" panose="020B0603020202020204" pitchFamily="34" charset="0"/>
              </a:rPr>
              <a:t> UE de la Cardiff</a:t>
            </a:r>
            <a:r>
              <a:rPr lang="ro-RO" sz="1800" dirty="0" smtClean="0">
                <a:latin typeface="Trebuchet MS" panose="020B0603020202020204" pitchFamily="34" charset="0"/>
              </a:rPr>
              <a:t>).</a:t>
            </a:r>
            <a:endParaRPr lang="ro-RO" sz="1800" dirty="0">
              <a:latin typeface="Trebuchet MS" panose="020B0603020202020204" pitchFamily="34" charset="0"/>
              <a:sym typeface="Symbol"/>
            </a:endParaRPr>
          </a:p>
          <a:p>
            <a:pPr algn="just"/>
            <a:r>
              <a:rPr lang="ro-RO" sz="1800" dirty="0">
                <a:latin typeface="Trebuchet MS" panose="020B0603020202020204" pitchFamily="34" charset="0"/>
                <a:sym typeface="Symbol"/>
              </a:rPr>
              <a:t>   </a:t>
            </a:r>
            <a:r>
              <a:rPr lang="ro-RO" sz="1800" dirty="0">
                <a:latin typeface="Trebuchet MS" panose="020B0603020202020204" pitchFamily="34" charset="0"/>
              </a:rPr>
              <a:t>Cadrul </a:t>
            </a:r>
            <a:r>
              <a:rPr lang="ro-RO" sz="1800" dirty="0" err="1">
                <a:latin typeface="Trebuchet MS" panose="020B0603020202020204" pitchFamily="34" charset="0"/>
              </a:rPr>
              <a:t>instituţional</a:t>
            </a:r>
            <a:r>
              <a:rPr lang="ro-RO" sz="1800" dirty="0">
                <a:latin typeface="Trebuchet MS" panose="020B0603020202020204" pitchFamily="34" charset="0"/>
              </a:rPr>
              <a:t> responsabil cu elaborarea, aprobarea </a:t>
            </a:r>
            <a:r>
              <a:rPr lang="ro-RO" sz="1800" dirty="0" err="1">
                <a:latin typeface="Trebuchet MS" panose="020B0603020202020204" pitchFamily="34" charset="0"/>
              </a:rPr>
              <a:t>şi</a:t>
            </a:r>
            <a:r>
              <a:rPr lang="ro-RO" sz="1800" dirty="0">
                <a:latin typeface="Trebuchet MS" panose="020B0603020202020204" pitchFamily="34" charset="0"/>
              </a:rPr>
              <a:t> implementarea strategiei variază de la o </a:t>
            </a:r>
            <a:r>
              <a:rPr lang="ro-RO" sz="1800" dirty="0" err="1">
                <a:latin typeface="Trebuchet MS" panose="020B0603020202020204" pitchFamily="34" charset="0"/>
              </a:rPr>
              <a:t>ţară</a:t>
            </a:r>
            <a:r>
              <a:rPr lang="ro-RO" sz="1800" dirty="0">
                <a:latin typeface="Trebuchet MS" panose="020B0603020202020204" pitchFamily="34" charset="0"/>
              </a:rPr>
              <a:t> la alta, dar oricum organismele specializate pe probleme de mediu (ministere, </a:t>
            </a:r>
            <a:r>
              <a:rPr lang="ro-RO" sz="1800" dirty="0" err="1">
                <a:latin typeface="Trebuchet MS" panose="020B0603020202020204" pitchFamily="34" charset="0"/>
              </a:rPr>
              <a:t>agenţii</a:t>
            </a:r>
            <a:r>
              <a:rPr lang="ro-RO" sz="1800" dirty="0">
                <a:latin typeface="Trebuchet MS" panose="020B0603020202020204" pitchFamily="34" charset="0"/>
              </a:rPr>
              <a:t>, centre etc.) au început să joace un rol tot mai mare. </a:t>
            </a:r>
            <a:endParaRPr lang="ro-RO" sz="1800" dirty="0" smtClean="0">
              <a:latin typeface="Trebuchet MS" panose="020B0603020202020204" pitchFamily="34" charset="0"/>
            </a:endParaRPr>
          </a:p>
        </p:txBody>
      </p:sp>
    </p:spTree>
    <p:extLst>
      <p:ext uri="{BB962C8B-B14F-4D97-AF65-F5344CB8AC3E}">
        <p14:creationId xmlns:p14="http://schemas.microsoft.com/office/powerpoint/2010/main" val="412348337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0" y="4765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5299674" y="6431790"/>
            <a:ext cx="14638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smtClean="0">
                <a:ln>
                  <a:noFill/>
                </a:ln>
                <a:effectLst/>
                <a:latin typeface="Trebuchet MS" panose="020B0603020202020204" pitchFamily="34" charset="0"/>
                <a:ea typeface="Times New Roman" panose="02020603050405020304" pitchFamily="18" charset="0"/>
                <a:hlinkClick r:id="rId2"/>
              </a:rPr>
              <a:t>ww</a:t>
            </a:r>
            <a:r>
              <a:rPr lang="en-US" sz="1000" dirty="0" smtClean="0">
                <a:latin typeface="Trebuchet MS" panose="020B0603020202020204" pitchFamily="34" charset="0"/>
                <a:ea typeface="Times New Roman" panose="02020603050405020304" pitchFamily="18" charset="0"/>
                <a:hlinkClick r:id="rId2"/>
              </a:rPr>
              <a:t>w.interregrobg.eu</a:t>
            </a:r>
            <a:r>
              <a:rPr lang="ro-RO" sz="1000" dirty="0" smtClean="0">
                <a:latin typeface="Trebuchet MS" panose="020B0603020202020204" pitchFamily="34" charset="0"/>
                <a:ea typeface="Times New Roman" panose="02020603050405020304" pitchFamily="18" charset="0"/>
              </a:rPr>
              <a:t> </a:t>
            </a:r>
            <a:endParaRPr kumimoji="0" lang="en-US" sz="1800" b="0" i="0" u="none" strike="noStrike" cap="none" normalizeH="0" baseline="0" dirty="0" smtClean="0">
              <a:ln>
                <a:noFill/>
              </a:ln>
              <a:effectLst/>
            </a:endParaRPr>
          </a:p>
        </p:txBody>
      </p:sp>
      <p:pic>
        <p:nvPicPr>
          <p:cNvPr id="1034"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076" y="5697562"/>
            <a:ext cx="1658555" cy="7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31666">
            <a:off x="9030281" y="348008"/>
            <a:ext cx="739005" cy="9691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Logo-ROGov_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62797" y="431074"/>
            <a:ext cx="1193692" cy="1044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Logo UE R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19684" y="492377"/>
            <a:ext cx="4346570" cy="9504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 Box 11"/>
          <p:cNvSpPr txBox="1">
            <a:spLocks noChangeArrowheads="1"/>
          </p:cNvSpPr>
          <p:nvPr/>
        </p:nvSpPr>
        <p:spPr bwMode="auto">
          <a:xfrm>
            <a:off x="8980405" y="1337978"/>
            <a:ext cx="1104900" cy="4218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СНЦ</a:t>
            </a:r>
            <a:r>
              <a:rPr kumimoji="0" lang="en-US"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t>
            </a: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ЕЦПБ“</a:t>
            </a:r>
            <a:endParaRPr kumimoji="0" lang="bg-BG"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0"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076" y="5697562"/>
            <a:ext cx="1658555" cy="7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224" y="5713307"/>
            <a:ext cx="1350375" cy="824055"/>
          </a:xfrm>
          <a:prstGeom prst="rect">
            <a:avLst/>
          </a:prstGeom>
          <a:noFill/>
          <a:extLst>
            <a:ext uri="{909E8E84-426E-40DD-AFC4-6F175D3DCCD1}">
              <a14:hiddenFill xmlns:a14="http://schemas.microsoft.com/office/drawing/2010/main">
                <a:solidFill>
                  <a:srgbClr val="FFFFFF"/>
                </a:solidFill>
              </a14:hiddenFill>
            </a:ext>
          </a:extLst>
        </p:spPr>
      </p:pic>
      <p:sp>
        <p:nvSpPr>
          <p:cNvPr id="22" name="Subtitle 2"/>
          <p:cNvSpPr txBox="1">
            <a:spLocks/>
          </p:cNvSpPr>
          <p:nvPr/>
        </p:nvSpPr>
        <p:spPr>
          <a:xfrm>
            <a:off x="680435" y="2058179"/>
            <a:ext cx="11217498" cy="36393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600" b="1" smtClean="0">
              <a:solidFill>
                <a:srgbClr val="00B050"/>
              </a:solidFill>
              <a:effectLst>
                <a:outerShdw blurRad="38100" dist="38100" dir="2700000" algn="tl">
                  <a:srgbClr val="000000">
                    <a:alpha val="43137"/>
                  </a:srgbClr>
                </a:outerShdw>
              </a:effectLst>
              <a:latin typeface="Trebuchet MS" pitchFamily="34" charset="0"/>
            </a:endParaRPr>
          </a:p>
          <a:p>
            <a:pPr fontAlgn="ctr"/>
            <a:endParaRPr lang="en-US" sz="1000" smtClean="0"/>
          </a:p>
          <a:p>
            <a:pPr fontAlgn="ctr"/>
            <a:endParaRPr lang="en-US" sz="1000" dirty="0"/>
          </a:p>
        </p:txBody>
      </p:sp>
      <p:sp>
        <p:nvSpPr>
          <p:cNvPr id="16" name="Rectangle 9"/>
          <p:cNvSpPr>
            <a:spLocks noGrp="1"/>
          </p:cNvSpPr>
          <p:nvPr>
            <p:ph type="subTitle" idx="1"/>
          </p:nvPr>
        </p:nvSpPr>
        <p:spPr>
          <a:xfrm>
            <a:off x="1155700" y="2173288"/>
            <a:ext cx="10121900" cy="3555845"/>
          </a:xfrm>
          <a:prstGeom prst="rect">
            <a:avLst/>
          </a:prstGeom>
        </p:spPr>
        <p:txBody>
          <a:bodyPr wrap="square">
            <a:spAutoFit/>
          </a:bodyPr>
          <a:lstStyle/>
          <a:p>
            <a:pPr algn="just">
              <a:buFont typeface="Arial" pitchFamily="34" charset="0"/>
              <a:buChar char="•"/>
            </a:pPr>
            <a:r>
              <a:rPr lang="ro-RO" sz="1600" dirty="0">
                <a:latin typeface="Trebuchet MS" panose="020B0603020202020204" pitchFamily="34" charset="0"/>
              </a:rPr>
              <a:t> Managementul strategic al dezvoltării durabile presupune, pe lângă stabilirea unor obiective pe termen lung (15–20 ani), compatibilizate cu cele pe termenele scurt </a:t>
            </a:r>
            <a:r>
              <a:rPr lang="ro-RO" sz="1600" dirty="0" err="1">
                <a:latin typeface="Trebuchet MS" panose="020B0603020202020204" pitchFamily="34" charset="0"/>
              </a:rPr>
              <a:t>şi</a:t>
            </a:r>
            <a:r>
              <a:rPr lang="ro-RO" sz="1600" dirty="0">
                <a:latin typeface="Trebuchet MS" panose="020B0603020202020204" pitchFamily="34" charset="0"/>
              </a:rPr>
              <a:t> mediu, </a:t>
            </a:r>
            <a:r>
              <a:rPr lang="ro-RO" sz="1600" dirty="0" err="1">
                <a:latin typeface="Trebuchet MS" panose="020B0603020202020204" pitchFamily="34" charset="0"/>
              </a:rPr>
              <a:t>şi</a:t>
            </a:r>
            <a:r>
              <a:rPr lang="ro-RO" sz="1600" dirty="0">
                <a:latin typeface="Trebuchet MS" panose="020B0603020202020204" pitchFamily="34" charset="0"/>
              </a:rPr>
              <a:t> aplicarea unui </a:t>
            </a:r>
            <a:r>
              <a:rPr lang="ro-RO" sz="1600" i="1" dirty="0">
                <a:latin typeface="Trebuchet MS" panose="020B0603020202020204" pitchFamily="34" charset="0"/>
              </a:rPr>
              <a:t>set de principii </a:t>
            </a:r>
            <a:r>
              <a:rPr lang="ro-RO" sz="1600" i="1" dirty="0" err="1">
                <a:latin typeface="Trebuchet MS" panose="020B0603020202020204" pitchFamily="34" charset="0"/>
              </a:rPr>
              <a:t>şi</a:t>
            </a:r>
            <a:r>
              <a:rPr lang="ro-RO" sz="1600" i="1" dirty="0">
                <a:latin typeface="Trebuchet MS" panose="020B0603020202020204" pitchFamily="34" charset="0"/>
              </a:rPr>
              <a:t> criterii </a:t>
            </a:r>
            <a:r>
              <a:rPr lang="ro-RO" sz="1600" dirty="0">
                <a:latin typeface="Trebuchet MS" panose="020B0603020202020204" pitchFamily="34" charset="0"/>
              </a:rPr>
              <a:t>validate eficient pe plan </a:t>
            </a:r>
            <a:r>
              <a:rPr lang="ro-RO" sz="1600" dirty="0" err="1">
                <a:latin typeface="Trebuchet MS" panose="020B0603020202020204" pitchFamily="34" charset="0"/>
              </a:rPr>
              <a:t>internaţional</a:t>
            </a:r>
            <a:r>
              <a:rPr lang="ro-RO" sz="1600" dirty="0" smtClean="0">
                <a:latin typeface="Trebuchet MS" panose="020B0603020202020204" pitchFamily="34" charset="0"/>
              </a:rPr>
              <a:t>:</a:t>
            </a:r>
            <a:endParaRPr lang="ro-RO" sz="1600" dirty="0">
              <a:latin typeface="Trebuchet MS" panose="020B0603020202020204" pitchFamily="34" charset="0"/>
            </a:endParaRPr>
          </a:p>
          <a:p>
            <a:pPr algn="just">
              <a:buFont typeface="Arial" pitchFamily="34" charset="0"/>
              <a:buChar char="•"/>
            </a:pPr>
            <a:r>
              <a:rPr lang="ro-RO" sz="1600" dirty="0">
                <a:latin typeface="Trebuchet MS" panose="020B0603020202020204" pitchFamily="34" charset="0"/>
              </a:rPr>
              <a:t>    Managementul integrat </a:t>
            </a:r>
          </a:p>
          <a:p>
            <a:pPr algn="just">
              <a:buFont typeface="Arial" pitchFamily="34" charset="0"/>
              <a:buChar char="•"/>
            </a:pPr>
            <a:r>
              <a:rPr lang="ro-RO" sz="1600" dirty="0">
                <a:latin typeface="Trebuchet MS" panose="020B0603020202020204" pitchFamily="34" charset="0"/>
              </a:rPr>
              <a:t>    Echitatea </a:t>
            </a:r>
            <a:r>
              <a:rPr lang="ro-RO" sz="1600" dirty="0" err="1">
                <a:latin typeface="Trebuchet MS" panose="020B0603020202020204" pitchFamily="34" charset="0"/>
              </a:rPr>
              <a:t>intergeneraţională</a:t>
            </a:r>
            <a:r>
              <a:rPr lang="ro-RO" sz="1600" dirty="0">
                <a:latin typeface="Trebuchet MS" panose="020B0603020202020204" pitchFamily="34" charset="0"/>
              </a:rPr>
              <a:t> </a:t>
            </a:r>
          </a:p>
          <a:p>
            <a:pPr algn="just">
              <a:buFont typeface="Arial" pitchFamily="34" charset="0"/>
              <a:buChar char="•"/>
            </a:pPr>
            <a:r>
              <a:rPr lang="ro-RO" sz="1600" dirty="0">
                <a:latin typeface="Trebuchet MS" panose="020B0603020202020204" pitchFamily="34" charset="0"/>
              </a:rPr>
              <a:t>    </a:t>
            </a:r>
            <a:r>
              <a:rPr lang="ro-RO" sz="1600" dirty="0" err="1">
                <a:latin typeface="Trebuchet MS" panose="020B0603020202020204" pitchFamily="34" charset="0"/>
              </a:rPr>
              <a:t>Precauţia</a:t>
            </a:r>
            <a:endParaRPr lang="ro-RO" sz="1600" dirty="0">
              <a:latin typeface="Trebuchet MS" panose="020B0603020202020204" pitchFamily="34" charset="0"/>
            </a:endParaRPr>
          </a:p>
          <a:p>
            <a:pPr algn="just">
              <a:buFont typeface="Arial" pitchFamily="34" charset="0"/>
              <a:buChar char="•"/>
            </a:pPr>
            <a:r>
              <a:rPr lang="ro-RO" sz="1600" dirty="0">
                <a:latin typeface="Trebuchet MS" panose="020B0603020202020204" pitchFamily="34" charset="0"/>
              </a:rPr>
              <a:t>    Abordarea ciclului de </a:t>
            </a:r>
            <a:r>
              <a:rPr lang="ro-RO" sz="1600" dirty="0" err="1">
                <a:latin typeface="Trebuchet MS" panose="020B0603020202020204" pitchFamily="34" charset="0"/>
              </a:rPr>
              <a:t>viaţă</a:t>
            </a:r>
            <a:endParaRPr lang="ro-RO" sz="1600" dirty="0">
              <a:latin typeface="Trebuchet MS" panose="020B0603020202020204" pitchFamily="34" charset="0"/>
            </a:endParaRPr>
          </a:p>
          <a:p>
            <a:pPr algn="just">
              <a:buFont typeface="Arial" pitchFamily="34" charset="0"/>
              <a:buChar char="•"/>
            </a:pPr>
            <a:r>
              <a:rPr lang="ro-RO" sz="1600" dirty="0">
                <a:latin typeface="Trebuchet MS" panose="020B0603020202020204" pitchFamily="34" charset="0"/>
              </a:rPr>
              <a:t>    </a:t>
            </a:r>
            <a:r>
              <a:rPr lang="ro-RO" sz="1600" dirty="0" err="1">
                <a:latin typeface="Trebuchet MS" panose="020B0603020202020204" pitchFamily="34" charset="0"/>
              </a:rPr>
              <a:t>Prevenţia</a:t>
            </a:r>
            <a:endParaRPr lang="ro-RO" sz="1600" dirty="0">
              <a:latin typeface="Trebuchet MS" panose="020B0603020202020204" pitchFamily="34" charset="0"/>
            </a:endParaRPr>
          </a:p>
          <a:p>
            <a:pPr algn="just">
              <a:buFont typeface="Arial" pitchFamily="34" charset="0"/>
              <a:buChar char="•"/>
            </a:pPr>
            <a:r>
              <a:rPr lang="ro-RO" sz="1600" dirty="0">
                <a:latin typeface="Trebuchet MS" panose="020B0603020202020204" pitchFamily="34" charset="0"/>
              </a:rPr>
              <a:t>    Participarea publică</a:t>
            </a:r>
          </a:p>
          <a:p>
            <a:pPr algn="just">
              <a:buFont typeface="Arial" pitchFamily="34" charset="0"/>
              <a:buChar char="•"/>
            </a:pPr>
            <a:r>
              <a:rPr lang="ro-RO" sz="1600" dirty="0">
                <a:latin typeface="Trebuchet MS" panose="020B0603020202020204" pitchFamily="34" charset="0"/>
              </a:rPr>
              <a:t>    Principiul bunei guvernări</a:t>
            </a:r>
          </a:p>
          <a:p>
            <a:pPr algn="just">
              <a:buFont typeface="Arial" pitchFamily="34" charset="0"/>
              <a:buChar char="•"/>
            </a:pPr>
            <a:r>
              <a:rPr lang="ro-RO" sz="1600" dirty="0">
                <a:latin typeface="Trebuchet MS" panose="020B0603020202020204" pitchFamily="34" charset="0"/>
              </a:rPr>
              <a:t>    Parteneriatele privat-public </a:t>
            </a:r>
            <a:r>
              <a:rPr lang="ro-RO" sz="1600" dirty="0" err="1">
                <a:latin typeface="Trebuchet MS" panose="020B0603020202020204" pitchFamily="34" charset="0"/>
              </a:rPr>
              <a:t>şi</a:t>
            </a:r>
            <a:r>
              <a:rPr lang="ro-RO" sz="1600" dirty="0">
                <a:latin typeface="Trebuchet MS" panose="020B0603020202020204" pitchFamily="34" charset="0"/>
              </a:rPr>
              <a:t> public-privat</a:t>
            </a:r>
            <a:endParaRPr lang="ro-RO" sz="1600" dirty="0" smtClean="0">
              <a:latin typeface="Trebuchet MS" panose="020B0603020202020204" pitchFamily="34" charset="0"/>
            </a:endParaRPr>
          </a:p>
        </p:txBody>
      </p:sp>
    </p:spTree>
    <p:extLst>
      <p:ext uri="{BB962C8B-B14F-4D97-AF65-F5344CB8AC3E}">
        <p14:creationId xmlns:p14="http://schemas.microsoft.com/office/powerpoint/2010/main" val="22196800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0" y="4765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5299674" y="6431790"/>
            <a:ext cx="14638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smtClean="0">
                <a:ln>
                  <a:noFill/>
                </a:ln>
                <a:effectLst/>
                <a:latin typeface="Trebuchet MS" panose="020B0603020202020204" pitchFamily="34" charset="0"/>
                <a:ea typeface="Times New Roman" panose="02020603050405020304" pitchFamily="18" charset="0"/>
                <a:hlinkClick r:id="rId2"/>
              </a:rPr>
              <a:t>ww</a:t>
            </a:r>
            <a:r>
              <a:rPr lang="en-US" sz="1000" dirty="0" smtClean="0">
                <a:latin typeface="Trebuchet MS" panose="020B0603020202020204" pitchFamily="34" charset="0"/>
                <a:ea typeface="Times New Roman" panose="02020603050405020304" pitchFamily="18" charset="0"/>
                <a:hlinkClick r:id="rId2"/>
              </a:rPr>
              <a:t>w.interregrobg.eu</a:t>
            </a:r>
            <a:r>
              <a:rPr lang="ro-RO" sz="1000" dirty="0" smtClean="0">
                <a:latin typeface="Trebuchet MS" panose="020B0603020202020204" pitchFamily="34" charset="0"/>
                <a:ea typeface="Times New Roman" panose="02020603050405020304" pitchFamily="18" charset="0"/>
              </a:rPr>
              <a:t> </a:t>
            </a:r>
            <a:endParaRPr kumimoji="0" lang="en-US" sz="1800" b="0" i="0" u="none" strike="noStrike" cap="none" normalizeH="0" baseline="0" dirty="0" smtClean="0">
              <a:ln>
                <a:noFill/>
              </a:ln>
              <a:effectLst/>
            </a:endParaRPr>
          </a:p>
        </p:txBody>
      </p:sp>
      <p:pic>
        <p:nvPicPr>
          <p:cNvPr id="1034"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076" y="5697562"/>
            <a:ext cx="1658555" cy="7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31666">
            <a:off x="9030281" y="348008"/>
            <a:ext cx="739005" cy="9691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Logo-ROGov_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62797" y="431074"/>
            <a:ext cx="1193692" cy="1044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Logo UE R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19684" y="492377"/>
            <a:ext cx="4346570" cy="9504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 Box 11"/>
          <p:cNvSpPr txBox="1">
            <a:spLocks noChangeArrowheads="1"/>
          </p:cNvSpPr>
          <p:nvPr/>
        </p:nvSpPr>
        <p:spPr bwMode="auto">
          <a:xfrm>
            <a:off x="8980405" y="1337978"/>
            <a:ext cx="1104900" cy="4218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СНЦ</a:t>
            </a:r>
            <a:r>
              <a:rPr kumimoji="0" lang="en-US"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t>
            </a: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ЕЦПБ“</a:t>
            </a:r>
            <a:endParaRPr kumimoji="0" lang="bg-BG"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0"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076" y="5697562"/>
            <a:ext cx="1658555" cy="7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224" y="5713307"/>
            <a:ext cx="1350375" cy="824055"/>
          </a:xfrm>
          <a:prstGeom prst="rect">
            <a:avLst/>
          </a:prstGeom>
          <a:noFill/>
          <a:extLst>
            <a:ext uri="{909E8E84-426E-40DD-AFC4-6F175D3DCCD1}">
              <a14:hiddenFill xmlns:a14="http://schemas.microsoft.com/office/drawing/2010/main">
                <a:solidFill>
                  <a:srgbClr val="FFFFFF"/>
                </a:solidFill>
              </a14:hiddenFill>
            </a:ext>
          </a:extLst>
        </p:spPr>
      </p:pic>
      <p:sp>
        <p:nvSpPr>
          <p:cNvPr id="22" name="Subtitle 2"/>
          <p:cNvSpPr txBox="1">
            <a:spLocks/>
          </p:cNvSpPr>
          <p:nvPr/>
        </p:nvSpPr>
        <p:spPr>
          <a:xfrm>
            <a:off x="680435" y="2058179"/>
            <a:ext cx="11217498" cy="36393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600" b="1" smtClean="0">
              <a:solidFill>
                <a:srgbClr val="00B050"/>
              </a:solidFill>
              <a:effectLst>
                <a:outerShdw blurRad="38100" dist="38100" dir="2700000" algn="tl">
                  <a:srgbClr val="000000">
                    <a:alpha val="43137"/>
                  </a:srgbClr>
                </a:outerShdw>
              </a:effectLst>
              <a:latin typeface="Trebuchet MS" pitchFamily="34" charset="0"/>
            </a:endParaRPr>
          </a:p>
          <a:p>
            <a:pPr fontAlgn="ctr"/>
            <a:endParaRPr lang="en-US" sz="1000" smtClean="0"/>
          </a:p>
          <a:p>
            <a:pPr fontAlgn="ctr"/>
            <a:endParaRPr lang="en-US" sz="1000" dirty="0"/>
          </a:p>
        </p:txBody>
      </p:sp>
      <p:sp>
        <p:nvSpPr>
          <p:cNvPr id="16" name="Rectangle 9"/>
          <p:cNvSpPr>
            <a:spLocks noGrp="1"/>
          </p:cNvSpPr>
          <p:nvPr>
            <p:ph type="subTitle" idx="1"/>
          </p:nvPr>
        </p:nvSpPr>
        <p:spPr>
          <a:xfrm>
            <a:off x="1155700" y="2173288"/>
            <a:ext cx="10121900" cy="2949525"/>
          </a:xfrm>
          <a:prstGeom prst="rect">
            <a:avLst/>
          </a:prstGeom>
        </p:spPr>
        <p:txBody>
          <a:bodyPr wrap="square">
            <a:spAutoFit/>
          </a:bodyPr>
          <a:lstStyle/>
          <a:p>
            <a:pPr algn="just">
              <a:buFont typeface="Arial" pitchFamily="34" charset="0"/>
              <a:buChar char="•"/>
            </a:pPr>
            <a:r>
              <a:rPr lang="ro-RO" sz="1600" dirty="0" smtClean="0">
                <a:latin typeface="Trebuchet MS" panose="020B0603020202020204" pitchFamily="34" charset="0"/>
              </a:rPr>
              <a:t> </a:t>
            </a:r>
            <a:r>
              <a:rPr lang="vi-VN" sz="1600" dirty="0" smtClean="0"/>
              <a:t>Dezvoltarea </a:t>
            </a:r>
            <a:r>
              <a:rPr lang="vi-VN" sz="1600" dirty="0"/>
              <a:t>durabila a comunităţilor locale reprezintă o provocare şi o prioritate înacelaşi timp. O provocare, pentru că o comunitate trebuie să fie receptivă la transformările şi</a:t>
            </a:r>
            <a:r>
              <a:rPr lang="ro-RO" sz="1600" dirty="0">
                <a:latin typeface="Trebuchet MS" panose="020B0603020202020204" pitchFamily="34" charset="0"/>
              </a:rPr>
              <a:t> </a:t>
            </a:r>
            <a:r>
              <a:rPr lang="vi-VN" sz="1600" dirty="0"/>
              <a:t>schimbările externe şi interne care o pot afecta, adaptându-se acestor schimbări prinacţiuni şi îniţiative strategice locale.</a:t>
            </a:r>
            <a:endParaRPr lang="ro-RO" sz="1600" dirty="0">
              <a:latin typeface="Trebuchet MS" panose="020B0603020202020204" pitchFamily="34" charset="0"/>
            </a:endParaRPr>
          </a:p>
          <a:p>
            <a:pPr algn="just"/>
            <a:endParaRPr lang="ro-RO" sz="1600" dirty="0">
              <a:latin typeface="Trebuchet MS" panose="020B0603020202020204" pitchFamily="34" charset="0"/>
            </a:endParaRPr>
          </a:p>
          <a:p>
            <a:pPr algn="just">
              <a:buFont typeface="Arial" pitchFamily="34" charset="0"/>
              <a:buChar char="•"/>
            </a:pPr>
            <a:r>
              <a:rPr lang="ro-RO" sz="1600" dirty="0">
                <a:latin typeface="Trebuchet MS" panose="020B0603020202020204" pitchFamily="34" charset="0"/>
              </a:rPr>
              <a:t>   </a:t>
            </a:r>
            <a:r>
              <a:rPr lang="vi-VN" sz="1600" dirty="0"/>
              <a:t>O comunitate durabilă este cea care deţine controlul asupra procesului de dezvoltare, a</a:t>
            </a:r>
            <a:r>
              <a:rPr lang="ro-RO" sz="1600" dirty="0">
                <a:latin typeface="Trebuchet MS" panose="020B0603020202020204" pitchFamily="34" charset="0"/>
              </a:rPr>
              <a:t> </a:t>
            </a:r>
            <a:r>
              <a:rPr lang="vi-VN" sz="1600" dirty="0"/>
              <a:t>deciziilor pe care le elaborează şi le adoptă, asigurând durabilitatea la nivel local.</a:t>
            </a:r>
            <a:endParaRPr lang="ro-RO" sz="1600" dirty="0">
              <a:latin typeface="Trebuchet MS" panose="020B0603020202020204" pitchFamily="34" charset="0"/>
            </a:endParaRPr>
          </a:p>
          <a:p>
            <a:pPr algn="just">
              <a:buFont typeface="Arial" pitchFamily="34" charset="0"/>
              <a:buChar char="•"/>
            </a:pPr>
            <a:endParaRPr lang="ro-RO" sz="1600" dirty="0">
              <a:latin typeface="Trebuchet MS" panose="020B0603020202020204" pitchFamily="34" charset="0"/>
            </a:endParaRPr>
          </a:p>
          <a:p>
            <a:pPr algn="just">
              <a:buFont typeface="Arial" pitchFamily="34" charset="0"/>
              <a:buChar char="•"/>
            </a:pPr>
            <a:r>
              <a:rPr lang="ro-RO" sz="1600" dirty="0">
                <a:latin typeface="Trebuchet MS" panose="020B0603020202020204" pitchFamily="34" charset="0"/>
              </a:rPr>
              <a:t>   </a:t>
            </a:r>
            <a:r>
              <a:rPr lang="vi-VN" sz="1600" dirty="0" smtClean="0"/>
              <a:t>Comunitate</a:t>
            </a:r>
            <a:r>
              <a:rPr lang="ro-RO" sz="1600" dirty="0" smtClean="0">
                <a:latin typeface="Trebuchet MS" panose="020B0603020202020204" pitchFamily="34" charset="0"/>
              </a:rPr>
              <a:t> </a:t>
            </a:r>
            <a:r>
              <a:rPr lang="vi-VN" sz="1600" dirty="0" smtClean="0"/>
              <a:t>adurabilă </a:t>
            </a:r>
            <a:r>
              <a:rPr lang="vi-VN" sz="1600" dirty="0"/>
              <a:t>are o viziune asupra dezvoltării susţinută şi promovată de toate sectoarele comunităţii,asociaţiile civice, autorităţile locale, organizaţiile religioase, tineri, etc.</a:t>
            </a:r>
            <a:endParaRPr lang="ro-RO" sz="1600" dirty="0">
              <a:latin typeface="Trebuchet MS" panose="020B0603020202020204" pitchFamily="34" charset="0"/>
            </a:endParaRPr>
          </a:p>
          <a:p>
            <a:pPr algn="just">
              <a:buFont typeface="Arial" pitchFamily="34" charset="0"/>
              <a:buChar char="•"/>
            </a:pPr>
            <a:endParaRPr lang="ro-RO" sz="1600" dirty="0" smtClean="0">
              <a:latin typeface="Trebuchet MS" panose="020B0603020202020204" pitchFamily="34" charset="0"/>
            </a:endParaRPr>
          </a:p>
        </p:txBody>
      </p:sp>
    </p:spTree>
    <p:extLst>
      <p:ext uri="{BB962C8B-B14F-4D97-AF65-F5344CB8AC3E}">
        <p14:creationId xmlns:p14="http://schemas.microsoft.com/office/powerpoint/2010/main" val="14336383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8035" y="1905779"/>
            <a:ext cx="11217498" cy="4005621"/>
          </a:xfrm>
        </p:spPr>
        <p:txBody>
          <a:bodyPr>
            <a:normAutofit/>
          </a:bodyPr>
          <a:lstStyle/>
          <a:p>
            <a:endParaRPr lang="en-US" sz="1600" b="1" dirty="0" smtClean="0">
              <a:solidFill>
                <a:srgbClr val="00B050"/>
              </a:solidFill>
              <a:effectLst>
                <a:outerShdw blurRad="38100" dist="38100" dir="2700000" algn="tl">
                  <a:srgbClr val="000000">
                    <a:alpha val="43137"/>
                  </a:srgbClr>
                </a:outerShdw>
              </a:effectLst>
              <a:latin typeface="Trebuchet MS" pitchFamily="34" charset="0"/>
            </a:endParaRPr>
          </a:p>
          <a:p>
            <a:pPr fontAlgn="ctr"/>
            <a:endParaRPr lang="en-US" sz="1000" dirty="0"/>
          </a:p>
          <a:p>
            <a:pPr fontAlgn="ctr"/>
            <a:endParaRPr lang="en-US" sz="1000" dirty="0"/>
          </a:p>
        </p:txBody>
      </p:sp>
      <p:sp>
        <p:nvSpPr>
          <p:cNvPr id="5" name="Rectangle 8"/>
          <p:cNvSpPr>
            <a:spLocks noChangeArrowheads="1"/>
          </p:cNvSpPr>
          <p:nvPr/>
        </p:nvSpPr>
        <p:spPr bwMode="auto">
          <a:xfrm>
            <a:off x="0" y="4765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5299674" y="6431790"/>
            <a:ext cx="14638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smtClean="0">
                <a:ln>
                  <a:noFill/>
                </a:ln>
                <a:effectLst/>
                <a:latin typeface="Trebuchet MS" panose="020B0603020202020204" pitchFamily="34" charset="0"/>
                <a:ea typeface="Times New Roman" panose="02020603050405020304" pitchFamily="18" charset="0"/>
                <a:hlinkClick r:id="rId2"/>
              </a:rPr>
              <a:t>ww</a:t>
            </a:r>
            <a:r>
              <a:rPr lang="en-US" sz="1000" dirty="0" smtClean="0">
                <a:latin typeface="Trebuchet MS" panose="020B0603020202020204" pitchFamily="34" charset="0"/>
                <a:ea typeface="Times New Roman" panose="02020603050405020304" pitchFamily="18" charset="0"/>
                <a:hlinkClick r:id="rId2"/>
              </a:rPr>
              <a:t>w.interregrobg.eu</a:t>
            </a:r>
            <a:r>
              <a:rPr lang="ro-RO" sz="1000" dirty="0" smtClean="0">
                <a:latin typeface="Trebuchet MS" panose="020B0603020202020204" pitchFamily="34" charset="0"/>
                <a:ea typeface="Times New Roman" panose="02020603050405020304" pitchFamily="18" charset="0"/>
              </a:rPr>
              <a:t> </a:t>
            </a:r>
            <a:endParaRPr kumimoji="0" lang="en-US" sz="1800" b="0" i="0" u="none" strike="noStrike" cap="none" normalizeH="0" baseline="0" dirty="0" smtClean="0">
              <a:ln>
                <a:noFill/>
              </a:ln>
              <a:effectLst/>
            </a:endParaRPr>
          </a:p>
        </p:txBody>
      </p:sp>
      <p:pic>
        <p:nvPicPr>
          <p:cNvPr id="1034"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3305" y="5791273"/>
            <a:ext cx="1246096" cy="56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ubtitle 2"/>
          <p:cNvSpPr txBox="1">
            <a:spLocks/>
          </p:cNvSpPr>
          <p:nvPr/>
        </p:nvSpPr>
        <p:spPr>
          <a:xfrm>
            <a:off x="680435" y="1864994"/>
            <a:ext cx="10871914" cy="40056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ro-RO" sz="1400" b="1" dirty="0" smtClean="0">
              <a:latin typeface="Trebuchet MS" panose="020B0603020202020204" pitchFamily="34" charset="0"/>
            </a:endParaRPr>
          </a:p>
          <a:p>
            <a:pPr marL="285750" lvl="0" indent="-285750" algn="just">
              <a:buFont typeface="Wingdings" panose="05000000000000000000" pitchFamily="2" charset="2"/>
              <a:buChar char="ü"/>
            </a:pPr>
            <a:r>
              <a:rPr lang="en-US" sz="1800" dirty="0" err="1" smtClean="0">
                <a:latin typeface="Trebuchet MS" panose="020B0603020202020204" pitchFamily="34" charset="0"/>
              </a:rPr>
              <a:t>Organizarea</a:t>
            </a:r>
            <a:r>
              <a:rPr lang="en-US" sz="1800" dirty="0" smtClean="0">
                <a:latin typeface="Trebuchet MS" panose="020B0603020202020204" pitchFamily="34" charset="0"/>
              </a:rPr>
              <a:t> </a:t>
            </a:r>
            <a:r>
              <a:rPr lang="en-US" sz="1800" dirty="0" err="1">
                <a:latin typeface="Trebuchet MS" panose="020B0603020202020204" pitchFamily="34" charset="0"/>
              </a:rPr>
              <a:t>unui</a:t>
            </a:r>
            <a:r>
              <a:rPr lang="en-US" sz="1800" dirty="0">
                <a:latin typeface="Trebuchet MS" panose="020B0603020202020204" pitchFamily="34" charset="0"/>
              </a:rPr>
              <a:t> </a:t>
            </a:r>
            <a:r>
              <a:rPr lang="en-US" sz="1800" dirty="0" err="1">
                <a:latin typeface="Trebuchet MS" panose="020B0603020202020204" pitchFamily="34" charset="0"/>
              </a:rPr>
              <a:t>târg</a:t>
            </a:r>
            <a:r>
              <a:rPr lang="en-US" sz="1800" dirty="0">
                <a:latin typeface="Trebuchet MS" panose="020B0603020202020204" pitchFamily="34" charset="0"/>
              </a:rPr>
              <a:t> al </a:t>
            </a:r>
            <a:r>
              <a:rPr lang="en-US" sz="1800" dirty="0" err="1">
                <a:latin typeface="Trebuchet MS" panose="020B0603020202020204" pitchFamily="34" charset="0"/>
              </a:rPr>
              <a:t>locurilor</a:t>
            </a:r>
            <a:r>
              <a:rPr lang="en-US" sz="1800" dirty="0">
                <a:latin typeface="Trebuchet MS" panose="020B0603020202020204" pitchFamily="34" charset="0"/>
              </a:rPr>
              <a:t> de </a:t>
            </a:r>
            <a:r>
              <a:rPr lang="en-US" sz="1800" dirty="0" err="1">
                <a:latin typeface="Trebuchet MS" panose="020B0603020202020204" pitchFamily="34" charset="0"/>
              </a:rPr>
              <a:t>muncă</a:t>
            </a:r>
            <a:r>
              <a:rPr lang="en-US" sz="1800" dirty="0">
                <a:latin typeface="Trebuchet MS" panose="020B0603020202020204" pitchFamily="34" charset="0"/>
              </a:rPr>
              <a:t> </a:t>
            </a:r>
            <a:r>
              <a:rPr lang="en-US" sz="1800" dirty="0" err="1">
                <a:latin typeface="Trebuchet MS" panose="020B0603020202020204" pitchFamily="34" charset="0"/>
              </a:rPr>
              <a:t>pentru</a:t>
            </a:r>
            <a:r>
              <a:rPr lang="en-US" sz="1800" dirty="0">
                <a:latin typeface="Trebuchet MS" panose="020B0603020202020204" pitchFamily="34" charset="0"/>
              </a:rPr>
              <a:t> </a:t>
            </a:r>
            <a:r>
              <a:rPr lang="en-US" sz="1800" dirty="0" err="1">
                <a:latin typeface="Trebuchet MS" panose="020B0603020202020204" pitchFamily="34" charset="0"/>
              </a:rPr>
              <a:t>grupul</a:t>
            </a:r>
            <a:r>
              <a:rPr lang="en-US" sz="1800" dirty="0">
                <a:latin typeface="Trebuchet MS" panose="020B0603020202020204" pitchFamily="34" charset="0"/>
              </a:rPr>
              <a:t> </a:t>
            </a:r>
            <a:r>
              <a:rPr lang="en-US" sz="1800" dirty="0" err="1">
                <a:latin typeface="Trebuchet MS" panose="020B0603020202020204" pitchFamily="34" charset="0"/>
              </a:rPr>
              <a:t>țintă</a:t>
            </a:r>
            <a:r>
              <a:rPr lang="en-US" sz="1800" dirty="0">
                <a:latin typeface="Trebuchet MS" panose="020B0603020202020204" pitchFamily="34" charset="0"/>
              </a:rPr>
              <a:t> - </a:t>
            </a:r>
            <a:r>
              <a:rPr lang="en-US" sz="1800" dirty="0" err="1">
                <a:latin typeface="Trebuchet MS" panose="020B0603020202020204" pitchFamily="34" charset="0"/>
              </a:rPr>
              <a:t>pentru</a:t>
            </a:r>
            <a:r>
              <a:rPr lang="en-US" sz="1800" dirty="0">
                <a:latin typeface="Trebuchet MS" panose="020B0603020202020204" pitchFamily="34" charset="0"/>
              </a:rPr>
              <a:t> a </a:t>
            </a:r>
            <a:r>
              <a:rPr lang="en-US" sz="1800" dirty="0" err="1">
                <a:latin typeface="Trebuchet MS" panose="020B0603020202020204" pitchFamily="34" charset="0"/>
              </a:rPr>
              <a:t>oferi</a:t>
            </a:r>
            <a:r>
              <a:rPr lang="en-US" sz="1800" dirty="0">
                <a:latin typeface="Trebuchet MS" panose="020B0603020202020204" pitchFamily="34" charset="0"/>
              </a:rPr>
              <a:t> o </a:t>
            </a:r>
            <a:r>
              <a:rPr lang="en-US" sz="1800" dirty="0" err="1">
                <a:latin typeface="Trebuchet MS" panose="020B0603020202020204" pitchFamily="34" charset="0"/>
              </a:rPr>
              <a:t>modalitate</a:t>
            </a:r>
            <a:r>
              <a:rPr lang="en-US" sz="1800" dirty="0">
                <a:latin typeface="Trebuchet MS" panose="020B0603020202020204" pitchFamily="34" charset="0"/>
              </a:rPr>
              <a:t> </a:t>
            </a:r>
            <a:r>
              <a:rPr lang="en-US" sz="1800" dirty="0" err="1">
                <a:latin typeface="Trebuchet MS" panose="020B0603020202020204" pitchFamily="34" charset="0"/>
              </a:rPr>
              <a:t>ușoară</a:t>
            </a:r>
            <a:r>
              <a:rPr lang="en-US" sz="1800" dirty="0">
                <a:latin typeface="Trebuchet MS" panose="020B0603020202020204" pitchFamily="34" charset="0"/>
              </a:rPr>
              <a:t> de </a:t>
            </a:r>
            <a:r>
              <a:rPr lang="en-US" sz="1800" dirty="0" err="1">
                <a:latin typeface="Trebuchet MS" panose="020B0603020202020204" pitchFamily="34" charset="0"/>
              </a:rPr>
              <a:t>comunicare</a:t>
            </a:r>
            <a:r>
              <a:rPr lang="en-US" sz="1800" dirty="0">
                <a:latin typeface="Trebuchet MS" panose="020B0603020202020204" pitchFamily="34" charset="0"/>
              </a:rPr>
              <a:t> </a:t>
            </a:r>
            <a:r>
              <a:rPr lang="en-US" sz="1800" dirty="0" err="1">
                <a:latin typeface="Trebuchet MS" panose="020B0603020202020204" pitchFamily="34" charset="0"/>
              </a:rPr>
              <a:t>între</a:t>
            </a:r>
            <a:r>
              <a:rPr lang="en-US" sz="1800" dirty="0">
                <a:latin typeface="Trebuchet MS" panose="020B0603020202020204" pitchFamily="34" charset="0"/>
              </a:rPr>
              <a:t> </a:t>
            </a:r>
            <a:r>
              <a:rPr lang="en-US" sz="1800" dirty="0" err="1">
                <a:latin typeface="Trebuchet MS" panose="020B0603020202020204" pitchFamily="34" charset="0"/>
              </a:rPr>
              <a:t>întreprinderi</a:t>
            </a:r>
            <a:r>
              <a:rPr lang="en-US" sz="1800" dirty="0">
                <a:latin typeface="Trebuchet MS" panose="020B0603020202020204" pitchFamily="34" charset="0"/>
              </a:rPr>
              <a:t> </a:t>
            </a:r>
            <a:r>
              <a:rPr lang="en-US" sz="1800" dirty="0" err="1">
                <a:latin typeface="Trebuchet MS" panose="020B0603020202020204" pitchFamily="34" charset="0"/>
              </a:rPr>
              <a:t>și</a:t>
            </a:r>
            <a:r>
              <a:rPr lang="en-US" sz="1800" dirty="0">
                <a:latin typeface="Trebuchet MS" panose="020B0603020202020204" pitchFamily="34" charset="0"/>
              </a:rPr>
              <a:t> </a:t>
            </a:r>
            <a:r>
              <a:rPr lang="en-US" sz="1800" dirty="0" err="1">
                <a:latin typeface="Trebuchet MS" panose="020B0603020202020204" pitchFamily="34" charset="0"/>
              </a:rPr>
              <a:t>persoanele</a:t>
            </a:r>
            <a:r>
              <a:rPr lang="en-US" sz="1800" dirty="0">
                <a:latin typeface="Trebuchet MS" panose="020B0603020202020204" pitchFamily="34" charset="0"/>
              </a:rPr>
              <a:t> </a:t>
            </a:r>
            <a:r>
              <a:rPr lang="en-US" sz="1800" dirty="0" err="1">
                <a:latin typeface="Trebuchet MS" panose="020B0603020202020204" pitchFamily="34" charset="0"/>
              </a:rPr>
              <a:t>aflate</a:t>
            </a:r>
            <a:r>
              <a:rPr lang="en-US" sz="1800" dirty="0">
                <a:latin typeface="Trebuchet MS" panose="020B0603020202020204" pitchFamily="34" charset="0"/>
              </a:rPr>
              <a:t> </a:t>
            </a:r>
            <a:r>
              <a:rPr lang="en-US" sz="1800" dirty="0" err="1">
                <a:latin typeface="Trebuchet MS" panose="020B0603020202020204" pitchFamily="34" charset="0"/>
              </a:rPr>
              <a:t>în</a:t>
            </a:r>
            <a:r>
              <a:rPr lang="en-US" sz="1800" dirty="0">
                <a:latin typeface="Trebuchet MS" panose="020B0603020202020204" pitchFamily="34" charset="0"/>
              </a:rPr>
              <a:t> </a:t>
            </a:r>
            <a:r>
              <a:rPr lang="en-US" sz="1800" dirty="0" err="1">
                <a:latin typeface="Trebuchet MS" panose="020B0603020202020204" pitchFamily="34" charset="0"/>
              </a:rPr>
              <a:t>căutarea</a:t>
            </a:r>
            <a:r>
              <a:rPr lang="en-US" sz="1800" dirty="0">
                <a:latin typeface="Trebuchet MS" panose="020B0603020202020204" pitchFamily="34" charset="0"/>
              </a:rPr>
              <a:t> </a:t>
            </a:r>
            <a:r>
              <a:rPr lang="en-US" sz="1800" dirty="0" err="1">
                <a:latin typeface="Trebuchet MS" panose="020B0603020202020204" pitchFamily="34" charset="0"/>
              </a:rPr>
              <a:t>unui</a:t>
            </a:r>
            <a:r>
              <a:rPr lang="en-US" sz="1800" dirty="0">
                <a:latin typeface="Trebuchet MS" panose="020B0603020202020204" pitchFamily="34" charset="0"/>
              </a:rPr>
              <a:t> </a:t>
            </a:r>
            <a:r>
              <a:rPr lang="en-US" sz="1800" dirty="0" err="1">
                <a:latin typeface="Trebuchet MS" panose="020B0603020202020204" pitchFamily="34" charset="0"/>
              </a:rPr>
              <a:t>loc</a:t>
            </a:r>
            <a:r>
              <a:rPr lang="en-US" sz="1800" dirty="0">
                <a:latin typeface="Trebuchet MS" panose="020B0603020202020204" pitchFamily="34" charset="0"/>
              </a:rPr>
              <a:t> de </a:t>
            </a:r>
            <a:r>
              <a:rPr lang="en-US" sz="1800" dirty="0" err="1">
                <a:latin typeface="Trebuchet MS" panose="020B0603020202020204" pitchFamily="34" charset="0"/>
              </a:rPr>
              <a:t>muncă</a:t>
            </a:r>
            <a:r>
              <a:rPr lang="en-US" sz="1800" dirty="0">
                <a:latin typeface="Trebuchet MS" panose="020B0603020202020204" pitchFamily="34" charset="0"/>
              </a:rPr>
              <a:t> </a:t>
            </a:r>
            <a:r>
              <a:rPr lang="en-US" sz="1800" dirty="0" err="1">
                <a:latin typeface="Trebuchet MS" panose="020B0603020202020204" pitchFamily="34" charset="0"/>
              </a:rPr>
              <a:t>în</a:t>
            </a:r>
            <a:r>
              <a:rPr lang="en-US" sz="1800" dirty="0">
                <a:latin typeface="Trebuchet MS" panose="020B0603020202020204" pitchFamily="34" charset="0"/>
              </a:rPr>
              <a:t> </a:t>
            </a:r>
            <a:r>
              <a:rPr lang="en-US" sz="1800" dirty="0" err="1">
                <a:latin typeface="Trebuchet MS" panose="020B0603020202020204" pitchFamily="34" charset="0"/>
              </a:rPr>
              <a:t>regiunea</a:t>
            </a:r>
            <a:r>
              <a:rPr lang="en-US" sz="1800" dirty="0">
                <a:latin typeface="Trebuchet MS" panose="020B0603020202020204" pitchFamily="34" charset="0"/>
              </a:rPr>
              <a:t> </a:t>
            </a:r>
            <a:r>
              <a:rPr lang="en-US" sz="1800" dirty="0" err="1">
                <a:latin typeface="Trebuchet MS" panose="020B0603020202020204" pitchFamily="34" charset="0"/>
              </a:rPr>
              <a:t>țintă</a:t>
            </a:r>
            <a:r>
              <a:rPr lang="en-US" sz="1800" dirty="0">
                <a:latin typeface="Trebuchet MS" panose="020B0603020202020204" pitchFamily="34" charset="0"/>
              </a:rPr>
              <a:t> </a:t>
            </a:r>
            <a:r>
              <a:rPr lang="en-US" sz="1800" dirty="0" smtClean="0">
                <a:latin typeface="Trebuchet MS" panose="020B0603020202020204" pitchFamily="34" charset="0"/>
              </a:rPr>
              <a:t>Bulgaria-</a:t>
            </a:r>
            <a:r>
              <a:rPr lang="en-US" sz="1800" dirty="0" err="1" smtClean="0">
                <a:latin typeface="Trebuchet MS" panose="020B0603020202020204" pitchFamily="34" charset="0"/>
              </a:rPr>
              <a:t>România</a:t>
            </a:r>
            <a:endParaRPr lang="ro-RO" sz="1800" dirty="0" smtClean="0">
              <a:latin typeface="Trebuchet MS" panose="020B0603020202020204" pitchFamily="34" charset="0"/>
            </a:endParaRPr>
          </a:p>
          <a:p>
            <a:pPr lvl="0" algn="just"/>
            <a:endParaRPr lang="ro-RO" sz="1800" dirty="0">
              <a:latin typeface="Trebuchet MS" panose="020B0603020202020204" pitchFamily="34" charset="0"/>
            </a:endParaRPr>
          </a:p>
          <a:p>
            <a:pPr marL="285750" indent="-285750" algn="just">
              <a:buFont typeface="Wingdings" panose="05000000000000000000" pitchFamily="2" charset="2"/>
              <a:buChar char="ü"/>
            </a:pPr>
            <a:r>
              <a:rPr lang="en-US" sz="1800" dirty="0" err="1">
                <a:latin typeface="Trebuchet MS" panose="020B0603020202020204" pitchFamily="34" charset="0"/>
              </a:rPr>
              <a:t>Organizarea</a:t>
            </a:r>
            <a:r>
              <a:rPr lang="en-US" sz="1800" dirty="0">
                <a:latin typeface="Trebuchet MS" panose="020B0603020202020204" pitchFamily="34" charset="0"/>
              </a:rPr>
              <a:t> a 15 </a:t>
            </a:r>
            <a:r>
              <a:rPr lang="en-US" sz="1800" dirty="0" err="1">
                <a:latin typeface="Trebuchet MS" panose="020B0603020202020204" pitchFamily="34" charset="0"/>
              </a:rPr>
              <a:t>sesiuni</a:t>
            </a:r>
            <a:r>
              <a:rPr lang="en-US" sz="1800" dirty="0">
                <a:latin typeface="Trebuchet MS" panose="020B0603020202020204" pitchFamily="34" charset="0"/>
              </a:rPr>
              <a:t> de </a:t>
            </a:r>
            <a:r>
              <a:rPr lang="en-US" sz="1800" dirty="0" err="1">
                <a:latin typeface="Trebuchet MS" panose="020B0603020202020204" pitchFamily="34" charset="0"/>
              </a:rPr>
              <a:t>instruire</a:t>
            </a:r>
            <a:r>
              <a:rPr lang="en-US" sz="1800" dirty="0">
                <a:latin typeface="Trebuchet MS" panose="020B0603020202020204" pitchFamily="34" charset="0"/>
              </a:rPr>
              <a:t> - </a:t>
            </a:r>
            <a:r>
              <a:rPr lang="en-US" sz="1800" dirty="0" err="1">
                <a:latin typeface="Trebuchet MS" panose="020B0603020202020204" pitchFamily="34" charset="0"/>
              </a:rPr>
              <a:t>focusul</a:t>
            </a:r>
            <a:r>
              <a:rPr lang="en-US" sz="1800" dirty="0">
                <a:latin typeface="Trebuchet MS" panose="020B0603020202020204" pitchFamily="34" charset="0"/>
              </a:rPr>
              <a:t> </a:t>
            </a:r>
            <a:r>
              <a:rPr lang="en-US" sz="1800" dirty="0" err="1">
                <a:latin typeface="Trebuchet MS" panose="020B0603020202020204" pitchFamily="34" charset="0"/>
              </a:rPr>
              <a:t>sesiunilor</a:t>
            </a:r>
            <a:r>
              <a:rPr lang="en-US" sz="1800" dirty="0">
                <a:latin typeface="Trebuchet MS" panose="020B0603020202020204" pitchFamily="34" charset="0"/>
              </a:rPr>
              <a:t> de </a:t>
            </a:r>
            <a:r>
              <a:rPr lang="en-US" sz="1800" dirty="0" err="1">
                <a:latin typeface="Trebuchet MS" panose="020B0603020202020204" pitchFamily="34" charset="0"/>
              </a:rPr>
              <a:t>instruire</a:t>
            </a:r>
            <a:r>
              <a:rPr lang="en-US" sz="1800" dirty="0">
                <a:latin typeface="Trebuchet MS" panose="020B0603020202020204" pitchFamily="34" charset="0"/>
              </a:rPr>
              <a:t> </a:t>
            </a:r>
            <a:r>
              <a:rPr lang="en-US" sz="1800" dirty="0" err="1">
                <a:latin typeface="Trebuchet MS" panose="020B0603020202020204" pitchFamily="34" charset="0"/>
              </a:rPr>
              <a:t>este</a:t>
            </a:r>
            <a:r>
              <a:rPr lang="en-US" sz="1800" dirty="0">
                <a:latin typeface="Trebuchet MS" panose="020B0603020202020204" pitchFamily="34" charset="0"/>
              </a:rPr>
              <a:t> </a:t>
            </a:r>
            <a:r>
              <a:rPr lang="en-US" sz="1800" dirty="0" err="1">
                <a:latin typeface="Trebuchet MS" panose="020B0603020202020204" pitchFamily="34" charset="0"/>
              </a:rPr>
              <a:t>orientat</a:t>
            </a:r>
            <a:r>
              <a:rPr lang="en-US" sz="1800" dirty="0">
                <a:latin typeface="Trebuchet MS" panose="020B0603020202020204" pitchFamily="34" charset="0"/>
              </a:rPr>
              <a:t> </a:t>
            </a:r>
            <a:r>
              <a:rPr lang="en-US" sz="1800" dirty="0" err="1">
                <a:latin typeface="Trebuchet MS" panose="020B0603020202020204" pitchFamily="34" charset="0"/>
              </a:rPr>
              <a:t>pe</a:t>
            </a:r>
            <a:r>
              <a:rPr lang="en-US" sz="1800" dirty="0">
                <a:latin typeface="Trebuchet MS" panose="020B0603020202020204" pitchFamily="34" charset="0"/>
              </a:rPr>
              <a:t> </a:t>
            </a:r>
            <a:r>
              <a:rPr lang="en-US" sz="1800" dirty="0" err="1">
                <a:latin typeface="Trebuchet MS" panose="020B0603020202020204" pitchFamily="34" charset="0"/>
              </a:rPr>
              <a:t>deplin</a:t>
            </a:r>
            <a:r>
              <a:rPr lang="en-US" sz="1800" dirty="0">
                <a:latin typeface="Trebuchet MS" panose="020B0603020202020204" pitchFamily="34" charset="0"/>
              </a:rPr>
              <a:t> </a:t>
            </a:r>
            <a:r>
              <a:rPr lang="en-US" sz="1800" dirty="0" err="1">
                <a:latin typeface="Trebuchet MS" panose="020B0603020202020204" pitchFamily="34" charset="0"/>
              </a:rPr>
              <a:t>în</a:t>
            </a:r>
            <a:r>
              <a:rPr lang="en-US" sz="1800" dirty="0">
                <a:latin typeface="Trebuchet MS" panose="020B0603020202020204" pitchFamily="34" charset="0"/>
              </a:rPr>
              <a:t> </a:t>
            </a:r>
            <a:r>
              <a:rPr lang="en-US" sz="1800" dirty="0" err="1">
                <a:latin typeface="Trebuchet MS" panose="020B0603020202020204" pitchFamily="34" charset="0"/>
              </a:rPr>
              <a:t>sprijinul</a:t>
            </a:r>
            <a:r>
              <a:rPr lang="en-US" sz="1800" dirty="0">
                <a:latin typeface="Trebuchet MS" panose="020B0603020202020204" pitchFamily="34" charset="0"/>
              </a:rPr>
              <a:t> </a:t>
            </a:r>
            <a:r>
              <a:rPr lang="en-US" sz="1800" dirty="0" err="1">
                <a:latin typeface="Trebuchet MS" panose="020B0603020202020204" pitchFamily="34" charset="0"/>
              </a:rPr>
              <a:t>ambelor</a:t>
            </a:r>
            <a:r>
              <a:rPr lang="en-US" sz="1800" dirty="0">
                <a:latin typeface="Trebuchet MS" panose="020B0603020202020204" pitchFamily="34" charset="0"/>
              </a:rPr>
              <a:t> </a:t>
            </a:r>
            <a:r>
              <a:rPr lang="en-US" sz="1800" dirty="0" err="1">
                <a:latin typeface="Trebuchet MS" panose="020B0603020202020204" pitchFamily="34" charset="0"/>
              </a:rPr>
              <a:t>grupuri</a:t>
            </a:r>
            <a:r>
              <a:rPr lang="en-US" sz="1800" dirty="0">
                <a:latin typeface="Trebuchet MS" panose="020B0603020202020204" pitchFamily="34" charset="0"/>
              </a:rPr>
              <a:t> </a:t>
            </a:r>
            <a:r>
              <a:rPr lang="en-US" sz="1800" dirty="0" err="1">
                <a:latin typeface="Trebuchet MS" panose="020B0603020202020204" pitchFamily="34" charset="0"/>
              </a:rPr>
              <a:t>ţintă</a:t>
            </a:r>
            <a:r>
              <a:rPr lang="en-US" sz="1800" dirty="0">
                <a:latin typeface="Trebuchet MS" panose="020B0603020202020204" pitchFamily="34" charset="0"/>
              </a:rPr>
              <a:t> cu </a:t>
            </a:r>
            <a:r>
              <a:rPr lang="en-US" sz="1800" dirty="0" err="1">
                <a:latin typeface="Trebuchet MS" panose="020B0603020202020204" pitchFamily="34" charset="0"/>
              </a:rPr>
              <a:t>informații</a:t>
            </a:r>
            <a:r>
              <a:rPr lang="en-US" sz="1800" dirty="0">
                <a:latin typeface="Trebuchet MS" panose="020B0603020202020204" pitchFamily="34" charset="0"/>
              </a:rPr>
              <a:t> utile </a:t>
            </a:r>
            <a:r>
              <a:rPr lang="en-US" sz="1800" dirty="0" err="1">
                <a:latin typeface="Trebuchet MS" panose="020B0603020202020204" pitchFamily="34" charset="0"/>
              </a:rPr>
              <a:t>privind</a:t>
            </a:r>
            <a:r>
              <a:rPr lang="en-US" sz="1800" dirty="0">
                <a:latin typeface="Trebuchet MS" panose="020B0603020202020204" pitchFamily="34" charset="0"/>
              </a:rPr>
              <a:t> </a:t>
            </a:r>
            <a:r>
              <a:rPr lang="en-US" sz="1800" dirty="0" err="1">
                <a:latin typeface="Trebuchet MS" panose="020B0603020202020204" pitchFamily="34" charset="0"/>
              </a:rPr>
              <a:t>impozitele</a:t>
            </a:r>
            <a:r>
              <a:rPr lang="en-US" sz="1800" dirty="0">
                <a:latin typeface="Trebuchet MS" panose="020B0603020202020204" pitchFamily="34" charset="0"/>
              </a:rPr>
              <a:t> </a:t>
            </a:r>
            <a:r>
              <a:rPr lang="en-US" sz="1800" dirty="0" err="1">
                <a:latin typeface="Trebuchet MS" panose="020B0603020202020204" pitchFamily="34" charset="0"/>
              </a:rPr>
              <a:t>naționale</a:t>
            </a:r>
            <a:r>
              <a:rPr lang="en-US" sz="1800" dirty="0">
                <a:latin typeface="Trebuchet MS" panose="020B0603020202020204" pitchFamily="34" charset="0"/>
              </a:rPr>
              <a:t> locale, </a:t>
            </a:r>
            <a:r>
              <a:rPr lang="en-US" sz="1800" dirty="0" err="1">
                <a:latin typeface="Trebuchet MS" panose="020B0603020202020204" pitchFamily="34" charset="0"/>
              </a:rPr>
              <a:t>condițiile</a:t>
            </a:r>
            <a:r>
              <a:rPr lang="en-US" sz="1800" dirty="0">
                <a:latin typeface="Trebuchet MS" panose="020B0603020202020204" pitchFamily="34" charset="0"/>
              </a:rPr>
              <a:t> de </a:t>
            </a:r>
            <a:r>
              <a:rPr lang="en-US" sz="1800" dirty="0" err="1">
                <a:latin typeface="Trebuchet MS" panose="020B0603020202020204" pitchFamily="34" charset="0"/>
              </a:rPr>
              <a:t>securitate</a:t>
            </a:r>
            <a:r>
              <a:rPr lang="en-US" sz="1800" dirty="0">
                <a:latin typeface="Trebuchet MS" panose="020B0603020202020204" pitchFamily="34" charset="0"/>
              </a:rPr>
              <a:t> </a:t>
            </a:r>
            <a:r>
              <a:rPr lang="en-US" sz="1800" dirty="0" err="1">
                <a:latin typeface="Trebuchet MS" panose="020B0603020202020204" pitchFamily="34" charset="0"/>
              </a:rPr>
              <a:t>socială</a:t>
            </a:r>
            <a:r>
              <a:rPr lang="en-US" sz="1800" dirty="0">
                <a:latin typeface="Trebuchet MS" panose="020B0603020202020204" pitchFamily="34" charset="0"/>
              </a:rPr>
              <a:t>, </a:t>
            </a:r>
            <a:r>
              <a:rPr lang="en-US" sz="1800" dirty="0" err="1">
                <a:latin typeface="Trebuchet MS" panose="020B0603020202020204" pitchFamily="34" charset="0"/>
              </a:rPr>
              <a:t>procedurile</a:t>
            </a:r>
            <a:r>
              <a:rPr lang="en-US" sz="1800" dirty="0">
                <a:latin typeface="Trebuchet MS" panose="020B0603020202020204" pitchFamily="34" charset="0"/>
              </a:rPr>
              <a:t> </a:t>
            </a:r>
            <a:r>
              <a:rPr lang="en-US" sz="1800" dirty="0" err="1">
                <a:latin typeface="Trebuchet MS" panose="020B0603020202020204" pitchFamily="34" charset="0"/>
              </a:rPr>
              <a:t>legale</a:t>
            </a:r>
            <a:r>
              <a:rPr lang="en-US" sz="1800" dirty="0">
                <a:latin typeface="Trebuchet MS" panose="020B0603020202020204" pitchFamily="34" charset="0"/>
              </a:rPr>
              <a:t> </a:t>
            </a:r>
            <a:r>
              <a:rPr lang="en-US" sz="1800" dirty="0" err="1">
                <a:latin typeface="Trebuchet MS" panose="020B0603020202020204" pitchFamily="34" charset="0"/>
              </a:rPr>
              <a:t>și</a:t>
            </a:r>
            <a:r>
              <a:rPr lang="en-US" sz="1800" dirty="0">
                <a:latin typeface="Trebuchet MS" panose="020B0603020202020204" pitchFamily="34" charset="0"/>
              </a:rPr>
              <a:t> de </a:t>
            </a:r>
            <a:r>
              <a:rPr lang="en-US" sz="1800" dirty="0" err="1">
                <a:latin typeface="Trebuchet MS" panose="020B0603020202020204" pitchFamily="34" charset="0"/>
              </a:rPr>
              <a:t>lucru</a:t>
            </a:r>
            <a:r>
              <a:rPr lang="en-US" sz="1800" dirty="0">
                <a:latin typeface="Trebuchet MS" panose="020B0603020202020204" pitchFamily="34" charset="0"/>
              </a:rPr>
              <a:t> </a:t>
            </a:r>
            <a:r>
              <a:rPr lang="en-US" sz="1800" dirty="0" err="1">
                <a:latin typeface="Trebuchet MS" panose="020B0603020202020204" pitchFamily="34" charset="0"/>
              </a:rPr>
              <a:t>pentru</a:t>
            </a:r>
            <a:r>
              <a:rPr lang="en-US" sz="1800" dirty="0">
                <a:latin typeface="Trebuchet MS" panose="020B0603020202020204" pitchFamily="34" charset="0"/>
              </a:rPr>
              <a:t> </a:t>
            </a:r>
            <a:r>
              <a:rPr lang="en-US" sz="1800" dirty="0" err="1">
                <a:latin typeface="Trebuchet MS" panose="020B0603020202020204" pitchFamily="34" charset="0"/>
              </a:rPr>
              <a:t>înregistrare</a:t>
            </a:r>
            <a:r>
              <a:rPr lang="en-US" sz="1800" dirty="0">
                <a:latin typeface="Trebuchet MS" panose="020B0603020202020204" pitchFamily="34" charset="0"/>
              </a:rPr>
              <a:t> </a:t>
            </a:r>
            <a:r>
              <a:rPr lang="en-US" sz="1800" dirty="0" err="1">
                <a:latin typeface="Trebuchet MS" panose="020B0603020202020204" pitchFamily="34" charset="0"/>
              </a:rPr>
              <a:t>companiei</a:t>
            </a:r>
            <a:r>
              <a:rPr lang="en-US" sz="1800" dirty="0">
                <a:latin typeface="Trebuchet MS" panose="020B0603020202020204" pitchFamily="34" charset="0"/>
              </a:rPr>
              <a:t> </a:t>
            </a:r>
            <a:r>
              <a:rPr lang="en-US" sz="1800" dirty="0" err="1">
                <a:latin typeface="Trebuchet MS" panose="020B0603020202020204" pitchFamily="34" charset="0"/>
              </a:rPr>
              <a:t>și</a:t>
            </a:r>
            <a:r>
              <a:rPr lang="en-US" sz="1800" dirty="0">
                <a:latin typeface="Trebuchet MS" panose="020B0603020202020204" pitchFamily="34" charset="0"/>
              </a:rPr>
              <a:t> </a:t>
            </a:r>
            <a:r>
              <a:rPr lang="en-US" sz="1800" dirty="0" err="1">
                <a:latin typeface="Trebuchet MS" panose="020B0603020202020204" pitchFamily="34" charset="0"/>
              </a:rPr>
              <a:t>chestiuni</a:t>
            </a:r>
            <a:r>
              <a:rPr lang="en-US" sz="1800" dirty="0">
                <a:latin typeface="Trebuchet MS" panose="020B0603020202020204" pitchFamily="34" charset="0"/>
              </a:rPr>
              <a:t> de </a:t>
            </a:r>
            <a:r>
              <a:rPr lang="en-US" sz="1800" dirty="0" smtClean="0">
                <a:latin typeface="Trebuchet MS" panose="020B0603020202020204" pitchFamily="34" charset="0"/>
              </a:rPr>
              <a:t>personal</a:t>
            </a:r>
            <a:endParaRPr lang="ro-RO" sz="1800" dirty="0" smtClean="0">
              <a:latin typeface="Trebuchet MS" panose="020B0603020202020204" pitchFamily="34" charset="0"/>
            </a:endParaRPr>
          </a:p>
          <a:p>
            <a:pPr algn="just"/>
            <a:endParaRPr lang="ro-RO" sz="1800" dirty="0">
              <a:latin typeface="Trebuchet MS" panose="020B0603020202020204" pitchFamily="34" charset="0"/>
            </a:endParaRPr>
          </a:p>
          <a:p>
            <a:pPr marL="285750" indent="-285750" algn="just">
              <a:buFont typeface="Wingdings" panose="05000000000000000000" pitchFamily="2" charset="2"/>
              <a:buChar char="ü"/>
            </a:pPr>
            <a:r>
              <a:rPr lang="en-US" sz="1800" spc="-20" dirty="0" err="1" smtClean="0">
                <a:latin typeface="Trebuchet MS" panose="020B0603020202020204" pitchFamily="34" charset="0"/>
                <a:ea typeface="Calibri"/>
                <a:cs typeface="Arial"/>
              </a:rPr>
              <a:t>Elaborarea</a:t>
            </a:r>
            <a:r>
              <a:rPr lang="en-US" sz="1800" spc="-20" dirty="0" smtClean="0">
                <a:latin typeface="Trebuchet MS" panose="020B0603020202020204" pitchFamily="34" charset="0"/>
                <a:ea typeface="Calibri"/>
                <a:cs typeface="Arial"/>
              </a:rPr>
              <a:t> </a:t>
            </a:r>
            <a:r>
              <a:rPr lang="en-US" sz="1800" spc="-20" dirty="0" err="1">
                <a:latin typeface="Trebuchet MS" panose="020B0603020202020204" pitchFamily="34" charset="0"/>
                <a:ea typeface="Calibri"/>
                <a:cs typeface="Arial"/>
              </a:rPr>
              <a:t>unui</a:t>
            </a:r>
            <a:r>
              <a:rPr lang="en-US" sz="1800" spc="-20" dirty="0">
                <a:latin typeface="Trebuchet MS" panose="020B0603020202020204" pitchFamily="34" charset="0"/>
                <a:ea typeface="Calibri"/>
                <a:cs typeface="Arial"/>
              </a:rPr>
              <a:t> </a:t>
            </a:r>
            <a:r>
              <a:rPr lang="en-US" sz="1800" spc="-20" dirty="0" err="1">
                <a:latin typeface="Trebuchet MS" panose="020B0603020202020204" pitchFamily="34" charset="0"/>
                <a:ea typeface="Calibri"/>
                <a:cs typeface="Arial"/>
              </a:rPr>
              <a:t>Ghid</a:t>
            </a:r>
            <a:r>
              <a:rPr lang="en-US" sz="1800" spc="-20" dirty="0">
                <a:latin typeface="Trebuchet MS" panose="020B0603020202020204" pitchFamily="34" charset="0"/>
                <a:ea typeface="Calibri"/>
                <a:cs typeface="Arial"/>
              </a:rPr>
              <a:t> </a:t>
            </a:r>
            <a:r>
              <a:rPr lang="en-US" sz="1800" spc="-20" dirty="0" err="1">
                <a:latin typeface="Trebuchet MS" panose="020B0603020202020204" pitchFamily="34" charset="0"/>
                <a:ea typeface="Calibri"/>
                <a:cs typeface="Arial"/>
              </a:rPr>
              <a:t>privind</a:t>
            </a:r>
            <a:r>
              <a:rPr lang="en-US" sz="1800" spc="-20" dirty="0">
                <a:latin typeface="Trebuchet MS" panose="020B0603020202020204" pitchFamily="34" charset="0"/>
                <a:ea typeface="Calibri"/>
                <a:cs typeface="Arial"/>
              </a:rPr>
              <a:t> </a:t>
            </a:r>
            <a:r>
              <a:rPr lang="en-US" sz="1800" spc="-20" dirty="0" err="1">
                <a:latin typeface="Trebuchet MS" panose="020B0603020202020204" pitchFamily="34" charset="0"/>
                <a:ea typeface="Calibri"/>
                <a:cs typeface="Arial"/>
              </a:rPr>
              <a:t>condiţiile</a:t>
            </a:r>
            <a:r>
              <a:rPr lang="en-US" sz="1800" spc="-20" dirty="0">
                <a:latin typeface="Trebuchet MS" panose="020B0603020202020204" pitchFamily="34" charset="0"/>
                <a:ea typeface="Calibri"/>
                <a:cs typeface="Arial"/>
              </a:rPr>
              <a:t> de </a:t>
            </a:r>
            <a:r>
              <a:rPr lang="en-US" sz="1800" spc="-20" dirty="0" err="1">
                <a:latin typeface="Trebuchet MS" panose="020B0603020202020204" pitchFamily="34" charset="0"/>
                <a:ea typeface="Calibri"/>
                <a:cs typeface="Arial"/>
              </a:rPr>
              <a:t>muncă</a:t>
            </a:r>
            <a:r>
              <a:rPr lang="en-US" sz="1800" spc="-20" dirty="0">
                <a:latin typeface="Trebuchet MS" panose="020B0603020202020204" pitchFamily="34" charset="0"/>
                <a:ea typeface="Calibri"/>
                <a:cs typeface="Arial"/>
              </a:rPr>
              <a:t> </a:t>
            </a:r>
            <a:r>
              <a:rPr lang="en-US" sz="1800" spc="-20" dirty="0" err="1">
                <a:latin typeface="Trebuchet MS" panose="020B0603020202020204" pitchFamily="34" charset="0"/>
                <a:ea typeface="Calibri"/>
                <a:cs typeface="Arial"/>
              </a:rPr>
              <a:t>transfrontaliere</a:t>
            </a:r>
            <a:r>
              <a:rPr lang="en-US" sz="1800" spc="-20" dirty="0">
                <a:latin typeface="Trebuchet MS" panose="020B0603020202020204" pitchFamily="34" charset="0"/>
                <a:ea typeface="Calibri"/>
                <a:cs typeface="Arial"/>
              </a:rPr>
              <a:t> </a:t>
            </a:r>
            <a:r>
              <a:rPr lang="en-US" sz="1800" spc="-20" dirty="0" err="1">
                <a:latin typeface="Trebuchet MS" panose="020B0603020202020204" pitchFamily="34" charset="0"/>
                <a:ea typeface="Calibri"/>
                <a:cs typeface="Arial"/>
              </a:rPr>
              <a:t>în</a:t>
            </a:r>
            <a:r>
              <a:rPr lang="en-US" sz="1800" spc="-20" dirty="0">
                <a:latin typeface="Trebuchet MS" panose="020B0603020202020204" pitchFamily="34" charset="0"/>
                <a:ea typeface="Calibri"/>
                <a:cs typeface="Arial"/>
              </a:rPr>
              <a:t> </a:t>
            </a:r>
            <a:r>
              <a:rPr lang="en-US" sz="1800" spc="-20" dirty="0" err="1">
                <a:latin typeface="Trebuchet MS" panose="020B0603020202020204" pitchFamily="34" charset="0"/>
                <a:ea typeface="Calibri"/>
                <a:cs typeface="Arial"/>
              </a:rPr>
              <a:t>România</a:t>
            </a:r>
            <a:r>
              <a:rPr lang="en-US" sz="1800" spc="-20" dirty="0">
                <a:latin typeface="Trebuchet MS" panose="020B0603020202020204" pitchFamily="34" charset="0"/>
                <a:ea typeface="Calibri"/>
                <a:cs typeface="Arial"/>
              </a:rPr>
              <a:t> </a:t>
            </a:r>
            <a:r>
              <a:rPr lang="en-US" sz="1800" spc="-20" dirty="0" err="1">
                <a:latin typeface="Trebuchet MS" panose="020B0603020202020204" pitchFamily="34" charset="0"/>
                <a:ea typeface="Calibri"/>
                <a:cs typeface="Arial"/>
              </a:rPr>
              <a:t>și</a:t>
            </a:r>
            <a:r>
              <a:rPr lang="en-US" sz="1800" spc="-20" dirty="0">
                <a:latin typeface="Trebuchet MS" panose="020B0603020202020204" pitchFamily="34" charset="0"/>
                <a:ea typeface="Calibri"/>
                <a:cs typeface="Arial"/>
              </a:rPr>
              <a:t> Bulgaria </a:t>
            </a:r>
            <a:endParaRPr lang="ro-RO" sz="1800" dirty="0" smtClean="0">
              <a:latin typeface="Trebuchet MS" panose="020B0603020202020204" pitchFamily="34" charset="0"/>
            </a:endParaRPr>
          </a:p>
          <a:p>
            <a:pPr marL="285750" indent="-285750" algn="just">
              <a:buFont typeface="Wingdings" panose="05000000000000000000" pitchFamily="2" charset="2"/>
              <a:buChar char="Ø"/>
            </a:pPr>
            <a:endParaRPr lang="ro-RO" sz="1800" b="1" dirty="0" smtClean="0">
              <a:latin typeface="Trebuchet MS" panose="020B0603020202020204" pitchFamily="34" charset="0"/>
            </a:endParaRPr>
          </a:p>
        </p:txBody>
      </p:sp>
      <p:pic>
        <p:nvPicPr>
          <p:cNvPr id="1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31666">
            <a:off x="9423981" y="348008"/>
            <a:ext cx="739005" cy="96918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Logo-ROGov_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56497" y="431074"/>
            <a:ext cx="1193692" cy="1044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Logo UE R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13384" y="492377"/>
            <a:ext cx="4346570" cy="9504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11"/>
          <p:cNvSpPr txBox="1">
            <a:spLocks noChangeArrowheads="1"/>
          </p:cNvSpPr>
          <p:nvPr/>
        </p:nvSpPr>
        <p:spPr bwMode="auto">
          <a:xfrm>
            <a:off x="9374105" y="1337978"/>
            <a:ext cx="1104900" cy="4218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СНЦ</a:t>
            </a:r>
            <a:r>
              <a:rPr kumimoji="0" lang="en-US"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t>
            </a: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ЕЦПБ“</a:t>
            </a:r>
            <a:endParaRPr kumimoji="0" lang="bg-BG"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1"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076" y="5697562"/>
            <a:ext cx="1658555" cy="7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224" y="5713307"/>
            <a:ext cx="1350375" cy="82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74569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0" y="4765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5299674" y="6431790"/>
            <a:ext cx="14638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smtClean="0">
                <a:ln>
                  <a:noFill/>
                </a:ln>
                <a:effectLst/>
                <a:latin typeface="Trebuchet MS" panose="020B0603020202020204" pitchFamily="34" charset="0"/>
                <a:ea typeface="Times New Roman" panose="02020603050405020304" pitchFamily="18" charset="0"/>
                <a:hlinkClick r:id="rId2"/>
              </a:rPr>
              <a:t>ww</a:t>
            </a:r>
            <a:r>
              <a:rPr lang="en-US" sz="1000" dirty="0" smtClean="0">
                <a:latin typeface="Trebuchet MS" panose="020B0603020202020204" pitchFamily="34" charset="0"/>
                <a:ea typeface="Times New Roman" panose="02020603050405020304" pitchFamily="18" charset="0"/>
                <a:hlinkClick r:id="rId2"/>
              </a:rPr>
              <a:t>w.interregrobg.eu</a:t>
            </a:r>
            <a:r>
              <a:rPr lang="ro-RO" sz="1000" dirty="0" smtClean="0">
                <a:latin typeface="Trebuchet MS" panose="020B0603020202020204" pitchFamily="34" charset="0"/>
                <a:ea typeface="Times New Roman" panose="02020603050405020304" pitchFamily="18" charset="0"/>
              </a:rPr>
              <a:t> </a:t>
            </a:r>
            <a:endParaRPr kumimoji="0" lang="en-US" sz="1800" b="0" i="0" u="none" strike="noStrike" cap="none" normalizeH="0" baseline="0" dirty="0" smtClean="0">
              <a:ln>
                <a:noFill/>
              </a:ln>
              <a:effectLst/>
            </a:endParaRPr>
          </a:p>
        </p:txBody>
      </p:sp>
      <p:pic>
        <p:nvPicPr>
          <p:cNvPr id="1034"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076" y="5697562"/>
            <a:ext cx="1658555" cy="7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31666">
            <a:off x="9030281" y="348008"/>
            <a:ext cx="739005" cy="9691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Logo-ROGov_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62797" y="431074"/>
            <a:ext cx="1193692" cy="1044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Logo UE R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19684" y="492377"/>
            <a:ext cx="4346570" cy="9504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 Box 11"/>
          <p:cNvSpPr txBox="1">
            <a:spLocks noChangeArrowheads="1"/>
          </p:cNvSpPr>
          <p:nvPr/>
        </p:nvSpPr>
        <p:spPr bwMode="auto">
          <a:xfrm>
            <a:off x="8980405" y="1337978"/>
            <a:ext cx="1104900" cy="4218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СНЦ</a:t>
            </a:r>
            <a:r>
              <a:rPr kumimoji="0" lang="en-US"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t>
            </a: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ЕЦПБ“</a:t>
            </a:r>
            <a:endParaRPr kumimoji="0" lang="bg-BG"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0"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076" y="5697562"/>
            <a:ext cx="1658555" cy="7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224" y="5713307"/>
            <a:ext cx="1350375" cy="824055"/>
          </a:xfrm>
          <a:prstGeom prst="rect">
            <a:avLst/>
          </a:prstGeom>
          <a:noFill/>
          <a:extLst>
            <a:ext uri="{909E8E84-426E-40DD-AFC4-6F175D3DCCD1}">
              <a14:hiddenFill xmlns:a14="http://schemas.microsoft.com/office/drawing/2010/main">
                <a:solidFill>
                  <a:srgbClr val="FFFFFF"/>
                </a:solidFill>
              </a14:hiddenFill>
            </a:ext>
          </a:extLst>
        </p:spPr>
      </p:pic>
      <p:sp>
        <p:nvSpPr>
          <p:cNvPr id="22" name="Subtitle 2"/>
          <p:cNvSpPr txBox="1">
            <a:spLocks/>
          </p:cNvSpPr>
          <p:nvPr/>
        </p:nvSpPr>
        <p:spPr>
          <a:xfrm>
            <a:off x="680435" y="2058179"/>
            <a:ext cx="11217498" cy="36393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600" b="1" smtClean="0">
              <a:solidFill>
                <a:srgbClr val="00B050"/>
              </a:solidFill>
              <a:effectLst>
                <a:outerShdw blurRad="38100" dist="38100" dir="2700000" algn="tl">
                  <a:srgbClr val="000000">
                    <a:alpha val="43137"/>
                  </a:srgbClr>
                </a:outerShdw>
              </a:effectLst>
              <a:latin typeface="Trebuchet MS" pitchFamily="34" charset="0"/>
            </a:endParaRPr>
          </a:p>
          <a:p>
            <a:pPr fontAlgn="ctr"/>
            <a:endParaRPr lang="en-US" sz="1000" smtClean="0"/>
          </a:p>
          <a:p>
            <a:pPr fontAlgn="ctr"/>
            <a:endParaRPr lang="en-US" sz="1000" dirty="0"/>
          </a:p>
        </p:txBody>
      </p:sp>
      <p:sp>
        <p:nvSpPr>
          <p:cNvPr id="16" name="Rectangle 9"/>
          <p:cNvSpPr>
            <a:spLocks noGrp="1"/>
          </p:cNvSpPr>
          <p:nvPr>
            <p:ph type="subTitle" idx="1"/>
          </p:nvPr>
        </p:nvSpPr>
        <p:spPr>
          <a:xfrm>
            <a:off x="1155700" y="2173288"/>
            <a:ext cx="10121900" cy="2378087"/>
          </a:xfrm>
          <a:prstGeom prst="rect">
            <a:avLst/>
          </a:prstGeom>
        </p:spPr>
        <p:txBody>
          <a:bodyPr wrap="square">
            <a:spAutoFit/>
          </a:bodyPr>
          <a:lstStyle/>
          <a:p>
            <a:pPr algn="just">
              <a:buFont typeface="Arial" pitchFamily="34" charset="0"/>
              <a:buChar char="•"/>
            </a:pPr>
            <a:r>
              <a:rPr lang="ro-RO" sz="1600" dirty="0">
                <a:latin typeface="Trebuchet MS" panose="020B0603020202020204" pitchFamily="34" charset="0"/>
              </a:rPr>
              <a:t> </a:t>
            </a:r>
            <a:r>
              <a:rPr lang="vi-VN" sz="1600" dirty="0"/>
              <a:t>O comunitate durabilă este cea care deţine controlul asupra procesului de dezvoltare, adeciziilor pe care le elaborează şi le adoptă, asigurând durabilitatea la nivel local.</a:t>
            </a:r>
            <a:endParaRPr lang="ro-RO" sz="1600" dirty="0">
              <a:latin typeface="Trebuchet MS" panose="020B0603020202020204" pitchFamily="34" charset="0"/>
            </a:endParaRPr>
          </a:p>
          <a:p>
            <a:pPr algn="just">
              <a:buFont typeface="Arial" pitchFamily="34" charset="0"/>
              <a:buChar char="•"/>
            </a:pPr>
            <a:endParaRPr lang="ro-RO" sz="1600" dirty="0">
              <a:latin typeface="Trebuchet MS" panose="020B0603020202020204" pitchFamily="34" charset="0"/>
            </a:endParaRPr>
          </a:p>
          <a:p>
            <a:pPr algn="just">
              <a:buFont typeface="Arial" pitchFamily="34" charset="0"/>
              <a:buChar char="•"/>
            </a:pPr>
            <a:r>
              <a:rPr lang="ro-RO" sz="1600" dirty="0">
                <a:latin typeface="Trebuchet MS" panose="020B0603020202020204" pitchFamily="34" charset="0"/>
              </a:rPr>
              <a:t>    </a:t>
            </a:r>
            <a:r>
              <a:rPr lang="vi-VN" sz="1600" dirty="0"/>
              <a:t>Comunitatea durabilă utilizează resursele proprii pentru a asigura</a:t>
            </a:r>
            <a:r>
              <a:rPr lang="ro-RO" sz="1600" dirty="0">
                <a:latin typeface="Trebuchet MS" panose="020B0603020202020204" pitchFamily="34" charset="0"/>
              </a:rPr>
              <a:t> </a:t>
            </a:r>
            <a:r>
              <a:rPr lang="vi-VN" sz="1600" dirty="0"/>
              <a:t>necesitaţilegeneraţiilor actuale, asigurând, în acelaşi timp, resursele necesare pentru generaţiile viitoare.</a:t>
            </a:r>
            <a:endParaRPr lang="ro-RO" sz="1600" dirty="0">
              <a:latin typeface="Trebuchet MS" panose="020B0603020202020204" pitchFamily="34" charset="0"/>
            </a:endParaRPr>
          </a:p>
          <a:p>
            <a:pPr algn="just">
              <a:buFont typeface="Arial" pitchFamily="34" charset="0"/>
              <a:buChar char="•"/>
            </a:pPr>
            <a:endParaRPr lang="ro-RO" sz="1600" dirty="0">
              <a:latin typeface="Trebuchet MS" panose="020B0603020202020204" pitchFamily="34" charset="0"/>
            </a:endParaRPr>
          </a:p>
          <a:p>
            <a:pPr algn="just">
              <a:buFont typeface="Arial" pitchFamily="34" charset="0"/>
              <a:buChar char="•"/>
            </a:pPr>
            <a:r>
              <a:rPr lang="ro-RO" sz="1600" dirty="0">
                <a:latin typeface="Trebuchet MS" panose="020B0603020202020204" pitchFamily="34" charset="0"/>
              </a:rPr>
              <a:t>    </a:t>
            </a:r>
            <a:r>
              <a:rPr lang="vi-VN" sz="1600" dirty="0"/>
              <a:t>Dezvoltarea durabilă a comunităţilor locale reprezintă o prioritate pentru că modul încare se dezvoltă localitatea îi afectează prezentul şi sansele de viitor.</a:t>
            </a:r>
            <a:endParaRPr lang="ro-RO" sz="1600" dirty="0" smtClean="0">
              <a:latin typeface="Trebuchet MS" panose="020B0603020202020204" pitchFamily="34" charset="0"/>
            </a:endParaRPr>
          </a:p>
        </p:txBody>
      </p:sp>
    </p:spTree>
    <p:extLst>
      <p:ext uri="{BB962C8B-B14F-4D97-AF65-F5344CB8AC3E}">
        <p14:creationId xmlns:p14="http://schemas.microsoft.com/office/powerpoint/2010/main" val="169739521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0" y="4765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5299674" y="6431790"/>
            <a:ext cx="14638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smtClean="0">
                <a:ln>
                  <a:noFill/>
                </a:ln>
                <a:effectLst/>
                <a:latin typeface="Trebuchet MS" panose="020B0603020202020204" pitchFamily="34" charset="0"/>
                <a:ea typeface="Times New Roman" panose="02020603050405020304" pitchFamily="18" charset="0"/>
                <a:hlinkClick r:id="rId2"/>
              </a:rPr>
              <a:t>ww</a:t>
            </a:r>
            <a:r>
              <a:rPr lang="en-US" sz="1000" dirty="0" smtClean="0">
                <a:latin typeface="Trebuchet MS" panose="020B0603020202020204" pitchFamily="34" charset="0"/>
                <a:ea typeface="Times New Roman" panose="02020603050405020304" pitchFamily="18" charset="0"/>
                <a:hlinkClick r:id="rId2"/>
              </a:rPr>
              <a:t>w.interregrobg.eu</a:t>
            </a:r>
            <a:r>
              <a:rPr lang="ro-RO" sz="1000" dirty="0" smtClean="0">
                <a:latin typeface="Trebuchet MS" panose="020B0603020202020204" pitchFamily="34" charset="0"/>
                <a:ea typeface="Times New Roman" panose="02020603050405020304" pitchFamily="18" charset="0"/>
              </a:rPr>
              <a:t> </a:t>
            </a:r>
            <a:endParaRPr kumimoji="0" lang="en-US" sz="1800" b="0" i="0" u="none" strike="noStrike" cap="none" normalizeH="0" baseline="0" dirty="0" smtClean="0">
              <a:ln>
                <a:noFill/>
              </a:ln>
              <a:effectLst/>
            </a:endParaRPr>
          </a:p>
        </p:txBody>
      </p:sp>
      <p:pic>
        <p:nvPicPr>
          <p:cNvPr id="1034"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076" y="5697562"/>
            <a:ext cx="1658555" cy="7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31666">
            <a:off x="9030281" y="348008"/>
            <a:ext cx="739005" cy="9691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Logo-ROGov_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62797" y="431074"/>
            <a:ext cx="1193692" cy="1044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Logo UE R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19684" y="492377"/>
            <a:ext cx="4346570" cy="9504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 Box 11"/>
          <p:cNvSpPr txBox="1">
            <a:spLocks noChangeArrowheads="1"/>
          </p:cNvSpPr>
          <p:nvPr/>
        </p:nvSpPr>
        <p:spPr bwMode="auto">
          <a:xfrm>
            <a:off x="8980405" y="1337978"/>
            <a:ext cx="1104900" cy="4218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СНЦ</a:t>
            </a:r>
            <a:r>
              <a:rPr kumimoji="0" lang="en-US"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t>
            </a: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ЕЦПБ“</a:t>
            </a:r>
            <a:endParaRPr kumimoji="0" lang="bg-BG"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0"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076" y="5697562"/>
            <a:ext cx="1658555" cy="7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224" y="5713307"/>
            <a:ext cx="1350375" cy="824055"/>
          </a:xfrm>
          <a:prstGeom prst="rect">
            <a:avLst/>
          </a:prstGeom>
          <a:noFill/>
          <a:extLst>
            <a:ext uri="{909E8E84-426E-40DD-AFC4-6F175D3DCCD1}">
              <a14:hiddenFill xmlns:a14="http://schemas.microsoft.com/office/drawing/2010/main">
                <a:solidFill>
                  <a:srgbClr val="FFFFFF"/>
                </a:solidFill>
              </a14:hiddenFill>
            </a:ext>
          </a:extLst>
        </p:spPr>
      </p:pic>
      <p:sp>
        <p:nvSpPr>
          <p:cNvPr id="22" name="Subtitle 2"/>
          <p:cNvSpPr txBox="1">
            <a:spLocks/>
          </p:cNvSpPr>
          <p:nvPr/>
        </p:nvSpPr>
        <p:spPr>
          <a:xfrm>
            <a:off x="680435" y="2058179"/>
            <a:ext cx="11217498" cy="36393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600" b="1" smtClean="0">
              <a:solidFill>
                <a:srgbClr val="00B050"/>
              </a:solidFill>
              <a:effectLst>
                <a:outerShdw blurRad="38100" dist="38100" dir="2700000" algn="tl">
                  <a:srgbClr val="000000">
                    <a:alpha val="43137"/>
                  </a:srgbClr>
                </a:outerShdw>
              </a:effectLst>
              <a:latin typeface="Trebuchet MS" pitchFamily="34" charset="0"/>
            </a:endParaRPr>
          </a:p>
          <a:p>
            <a:pPr fontAlgn="ctr"/>
            <a:endParaRPr lang="en-US" sz="1000" smtClean="0"/>
          </a:p>
          <a:p>
            <a:pPr fontAlgn="ctr"/>
            <a:endParaRPr lang="en-US" sz="1000" dirty="0"/>
          </a:p>
        </p:txBody>
      </p:sp>
      <p:sp>
        <p:nvSpPr>
          <p:cNvPr id="16" name="Rectangle 9"/>
          <p:cNvSpPr>
            <a:spLocks noGrp="1"/>
          </p:cNvSpPr>
          <p:nvPr>
            <p:ph type="subTitle" idx="1"/>
          </p:nvPr>
        </p:nvSpPr>
        <p:spPr>
          <a:xfrm>
            <a:off x="1155700" y="2173288"/>
            <a:ext cx="10121900" cy="3171125"/>
          </a:xfrm>
          <a:prstGeom prst="rect">
            <a:avLst/>
          </a:prstGeom>
        </p:spPr>
        <p:txBody>
          <a:bodyPr wrap="square">
            <a:spAutoFit/>
          </a:bodyPr>
          <a:lstStyle/>
          <a:p>
            <a:r>
              <a:rPr lang="ro-RO" sz="1600" dirty="0">
                <a:latin typeface="Trebuchet MS" panose="020B0603020202020204" pitchFamily="34" charset="0"/>
              </a:rPr>
              <a:t> </a:t>
            </a:r>
            <a:r>
              <a:rPr lang="ro-RO" sz="1600" b="1" dirty="0" smtClean="0">
                <a:latin typeface="Trebuchet MS" panose="020B0603020202020204" pitchFamily="34" charset="0"/>
              </a:rPr>
              <a:t>Combaterea discriminării și promovarea egalității </a:t>
            </a:r>
            <a:r>
              <a:rPr lang="ro-RO" sz="1600" b="1" dirty="0">
                <a:latin typeface="Trebuchet MS" panose="020B0603020202020204" pitchFamily="34" charset="0"/>
              </a:rPr>
              <a:t>de șanse</a:t>
            </a:r>
          </a:p>
          <a:p>
            <a:endParaRPr lang="ro-RO" sz="1600" dirty="0">
              <a:latin typeface="Trebuchet MS" panose="020B0603020202020204" pitchFamily="34" charset="0"/>
              <a:sym typeface="Symbol" pitchFamily="18" charset="2"/>
            </a:endParaRPr>
          </a:p>
          <a:p>
            <a:pPr algn="just">
              <a:buFont typeface="Arial" pitchFamily="34" charset="0"/>
              <a:buChar char="•"/>
            </a:pPr>
            <a:r>
              <a:rPr lang="ro-RO" sz="1600" dirty="0">
                <a:latin typeface="Trebuchet MS" panose="020B0603020202020204" pitchFamily="34" charset="0"/>
                <a:sym typeface="Symbol" pitchFamily="18" charset="2"/>
              </a:rPr>
              <a:t>    Egalitatea de șanse are la bază asigurarea participării depline a fiecărei persoane la </a:t>
            </a:r>
            <a:r>
              <a:rPr lang="ro-RO" sz="1600" dirty="0" err="1">
                <a:latin typeface="Trebuchet MS" panose="020B0603020202020204" pitchFamily="34" charset="0"/>
                <a:sym typeface="Symbol" pitchFamily="18" charset="2"/>
              </a:rPr>
              <a:t>viata</a:t>
            </a:r>
            <a:r>
              <a:rPr lang="ro-RO" sz="1600" dirty="0">
                <a:latin typeface="Trebuchet MS" panose="020B0603020202020204" pitchFamily="34" charset="0"/>
                <a:sym typeface="Symbol" pitchFamily="18" charset="2"/>
              </a:rPr>
              <a:t> economică și socială, </a:t>
            </a:r>
            <a:r>
              <a:rPr lang="ro-RO" sz="1600" dirty="0" err="1">
                <a:latin typeface="Trebuchet MS" panose="020B0603020202020204" pitchFamily="34" charset="0"/>
                <a:sym typeface="Symbol" pitchFamily="18" charset="2"/>
              </a:rPr>
              <a:t>fară</a:t>
            </a:r>
            <a:r>
              <a:rPr lang="ro-RO" sz="1600" dirty="0">
                <a:latin typeface="Trebuchet MS" panose="020B0603020202020204" pitchFamily="34" charset="0"/>
                <a:sym typeface="Symbol" pitchFamily="18" charset="2"/>
              </a:rPr>
              <a:t> deosebire de origine etnică, sex, religie, vârstă, dizabilități sau orientare </a:t>
            </a:r>
            <a:r>
              <a:rPr lang="ro-RO" sz="1600" dirty="0" smtClean="0">
                <a:latin typeface="Trebuchet MS" panose="020B0603020202020204" pitchFamily="34" charset="0"/>
                <a:sym typeface="Symbol" pitchFamily="18" charset="2"/>
              </a:rPr>
              <a:t>sexuală</a:t>
            </a:r>
            <a:endParaRPr lang="ro-RO" sz="1600" dirty="0">
              <a:latin typeface="Trebuchet MS" panose="020B0603020202020204" pitchFamily="34" charset="0"/>
            </a:endParaRPr>
          </a:p>
          <a:p>
            <a:pPr algn="just"/>
            <a:r>
              <a:rPr lang="ro-RO" sz="1600" dirty="0">
                <a:latin typeface="Trebuchet MS" panose="020B0603020202020204" pitchFamily="34" charset="0"/>
              </a:rPr>
              <a:t>      Tipuri de discriminare:</a:t>
            </a:r>
          </a:p>
          <a:p>
            <a:pPr algn="just">
              <a:buFont typeface="Arial" pitchFamily="34" charset="0"/>
              <a:buChar char="•"/>
            </a:pPr>
            <a:r>
              <a:rPr lang="ro-RO" sz="1600" dirty="0">
                <a:latin typeface="Trebuchet MS" panose="020B0603020202020204" pitchFamily="34" charset="0"/>
              </a:rPr>
              <a:t>    discriminarea directă se </a:t>
            </a:r>
            <a:r>
              <a:rPr lang="ro-RO" sz="1600" dirty="0" err="1">
                <a:latin typeface="Trebuchet MS" panose="020B0603020202020204" pitchFamily="34" charset="0"/>
              </a:rPr>
              <a:t>înţelege</a:t>
            </a:r>
            <a:r>
              <a:rPr lang="ro-RO" sz="1600" dirty="0">
                <a:latin typeface="Trebuchet MS" panose="020B0603020202020204" pitchFamily="34" charset="0"/>
              </a:rPr>
              <a:t> </a:t>
            </a:r>
            <a:r>
              <a:rPr lang="ro-RO" sz="1600" dirty="0" err="1">
                <a:latin typeface="Trebuchet MS" panose="020B0603020202020204" pitchFamily="34" charset="0"/>
              </a:rPr>
              <a:t>situaţia</a:t>
            </a:r>
            <a:r>
              <a:rPr lang="ro-RO" sz="1600" dirty="0">
                <a:latin typeface="Trebuchet MS" panose="020B0603020202020204" pitchFamily="34" charset="0"/>
              </a:rPr>
              <a:t> în care o persoană este tratată mai </a:t>
            </a:r>
            <a:r>
              <a:rPr lang="ro-RO" sz="1600" dirty="0" err="1">
                <a:latin typeface="Trebuchet MS" panose="020B0603020202020204" pitchFamily="34" charset="0"/>
              </a:rPr>
              <a:t>puţin</a:t>
            </a:r>
            <a:r>
              <a:rPr lang="ro-RO" sz="1600" dirty="0">
                <a:latin typeface="Trebuchet MS" panose="020B0603020202020204" pitchFamily="34" charset="0"/>
              </a:rPr>
              <a:t> favorabil, pe criterii de gen, rasă, </a:t>
            </a:r>
            <a:r>
              <a:rPr lang="ro-RO" sz="1600" dirty="0" err="1">
                <a:latin typeface="Trebuchet MS" panose="020B0603020202020204" pitchFamily="34" charset="0"/>
              </a:rPr>
              <a:t>naţionalitate</a:t>
            </a:r>
            <a:r>
              <a:rPr lang="ro-RO" sz="1600" dirty="0">
                <a:latin typeface="Trebuchet MS" panose="020B0603020202020204" pitchFamily="34" charset="0"/>
              </a:rPr>
              <a:t>, categorie socială, handicap, boala cronică, etc, decât este, a fost sau ar fi tratată altă persoană într-o </a:t>
            </a:r>
            <a:r>
              <a:rPr lang="ro-RO" sz="1600" dirty="0" err="1">
                <a:latin typeface="Trebuchet MS" panose="020B0603020202020204" pitchFamily="34" charset="0"/>
              </a:rPr>
              <a:t>situaţie</a:t>
            </a:r>
            <a:r>
              <a:rPr lang="ro-RO" sz="1600" dirty="0">
                <a:latin typeface="Trebuchet MS" panose="020B0603020202020204" pitchFamily="34" charset="0"/>
              </a:rPr>
              <a:t> comparabilă.    </a:t>
            </a:r>
          </a:p>
          <a:p>
            <a:pPr algn="just">
              <a:buFont typeface="Arial" pitchFamily="34" charset="0"/>
              <a:buChar char="•"/>
            </a:pPr>
            <a:r>
              <a:rPr lang="ro-RO" sz="1600" dirty="0">
                <a:latin typeface="Trebuchet MS" panose="020B0603020202020204" pitchFamily="34" charset="0"/>
              </a:rPr>
              <a:t>    discriminare indirectă se </a:t>
            </a:r>
            <a:r>
              <a:rPr lang="ro-RO" sz="1600" dirty="0" err="1">
                <a:latin typeface="Trebuchet MS" panose="020B0603020202020204" pitchFamily="34" charset="0"/>
              </a:rPr>
              <a:t>înţelege</a:t>
            </a:r>
            <a:r>
              <a:rPr lang="ro-RO" sz="1600" dirty="0">
                <a:latin typeface="Trebuchet MS" panose="020B0603020202020204" pitchFamily="34" charset="0"/>
              </a:rPr>
              <a:t> </a:t>
            </a:r>
            <a:r>
              <a:rPr lang="ro-RO" sz="1600" dirty="0" err="1">
                <a:latin typeface="Trebuchet MS" panose="020B0603020202020204" pitchFamily="34" charset="0"/>
              </a:rPr>
              <a:t>situaţia</a:t>
            </a:r>
            <a:r>
              <a:rPr lang="ro-RO" sz="1600" dirty="0">
                <a:latin typeface="Trebuchet MS" panose="020B0603020202020204" pitchFamily="34" charset="0"/>
              </a:rPr>
              <a:t> în care o </a:t>
            </a:r>
            <a:r>
              <a:rPr lang="ro-RO" sz="1600" dirty="0" err="1">
                <a:latin typeface="Trebuchet MS" panose="020B0603020202020204" pitchFamily="34" charset="0"/>
              </a:rPr>
              <a:t>dispoziţie</a:t>
            </a:r>
            <a:r>
              <a:rPr lang="ro-RO" sz="1600" dirty="0">
                <a:latin typeface="Trebuchet MS" panose="020B0603020202020204" pitchFamily="34" charset="0"/>
              </a:rPr>
              <a:t>, un criteriu sau o practică, aparent neutră, ar dezavantaja în special persoane </a:t>
            </a:r>
            <a:r>
              <a:rPr lang="ro-RO" sz="1600" dirty="0" err="1">
                <a:latin typeface="Trebuchet MS" panose="020B0603020202020204" pitchFamily="34" charset="0"/>
              </a:rPr>
              <a:t>aparţinând</a:t>
            </a:r>
            <a:r>
              <a:rPr lang="ro-RO" sz="1600" dirty="0">
                <a:latin typeface="Trebuchet MS" panose="020B0603020202020204" pitchFamily="34" charset="0"/>
              </a:rPr>
              <a:t> unui grup defavorizat în raport cu persoanele majoritare.</a:t>
            </a:r>
            <a:endParaRPr lang="ro-RO" sz="1600" dirty="0" smtClean="0">
              <a:latin typeface="Trebuchet MS" panose="020B0603020202020204" pitchFamily="34" charset="0"/>
            </a:endParaRPr>
          </a:p>
        </p:txBody>
      </p:sp>
    </p:spTree>
    <p:extLst>
      <p:ext uri="{BB962C8B-B14F-4D97-AF65-F5344CB8AC3E}">
        <p14:creationId xmlns:p14="http://schemas.microsoft.com/office/powerpoint/2010/main" val="262760078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0" y="4765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5299674" y="6431790"/>
            <a:ext cx="14638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smtClean="0">
                <a:ln>
                  <a:noFill/>
                </a:ln>
                <a:effectLst/>
                <a:latin typeface="Trebuchet MS" panose="020B0603020202020204" pitchFamily="34" charset="0"/>
                <a:ea typeface="Times New Roman" panose="02020603050405020304" pitchFamily="18" charset="0"/>
                <a:hlinkClick r:id="rId2"/>
              </a:rPr>
              <a:t>ww</a:t>
            </a:r>
            <a:r>
              <a:rPr lang="en-US" sz="1000" dirty="0" smtClean="0">
                <a:latin typeface="Trebuchet MS" panose="020B0603020202020204" pitchFamily="34" charset="0"/>
                <a:ea typeface="Times New Roman" panose="02020603050405020304" pitchFamily="18" charset="0"/>
                <a:hlinkClick r:id="rId2"/>
              </a:rPr>
              <a:t>w.interregrobg.eu</a:t>
            </a:r>
            <a:r>
              <a:rPr lang="ro-RO" sz="1000" dirty="0" smtClean="0">
                <a:latin typeface="Trebuchet MS" panose="020B0603020202020204" pitchFamily="34" charset="0"/>
                <a:ea typeface="Times New Roman" panose="02020603050405020304" pitchFamily="18" charset="0"/>
              </a:rPr>
              <a:t> </a:t>
            </a:r>
            <a:endParaRPr kumimoji="0" lang="en-US" sz="1800" b="0" i="0" u="none" strike="noStrike" cap="none" normalizeH="0" baseline="0" dirty="0" smtClean="0">
              <a:ln>
                <a:noFill/>
              </a:ln>
              <a:effectLst/>
            </a:endParaRPr>
          </a:p>
        </p:txBody>
      </p:sp>
      <p:pic>
        <p:nvPicPr>
          <p:cNvPr id="1034"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076" y="5697562"/>
            <a:ext cx="1658555" cy="7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31666">
            <a:off x="9030281" y="348008"/>
            <a:ext cx="739005" cy="9691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Logo-ROGov_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62797" y="431074"/>
            <a:ext cx="1193692" cy="1044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Logo UE R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19684" y="492377"/>
            <a:ext cx="4346570" cy="9504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 Box 11"/>
          <p:cNvSpPr txBox="1">
            <a:spLocks noChangeArrowheads="1"/>
          </p:cNvSpPr>
          <p:nvPr/>
        </p:nvSpPr>
        <p:spPr bwMode="auto">
          <a:xfrm>
            <a:off x="8980405" y="1337978"/>
            <a:ext cx="1104900" cy="4218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СНЦ</a:t>
            </a:r>
            <a:r>
              <a:rPr kumimoji="0" lang="en-US"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t>
            </a: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ЕЦПБ“</a:t>
            </a:r>
            <a:endParaRPr kumimoji="0" lang="bg-BG"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0"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076" y="5697562"/>
            <a:ext cx="1658555" cy="7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224" y="5713307"/>
            <a:ext cx="1350375" cy="824055"/>
          </a:xfrm>
          <a:prstGeom prst="rect">
            <a:avLst/>
          </a:prstGeom>
          <a:noFill/>
          <a:extLst>
            <a:ext uri="{909E8E84-426E-40DD-AFC4-6F175D3DCCD1}">
              <a14:hiddenFill xmlns:a14="http://schemas.microsoft.com/office/drawing/2010/main">
                <a:solidFill>
                  <a:srgbClr val="FFFFFF"/>
                </a:solidFill>
              </a14:hiddenFill>
            </a:ext>
          </a:extLst>
        </p:spPr>
      </p:pic>
      <p:sp>
        <p:nvSpPr>
          <p:cNvPr id="22" name="Subtitle 2"/>
          <p:cNvSpPr txBox="1">
            <a:spLocks/>
          </p:cNvSpPr>
          <p:nvPr/>
        </p:nvSpPr>
        <p:spPr>
          <a:xfrm>
            <a:off x="680435" y="2058179"/>
            <a:ext cx="11217498" cy="36393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600" b="1" smtClean="0">
              <a:solidFill>
                <a:srgbClr val="00B050"/>
              </a:solidFill>
              <a:effectLst>
                <a:outerShdw blurRad="38100" dist="38100" dir="2700000" algn="tl">
                  <a:srgbClr val="000000">
                    <a:alpha val="43137"/>
                  </a:srgbClr>
                </a:outerShdw>
              </a:effectLst>
              <a:latin typeface="Trebuchet MS" pitchFamily="34" charset="0"/>
            </a:endParaRPr>
          </a:p>
          <a:p>
            <a:pPr fontAlgn="ctr"/>
            <a:endParaRPr lang="en-US" sz="1000" smtClean="0"/>
          </a:p>
          <a:p>
            <a:pPr fontAlgn="ctr"/>
            <a:endParaRPr lang="en-US" sz="1000" dirty="0"/>
          </a:p>
        </p:txBody>
      </p:sp>
      <p:sp>
        <p:nvSpPr>
          <p:cNvPr id="16" name="Rectangle 9"/>
          <p:cNvSpPr>
            <a:spLocks noGrp="1"/>
          </p:cNvSpPr>
          <p:nvPr>
            <p:ph type="subTitle" idx="1"/>
          </p:nvPr>
        </p:nvSpPr>
        <p:spPr>
          <a:xfrm>
            <a:off x="1155700" y="2173288"/>
            <a:ext cx="10121900" cy="3392724"/>
          </a:xfrm>
          <a:prstGeom prst="rect">
            <a:avLst/>
          </a:prstGeom>
        </p:spPr>
        <p:txBody>
          <a:bodyPr wrap="square">
            <a:spAutoFit/>
          </a:bodyPr>
          <a:lstStyle/>
          <a:p>
            <a:pPr algn="just"/>
            <a:r>
              <a:rPr lang="ro-RO" sz="1600" dirty="0">
                <a:latin typeface="Trebuchet MS" panose="020B0603020202020204" pitchFamily="34" charset="0"/>
              </a:rPr>
              <a:t>Discriminarea pe criteriul de sex </a:t>
            </a:r>
            <a:endParaRPr lang="en-US" sz="1600" dirty="0">
              <a:latin typeface="Trebuchet MS" panose="020B0603020202020204" pitchFamily="34" charset="0"/>
            </a:endParaRPr>
          </a:p>
          <a:p>
            <a:pPr algn="just">
              <a:buFont typeface="Arial" pitchFamily="34" charset="0"/>
              <a:buChar char="•"/>
            </a:pPr>
            <a:r>
              <a:rPr lang="ro-RO" sz="1600" dirty="0">
                <a:latin typeface="Trebuchet MS" panose="020B0603020202020204" pitchFamily="34" charset="0"/>
              </a:rPr>
              <a:t>    Orice </a:t>
            </a:r>
            <a:r>
              <a:rPr lang="ro-RO" sz="1600" dirty="0" err="1">
                <a:latin typeface="Trebuchet MS" panose="020B0603020202020204" pitchFamily="34" charset="0"/>
              </a:rPr>
              <a:t>diferenţiere</a:t>
            </a:r>
            <a:r>
              <a:rPr lang="ro-RO" sz="1600" dirty="0">
                <a:latin typeface="Trebuchet MS" panose="020B0603020202020204" pitchFamily="34" charset="0"/>
              </a:rPr>
              <a:t>, excludere sau </a:t>
            </a:r>
            <a:r>
              <a:rPr lang="ro-RO" sz="1600" dirty="0" err="1">
                <a:latin typeface="Trebuchet MS" panose="020B0603020202020204" pitchFamily="34" charset="0"/>
              </a:rPr>
              <a:t>restricţie</a:t>
            </a:r>
            <a:r>
              <a:rPr lang="ro-RO" sz="1600" dirty="0">
                <a:latin typeface="Trebuchet MS" panose="020B0603020202020204" pitchFamily="34" charset="0"/>
              </a:rPr>
              <a:t> bazată pe sex, care are ca efect sau scop împiedicarea sau anularea </a:t>
            </a:r>
            <a:r>
              <a:rPr lang="ro-RO" sz="1600" dirty="0" err="1">
                <a:latin typeface="Trebuchet MS" panose="020B0603020202020204" pitchFamily="34" charset="0"/>
              </a:rPr>
              <a:t>recunoaşterii</a:t>
            </a:r>
            <a:r>
              <a:rPr lang="ro-RO" sz="1600" dirty="0">
                <a:latin typeface="Trebuchet MS" panose="020B0603020202020204" pitchFamily="34" charset="0"/>
              </a:rPr>
              <a:t>, beneficiului sau exercitării de către femei, indiferent de statutul lor matrimonial, pe baza </a:t>
            </a:r>
            <a:r>
              <a:rPr lang="ro-RO" sz="1600" dirty="0" err="1">
                <a:latin typeface="Trebuchet MS" panose="020B0603020202020204" pitchFamily="34" charset="0"/>
              </a:rPr>
              <a:t>egalităţii</a:t>
            </a:r>
            <a:r>
              <a:rPr lang="ro-RO" sz="1600" dirty="0">
                <a:latin typeface="Trebuchet MS" panose="020B0603020202020204" pitchFamily="34" charset="0"/>
              </a:rPr>
              <a:t> dintre </a:t>
            </a:r>
            <a:r>
              <a:rPr lang="ro-RO" sz="1600" dirty="0" err="1">
                <a:latin typeface="Trebuchet MS" panose="020B0603020202020204" pitchFamily="34" charset="0"/>
              </a:rPr>
              <a:t>bărbaţi</a:t>
            </a:r>
            <a:r>
              <a:rPr lang="ro-RO" sz="1600" dirty="0">
                <a:latin typeface="Trebuchet MS" panose="020B0603020202020204" pitchFamily="34" charset="0"/>
              </a:rPr>
              <a:t> </a:t>
            </a:r>
            <a:r>
              <a:rPr lang="ro-RO" sz="1600" dirty="0" err="1">
                <a:latin typeface="Trebuchet MS" panose="020B0603020202020204" pitchFamily="34" charset="0"/>
              </a:rPr>
              <a:t>şi</a:t>
            </a:r>
            <a:r>
              <a:rPr lang="ro-RO" sz="1600" dirty="0">
                <a:latin typeface="Trebuchet MS" panose="020B0603020202020204" pitchFamily="34" charset="0"/>
              </a:rPr>
              <a:t> femei, a drepturilor omului </a:t>
            </a:r>
            <a:r>
              <a:rPr lang="ro-RO" sz="1600" dirty="0" err="1">
                <a:latin typeface="Trebuchet MS" panose="020B0603020202020204" pitchFamily="34" charset="0"/>
              </a:rPr>
              <a:t>şi</a:t>
            </a:r>
            <a:r>
              <a:rPr lang="ro-RO" sz="1600" dirty="0">
                <a:latin typeface="Trebuchet MS" panose="020B0603020202020204" pitchFamily="34" charset="0"/>
              </a:rPr>
              <a:t> </a:t>
            </a:r>
            <a:r>
              <a:rPr lang="ro-RO" sz="1600" dirty="0" err="1">
                <a:latin typeface="Trebuchet MS" panose="020B0603020202020204" pitchFamily="34" charset="0"/>
              </a:rPr>
              <a:t>libertăţilor</a:t>
            </a:r>
            <a:r>
              <a:rPr lang="ro-RO" sz="1600" dirty="0">
                <a:latin typeface="Trebuchet MS" panose="020B0603020202020204" pitchFamily="34" charset="0"/>
              </a:rPr>
              <a:t> fundamentale, în domeniile politic, economic, social, cultural, civil sau în orice alt domeniu. </a:t>
            </a:r>
            <a:endParaRPr lang="en-US" sz="1600" dirty="0">
              <a:latin typeface="Trebuchet MS" panose="020B0603020202020204" pitchFamily="34" charset="0"/>
            </a:endParaRPr>
          </a:p>
          <a:p>
            <a:pPr algn="just">
              <a:buFont typeface="Arial" pitchFamily="34" charset="0"/>
              <a:buChar char="•"/>
            </a:pPr>
            <a:endParaRPr lang="en-US" sz="1600" dirty="0">
              <a:latin typeface="Trebuchet MS" panose="020B0603020202020204" pitchFamily="34" charset="0"/>
            </a:endParaRPr>
          </a:p>
          <a:p>
            <a:pPr algn="just"/>
            <a:r>
              <a:rPr lang="ro-RO" sz="1600" dirty="0">
                <a:latin typeface="Trebuchet MS" panose="020B0603020202020204" pitchFamily="34" charset="0"/>
              </a:rPr>
              <a:t>     </a:t>
            </a:r>
            <a:r>
              <a:rPr lang="en-US" sz="1600" dirty="0">
                <a:latin typeface="Trebuchet MS" panose="020B0603020202020204" pitchFamily="34" charset="0"/>
              </a:rPr>
              <a:t>Di</a:t>
            </a:r>
            <a:r>
              <a:rPr lang="ro-RO" sz="1600" dirty="0" err="1">
                <a:latin typeface="Trebuchet MS" panose="020B0603020202020204" pitchFamily="34" charset="0"/>
              </a:rPr>
              <a:t>scriminare</a:t>
            </a:r>
            <a:r>
              <a:rPr lang="ro-RO" sz="1600" dirty="0">
                <a:latin typeface="Trebuchet MS" panose="020B0603020202020204" pitchFamily="34" charset="0"/>
              </a:rPr>
              <a:t> pozitivă</a:t>
            </a:r>
            <a:endParaRPr lang="en-US" sz="1600" dirty="0">
              <a:latin typeface="Trebuchet MS" panose="020B0603020202020204" pitchFamily="34" charset="0"/>
            </a:endParaRPr>
          </a:p>
          <a:p>
            <a:pPr algn="just">
              <a:buFont typeface="Arial" pitchFamily="34" charset="0"/>
              <a:buChar char="•"/>
            </a:pPr>
            <a:r>
              <a:rPr lang="ro-RO" sz="1600" dirty="0">
                <a:latin typeface="Trebuchet MS" panose="020B0603020202020204" pitchFamily="34" charset="0"/>
              </a:rPr>
              <a:t>    </a:t>
            </a:r>
            <a:r>
              <a:rPr lang="en-US" sz="1600" dirty="0">
                <a:latin typeface="Trebuchet MS" panose="020B0603020202020204" pitchFamily="34" charset="0"/>
              </a:rPr>
              <a:t>A</a:t>
            </a:r>
            <a:r>
              <a:rPr lang="ro-RO" sz="1600" dirty="0" err="1">
                <a:latin typeface="Trebuchet MS" panose="020B0603020202020204" pitchFamily="34" charset="0"/>
              </a:rPr>
              <a:t>cțiunile</a:t>
            </a:r>
            <a:r>
              <a:rPr lang="en-US" sz="1600" dirty="0">
                <a:latin typeface="Trebuchet MS" panose="020B0603020202020204" pitchFamily="34" charset="0"/>
              </a:rPr>
              <a:t> p</a:t>
            </a:r>
            <a:r>
              <a:rPr lang="ro-RO" sz="1600" dirty="0" err="1">
                <a:latin typeface="Trebuchet MS" panose="020B0603020202020204" pitchFamily="34" charset="0"/>
              </a:rPr>
              <a:t>ozitive</a:t>
            </a:r>
            <a:r>
              <a:rPr lang="en-US" sz="1600" dirty="0">
                <a:latin typeface="Trebuchet MS" panose="020B0603020202020204" pitchFamily="34" charset="0"/>
              </a:rPr>
              <a:t> au d</a:t>
            </a:r>
            <a:r>
              <a:rPr lang="ro-RO" sz="1600" dirty="0" err="1">
                <a:latin typeface="Trebuchet MS" panose="020B0603020202020204" pitchFamily="34" charset="0"/>
              </a:rPr>
              <a:t>rept</a:t>
            </a:r>
            <a:r>
              <a:rPr lang="en-US" sz="1600" dirty="0">
                <a:latin typeface="Trebuchet MS" panose="020B0603020202020204" pitchFamily="34" charset="0"/>
              </a:rPr>
              <a:t> s</a:t>
            </a:r>
            <a:r>
              <a:rPr lang="ro-RO" sz="1600" dirty="0">
                <a:latin typeface="Trebuchet MS" panose="020B0603020202020204" pitchFamily="34" charset="0"/>
              </a:rPr>
              <a:t>cop</a:t>
            </a:r>
            <a:r>
              <a:rPr lang="en-US" sz="1600" dirty="0">
                <a:latin typeface="Trebuchet MS" panose="020B0603020202020204" pitchFamily="34" charset="0"/>
              </a:rPr>
              <a:t> p</a:t>
            </a:r>
            <a:r>
              <a:rPr lang="ro-RO" sz="1600" dirty="0" err="1">
                <a:latin typeface="Trebuchet MS" panose="020B0603020202020204" pitchFamily="34" charset="0"/>
              </a:rPr>
              <a:t>romovarea</a:t>
            </a:r>
            <a:r>
              <a:rPr lang="en-US" sz="1600" dirty="0">
                <a:latin typeface="Trebuchet MS" panose="020B0603020202020204" pitchFamily="34" charset="0"/>
              </a:rPr>
              <a:t> </a:t>
            </a:r>
            <a:r>
              <a:rPr lang="ro-RO" sz="1600" dirty="0">
                <a:latin typeface="Trebuchet MS" panose="020B0603020202020204" pitchFamily="34" charset="0"/>
              </a:rPr>
              <a:t>principiului</a:t>
            </a:r>
            <a:r>
              <a:rPr lang="en-US" sz="1600" dirty="0">
                <a:latin typeface="Trebuchet MS" panose="020B0603020202020204" pitchFamily="34" charset="0"/>
              </a:rPr>
              <a:t> t</a:t>
            </a:r>
            <a:r>
              <a:rPr lang="ro-RO" sz="1600" dirty="0" err="1">
                <a:latin typeface="Trebuchet MS" panose="020B0603020202020204" pitchFamily="34" charset="0"/>
              </a:rPr>
              <a:t>ratamentului</a:t>
            </a:r>
            <a:r>
              <a:rPr lang="en-US" sz="1600" dirty="0">
                <a:latin typeface="Trebuchet MS" panose="020B0603020202020204" pitchFamily="34" charset="0"/>
              </a:rPr>
              <a:t> e</a:t>
            </a:r>
            <a:r>
              <a:rPr lang="ro-RO" sz="1600" dirty="0">
                <a:latin typeface="Trebuchet MS" panose="020B0603020202020204" pitchFamily="34" charset="0"/>
              </a:rPr>
              <a:t>gal</a:t>
            </a:r>
            <a:r>
              <a:rPr lang="en-US" sz="1600" dirty="0">
                <a:latin typeface="Trebuchet MS" panose="020B0603020202020204" pitchFamily="34" charset="0"/>
              </a:rPr>
              <a:t> p</a:t>
            </a:r>
            <a:r>
              <a:rPr lang="ro-RO" sz="1600" dirty="0" err="1">
                <a:latin typeface="Trebuchet MS" panose="020B0603020202020204" pitchFamily="34" charset="0"/>
              </a:rPr>
              <a:t>entru</a:t>
            </a:r>
            <a:r>
              <a:rPr lang="en-US" sz="1600" dirty="0">
                <a:latin typeface="Trebuchet MS" panose="020B0603020202020204" pitchFamily="34" charset="0"/>
              </a:rPr>
              <a:t> o c</a:t>
            </a:r>
            <a:r>
              <a:rPr lang="ro-RO" sz="1600" dirty="0" err="1">
                <a:latin typeface="Trebuchet MS" panose="020B0603020202020204" pitchFamily="34" charset="0"/>
              </a:rPr>
              <a:t>ategorie</a:t>
            </a:r>
            <a:r>
              <a:rPr lang="en-US" sz="1600" dirty="0">
                <a:latin typeface="Trebuchet MS" panose="020B0603020202020204" pitchFamily="34" charset="0"/>
              </a:rPr>
              <a:t> de f</a:t>
            </a:r>
            <a:r>
              <a:rPr lang="ro-RO" sz="1600" dirty="0" err="1">
                <a:latin typeface="Trebuchet MS" panose="020B0603020202020204" pitchFamily="34" charset="0"/>
              </a:rPr>
              <a:t>emei</a:t>
            </a:r>
            <a:r>
              <a:rPr lang="en-US" sz="1600" dirty="0">
                <a:latin typeface="Trebuchet MS" panose="020B0603020202020204" pitchFamily="34" charset="0"/>
              </a:rPr>
              <a:t> </a:t>
            </a:r>
            <a:r>
              <a:rPr lang="ro-RO" sz="1600" dirty="0">
                <a:latin typeface="Trebuchet MS" panose="020B0603020202020204" pitchFamily="34" charset="0"/>
              </a:rPr>
              <a:t>sau</a:t>
            </a:r>
            <a:r>
              <a:rPr lang="en-US" sz="1600" dirty="0">
                <a:latin typeface="Trebuchet MS" panose="020B0603020202020204" pitchFamily="34" charset="0"/>
              </a:rPr>
              <a:t> </a:t>
            </a:r>
            <a:r>
              <a:rPr lang="ro-RO" sz="1600" dirty="0">
                <a:latin typeface="Trebuchet MS" panose="020B0603020202020204" pitchFamily="34" charset="0"/>
              </a:rPr>
              <a:t>bărbați</a:t>
            </a:r>
            <a:r>
              <a:rPr lang="en-US" sz="1600" dirty="0">
                <a:latin typeface="Trebuchet MS" panose="020B0603020202020204" pitchFamily="34" charset="0"/>
              </a:rPr>
              <a:t>, care la un moment d</a:t>
            </a:r>
            <a:r>
              <a:rPr lang="ro-RO" sz="1600" dirty="0">
                <a:latin typeface="Trebuchet MS" panose="020B0603020202020204" pitchFamily="34" charset="0"/>
              </a:rPr>
              <a:t>at</a:t>
            </a:r>
            <a:r>
              <a:rPr lang="en-US" sz="1600" dirty="0">
                <a:latin typeface="Trebuchet MS" panose="020B0603020202020204" pitchFamily="34" charset="0"/>
              </a:rPr>
              <a:t> e</a:t>
            </a:r>
            <a:r>
              <a:rPr lang="ro-RO" sz="1600" dirty="0" err="1">
                <a:latin typeface="Trebuchet MS" panose="020B0603020202020204" pitchFamily="34" charset="0"/>
              </a:rPr>
              <a:t>ste</a:t>
            </a:r>
            <a:r>
              <a:rPr lang="en-US" sz="1600" dirty="0">
                <a:latin typeface="Trebuchet MS" panose="020B0603020202020204" pitchFamily="34" charset="0"/>
              </a:rPr>
              <a:t> î</a:t>
            </a:r>
            <a:r>
              <a:rPr lang="ro-RO" sz="1600" dirty="0" err="1">
                <a:latin typeface="Trebuchet MS" panose="020B0603020202020204" pitchFamily="34" charset="0"/>
              </a:rPr>
              <a:t>ntr</a:t>
            </a:r>
            <a:r>
              <a:rPr lang="ro-RO" sz="1600" dirty="0">
                <a:latin typeface="Trebuchet MS" panose="020B0603020202020204" pitchFamily="34" charset="0"/>
              </a:rPr>
              <a:t>-o</a:t>
            </a:r>
            <a:r>
              <a:rPr lang="en-US" sz="1600" dirty="0">
                <a:latin typeface="Trebuchet MS" panose="020B0603020202020204" pitchFamily="34" charset="0"/>
              </a:rPr>
              <a:t> p</a:t>
            </a:r>
            <a:r>
              <a:rPr lang="ro-RO" sz="1600" dirty="0" err="1">
                <a:latin typeface="Trebuchet MS" panose="020B0603020202020204" pitchFamily="34" charset="0"/>
              </a:rPr>
              <a:t>oziție</a:t>
            </a:r>
            <a:r>
              <a:rPr lang="en-US" sz="1600" dirty="0">
                <a:latin typeface="Trebuchet MS" panose="020B0603020202020204" pitchFamily="34" charset="0"/>
              </a:rPr>
              <a:t> d</a:t>
            </a:r>
            <a:r>
              <a:rPr lang="ro-RO" sz="1600" dirty="0" err="1">
                <a:latin typeface="Trebuchet MS" panose="020B0603020202020204" pitchFamily="34" charset="0"/>
              </a:rPr>
              <a:t>ezavantajoasă</a:t>
            </a:r>
            <a:r>
              <a:rPr lang="ro-RO" sz="1600" dirty="0">
                <a:latin typeface="Trebuchet MS" panose="020B0603020202020204" pitchFamily="34" charset="0"/>
              </a:rPr>
              <a:t> </a:t>
            </a:r>
            <a:r>
              <a:rPr lang="en-US" sz="1600" dirty="0">
                <a:latin typeface="Trebuchet MS" panose="020B0603020202020204" pitchFamily="34" charset="0"/>
              </a:rPr>
              <a:t>î</a:t>
            </a:r>
            <a:r>
              <a:rPr lang="ro-RO" sz="1600" dirty="0">
                <a:latin typeface="Trebuchet MS" panose="020B0603020202020204" pitchFamily="34" charset="0"/>
              </a:rPr>
              <a:t>n</a:t>
            </a:r>
            <a:r>
              <a:rPr lang="en-US" sz="1600" dirty="0">
                <a:latin typeface="Trebuchet MS" panose="020B0603020202020204" pitchFamily="34" charset="0"/>
              </a:rPr>
              <a:t> c</a:t>
            </a:r>
            <a:r>
              <a:rPr lang="ro-RO" sz="1600" dirty="0" err="1">
                <a:latin typeface="Trebuchet MS" panose="020B0603020202020204" pitchFamily="34" charset="0"/>
              </a:rPr>
              <a:t>omparație</a:t>
            </a:r>
            <a:r>
              <a:rPr lang="en-US" sz="1600" dirty="0">
                <a:latin typeface="Trebuchet MS" panose="020B0603020202020204" pitchFamily="34" charset="0"/>
              </a:rPr>
              <a:t> cu m</a:t>
            </a:r>
            <a:r>
              <a:rPr lang="ro-RO" sz="1600" dirty="0" err="1">
                <a:latin typeface="Trebuchet MS" panose="020B0603020202020204" pitchFamily="34" charset="0"/>
              </a:rPr>
              <a:t>ajoritatea</a:t>
            </a:r>
            <a:r>
              <a:rPr lang="en-US" sz="1600" dirty="0">
                <a:latin typeface="Trebuchet MS" panose="020B0603020202020204" pitchFamily="34" charset="0"/>
              </a:rPr>
              <a:t>. E</a:t>
            </a:r>
            <a:r>
              <a:rPr lang="ro-RO" sz="1600" dirty="0">
                <a:latin typeface="Trebuchet MS" panose="020B0603020202020204" pitchFamily="34" charset="0"/>
              </a:rPr>
              <a:t>le</a:t>
            </a:r>
            <a:r>
              <a:rPr lang="en-US" sz="1600" dirty="0">
                <a:latin typeface="Trebuchet MS" panose="020B0603020202020204" pitchFamily="34" charset="0"/>
              </a:rPr>
              <a:t> s</a:t>
            </a:r>
            <a:r>
              <a:rPr lang="ro-RO" sz="1600" dirty="0">
                <a:latin typeface="Trebuchet MS" panose="020B0603020202020204" pitchFamily="34" charset="0"/>
              </a:rPr>
              <a:t>unt </a:t>
            </a:r>
            <a:r>
              <a:rPr lang="en-US" sz="1600" dirty="0" err="1">
                <a:latin typeface="Trebuchet MS" panose="020B0603020202020204" pitchFamily="34" charset="0"/>
              </a:rPr>
              <a:t>i</a:t>
            </a:r>
            <a:r>
              <a:rPr lang="ro-RO" sz="1600" dirty="0" err="1">
                <a:latin typeface="Trebuchet MS" panose="020B0603020202020204" pitchFamily="34" charset="0"/>
              </a:rPr>
              <a:t>nițiate</a:t>
            </a:r>
            <a:r>
              <a:rPr lang="en-US" sz="1600" dirty="0">
                <a:latin typeface="Trebuchet MS" panose="020B0603020202020204" pitchFamily="34" charset="0"/>
              </a:rPr>
              <a:t> p</a:t>
            </a:r>
            <a:r>
              <a:rPr lang="ro-RO" sz="1600" dirty="0" err="1">
                <a:latin typeface="Trebuchet MS" panose="020B0603020202020204" pitchFamily="34" charset="0"/>
              </a:rPr>
              <a:t>entru</a:t>
            </a:r>
            <a:r>
              <a:rPr lang="en-US" sz="1600" dirty="0">
                <a:latin typeface="Trebuchet MS" panose="020B0603020202020204" pitchFamily="34" charset="0"/>
              </a:rPr>
              <a:t> a o</a:t>
            </a:r>
            <a:r>
              <a:rPr lang="ro-RO" sz="1600" dirty="0">
                <a:latin typeface="Trebuchet MS" panose="020B0603020202020204" pitchFamily="34" charset="0"/>
              </a:rPr>
              <a:t>ferii</a:t>
            </a:r>
            <a:r>
              <a:rPr lang="en-US" sz="1600" dirty="0">
                <a:latin typeface="Trebuchet MS" panose="020B0603020202020204" pitchFamily="34" charset="0"/>
              </a:rPr>
              <a:t> c</a:t>
            </a:r>
            <a:r>
              <a:rPr lang="ro-RO" sz="1600" dirty="0" err="1">
                <a:latin typeface="Trebuchet MS" panose="020B0603020202020204" pitchFamily="34" charset="0"/>
              </a:rPr>
              <a:t>ategoriei</a:t>
            </a:r>
            <a:r>
              <a:rPr lang="en-US" sz="1600" dirty="0">
                <a:latin typeface="Trebuchet MS" panose="020B0603020202020204" pitchFamily="34" charset="0"/>
              </a:rPr>
              <a:t> d</a:t>
            </a:r>
            <a:r>
              <a:rPr lang="ro-RO" sz="1600" dirty="0" err="1">
                <a:latin typeface="Trebuchet MS" panose="020B0603020202020204" pitchFamily="34" charset="0"/>
              </a:rPr>
              <a:t>efavorizate</a:t>
            </a:r>
            <a:r>
              <a:rPr lang="en-US" sz="1600" dirty="0">
                <a:latin typeface="Trebuchet MS" panose="020B0603020202020204" pitchFamily="34" charset="0"/>
              </a:rPr>
              <a:t> o s</a:t>
            </a:r>
            <a:r>
              <a:rPr lang="ro-RO" sz="1600" dirty="0" err="1">
                <a:latin typeface="Trebuchet MS" panose="020B0603020202020204" pitchFamily="34" charset="0"/>
              </a:rPr>
              <a:t>erie</a:t>
            </a:r>
            <a:r>
              <a:rPr lang="en-US" sz="1600" dirty="0">
                <a:latin typeface="Trebuchet MS" panose="020B0603020202020204" pitchFamily="34" charset="0"/>
              </a:rPr>
              <a:t> de </a:t>
            </a:r>
            <a:r>
              <a:rPr lang="ro-RO" sz="1600" dirty="0">
                <a:latin typeface="Trebuchet MS" panose="020B0603020202020204" pitchFamily="34" charset="0"/>
              </a:rPr>
              <a:t>avantaje</a:t>
            </a:r>
            <a:r>
              <a:rPr lang="en-US" sz="1600" dirty="0">
                <a:latin typeface="Trebuchet MS" panose="020B0603020202020204" pitchFamily="34" charset="0"/>
              </a:rPr>
              <a:t> cu </a:t>
            </a:r>
            <a:r>
              <a:rPr lang="ro-RO" sz="1600" dirty="0">
                <a:latin typeface="Trebuchet MS" panose="020B0603020202020204" pitchFamily="34" charset="0"/>
              </a:rPr>
              <a:t>scopul</a:t>
            </a:r>
            <a:r>
              <a:rPr lang="en-US" sz="1600" dirty="0">
                <a:latin typeface="Trebuchet MS" panose="020B0603020202020204" pitchFamily="34" charset="0"/>
              </a:rPr>
              <a:t> </a:t>
            </a:r>
            <a:r>
              <a:rPr lang="ro-RO" sz="1600" dirty="0">
                <a:latin typeface="Trebuchet MS" panose="020B0603020202020204" pitchFamily="34" charset="0"/>
              </a:rPr>
              <a:t>stabilirii</a:t>
            </a:r>
            <a:r>
              <a:rPr lang="en-US" sz="1600" dirty="0">
                <a:latin typeface="Trebuchet MS" panose="020B0603020202020204" pitchFamily="34" charset="0"/>
              </a:rPr>
              <a:t> u</a:t>
            </a:r>
            <a:r>
              <a:rPr lang="ro-RO" sz="1600" dirty="0">
                <a:latin typeface="Trebuchet MS" panose="020B0603020202020204" pitchFamily="34" charset="0"/>
              </a:rPr>
              <a:t>nor</a:t>
            </a:r>
            <a:r>
              <a:rPr lang="en-US" sz="1600" dirty="0">
                <a:latin typeface="Trebuchet MS" panose="020B0603020202020204" pitchFamily="34" charset="0"/>
              </a:rPr>
              <a:t> ş</a:t>
            </a:r>
            <a:r>
              <a:rPr lang="ro-RO" sz="1600" dirty="0">
                <a:latin typeface="Trebuchet MS" panose="020B0603020202020204" pitchFamily="34" charset="0"/>
              </a:rPr>
              <a:t>anse</a:t>
            </a:r>
            <a:r>
              <a:rPr lang="en-US" sz="1600" dirty="0">
                <a:latin typeface="Trebuchet MS" panose="020B0603020202020204" pitchFamily="34" charset="0"/>
              </a:rPr>
              <a:t> r</a:t>
            </a:r>
            <a:r>
              <a:rPr lang="ro-RO" sz="1600" dirty="0" err="1">
                <a:latin typeface="Trebuchet MS" panose="020B0603020202020204" pitchFamily="34" charset="0"/>
              </a:rPr>
              <a:t>eale</a:t>
            </a:r>
            <a:r>
              <a:rPr lang="en-US" sz="1600" dirty="0">
                <a:latin typeface="Trebuchet MS" panose="020B0603020202020204" pitchFamily="34" charset="0"/>
              </a:rPr>
              <a:t> î</a:t>
            </a:r>
            <a:r>
              <a:rPr lang="ro-RO" sz="1600" dirty="0">
                <a:latin typeface="Trebuchet MS" panose="020B0603020202020204" pitchFamily="34" charset="0"/>
              </a:rPr>
              <a:t>n accesul</a:t>
            </a:r>
            <a:r>
              <a:rPr lang="en-US" sz="1600" dirty="0">
                <a:latin typeface="Trebuchet MS" panose="020B0603020202020204" pitchFamily="34" charset="0"/>
              </a:rPr>
              <a:t> la an</a:t>
            </a:r>
            <a:r>
              <a:rPr lang="ro-RO" sz="1600" dirty="0" err="1">
                <a:latin typeface="Trebuchet MS" panose="020B0603020202020204" pitchFamily="34" charset="0"/>
              </a:rPr>
              <a:t>umite</a:t>
            </a:r>
            <a:r>
              <a:rPr lang="en-US" sz="1600" dirty="0">
                <a:latin typeface="Trebuchet MS" panose="020B0603020202020204" pitchFamily="34" charset="0"/>
              </a:rPr>
              <a:t> </a:t>
            </a:r>
            <a:r>
              <a:rPr lang="ro-RO" sz="1600" dirty="0">
                <a:latin typeface="Trebuchet MS" panose="020B0603020202020204" pitchFamily="34" charset="0"/>
              </a:rPr>
              <a:t>drepturi</a:t>
            </a:r>
            <a:endParaRPr lang="en-US" sz="1600" dirty="0">
              <a:latin typeface="Trebuchet MS" panose="020B0603020202020204" pitchFamily="34" charset="0"/>
            </a:endParaRPr>
          </a:p>
          <a:p>
            <a:endParaRPr lang="ro-RO" sz="1600" dirty="0" smtClean="0">
              <a:latin typeface="Trebuchet MS" panose="020B0603020202020204" pitchFamily="34" charset="0"/>
            </a:endParaRPr>
          </a:p>
        </p:txBody>
      </p:sp>
    </p:spTree>
    <p:extLst>
      <p:ext uri="{BB962C8B-B14F-4D97-AF65-F5344CB8AC3E}">
        <p14:creationId xmlns:p14="http://schemas.microsoft.com/office/powerpoint/2010/main" val="134454774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0" y="4765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5299674" y="6431790"/>
            <a:ext cx="14638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smtClean="0">
                <a:ln>
                  <a:noFill/>
                </a:ln>
                <a:effectLst/>
                <a:latin typeface="Trebuchet MS" panose="020B0603020202020204" pitchFamily="34" charset="0"/>
                <a:ea typeface="Times New Roman" panose="02020603050405020304" pitchFamily="18" charset="0"/>
                <a:hlinkClick r:id="rId2"/>
              </a:rPr>
              <a:t>ww</a:t>
            </a:r>
            <a:r>
              <a:rPr lang="en-US" sz="1000" dirty="0" smtClean="0">
                <a:latin typeface="Trebuchet MS" panose="020B0603020202020204" pitchFamily="34" charset="0"/>
                <a:ea typeface="Times New Roman" panose="02020603050405020304" pitchFamily="18" charset="0"/>
                <a:hlinkClick r:id="rId2"/>
              </a:rPr>
              <a:t>w.interregrobg.eu</a:t>
            </a:r>
            <a:r>
              <a:rPr lang="ro-RO" sz="1000" dirty="0" smtClean="0">
                <a:latin typeface="Trebuchet MS" panose="020B0603020202020204" pitchFamily="34" charset="0"/>
                <a:ea typeface="Times New Roman" panose="02020603050405020304" pitchFamily="18" charset="0"/>
              </a:rPr>
              <a:t> </a:t>
            </a:r>
            <a:endParaRPr kumimoji="0" lang="en-US" sz="1800" b="0" i="0" u="none" strike="noStrike" cap="none" normalizeH="0" baseline="0" dirty="0" smtClean="0">
              <a:ln>
                <a:noFill/>
              </a:ln>
              <a:effectLst/>
            </a:endParaRPr>
          </a:p>
        </p:txBody>
      </p:sp>
      <p:pic>
        <p:nvPicPr>
          <p:cNvPr id="1034"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076" y="5697562"/>
            <a:ext cx="1658555" cy="7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31666">
            <a:off x="9030281" y="348008"/>
            <a:ext cx="739005" cy="9691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Logo-ROGov_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62797" y="431074"/>
            <a:ext cx="1193692" cy="1044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Logo UE R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19684" y="492377"/>
            <a:ext cx="4346570" cy="9504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 Box 11"/>
          <p:cNvSpPr txBox="1">
            <a:spLocks noChangeArrowheads="1"/>
          </p:cNvSpPr>
          <p:nvPr/>
        </p:nvSpPr>
        <p:spPr bwMode="auto">
          <a:xfrm>
            <a:off x="8980405" y="1337978"/>
            <a:ext cx="1104900" cy="4218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СНЦ</a:t>
            </a:r>
            <a:r>
              <a:rPr kumimoji="0" lang="en-US"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t>
            </a: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ЕЦПБ“</a:t>
            </a:r>
            <a:endParaRPr kumimoji="0" lang="bg-BG"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0"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076" y="5697562"/>
            <a:ext cx="1658555" cy="7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224" y="5713307"/>
            <a:ext cx="1350375" cy="824055"/>
          </a:xfrm>
          <a:prstGeom prst="rect">
            <a:avLst/>
          </a:prstGeom>
          <a:noFill/>
          <a:extLst>
            <a:ext uri="{909E8E84-426E-40DD-AFC4-6F175D3DCCD1}">
              <a14:hiddenFill xmlns:a14="http://schemas.microsoft.com/office/drawing/2010/main">
                <a:solidFill>
                  <a:srgbClr val="FFFFFF"/>
                </a:solidFill>
              </a14:hiddenFill>
            </a:ext>
          </a:extLst>
        </p:spPr>
      </p:pic>
      <p:sp>
        <p:nvSpPr>
          <p:cNvPr id="22" name="Subtitle 2"/>
          <p:cNvSpPr txBox="1">
            <a:spLocks/>
          </p:cNvSpPr>
          <p:nvPr/>
        </p:nvSpPr>
        <p:spPr>
          <a:xfrm>
            <a:off x="680435" y="2058179"/>
            <a:ext cx="11217498" cy="36393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600" b="1" smtClean="0">
              <a:solidFill>
                <a:srgbClr val="00B050"/>
              </a:solidFill>
              <a:effectLst>
                <a:outerShdw blurRad="38100" dist="38100" dir="2700000" algn="tl">
                  <a:srgbClr val="000000">
                    <a:alpha val="43137"/>
                  </a:srgbClr>
                </a:outerShdw>
              </a:effectLst>
              <a:latin typeface="Trebuchet MS" pitchFamily="34" charset="0"/>
            </a:endParaRPr>
          </a:p>
          <a:p>
            <a:pPr fontAlgn="ctr"/>
            <a:endParaRPr lang="en-US" sz="1000" smtClean="0"/>
          </a:p>
          <a:p>
            <a:pPr fontAlgn="ctr"/>
            <a:endParaRPr lang="en-US" sz="1000" dirty="0"/>
          </a:p>
        </p:txBody>
      </p:sp>
      <p:sp>
        <p:nvSpPr>
          <p:cNvPr id="16" name="Rectangle 9"/>
          <p:cNvSpPr>
            <a:spLocks noGrp="1"/>
          </p:cNvSpPr>
          <p:nvPr>
            <p:ph type="subTitle" idx="1"/>
          </p:nvPr>
        </p:nvSpPr>
        <p:spPr>
          <a:xfrm>
            <a:off x="1155700" y="2173288"/>
            <a:ext cx="10121900" cy="3520964"/>
          </a:xfrm>
          <a:prstGeom prst="rect">
            <a:avLst/>
          </a:prstGeom>
        </p:spPr>
        <p:txBody>
          <a:bodyPr wrap="square">
            <a:spAutoFit/>
          </a:bodyPr>
          <a:lstStyle/>
          <a:p>
            <a:pPr algn="just">
              <a:buFont typeface="Arial" pitchFamily="34" charset="0"/>
              <a:buChar char="•"/>
            </a:pPr>
            <a:r>
              <a:rPr lang="ro-RO" sz="1600" dirty="0">
                <a:latin typeface="Trebuchet MS" panose="020B0603020202020204" pitchFamily="34" charset="0"/>
              </a:rPr>
              <a:t> Câteva dintre cele mai importante documente privind egalitatea de </a:t>
            </a:r>
            <a:r>
              <a:rPr lang="ro-RO" sz="1600" dirty="0" err="1">
                <a:latin typeface="Trebuchet MS" panose="020B0603020202020204" pitchFamily="34" charset="0"/>
              </a:rPr>
              <a:t>şanse</a:t>
            </a:r>
            <a:r>
              <a:rPr lang="ro-RO" sz="1600" dirty="0">
                <a:latin typeface="Trebuchet MS" panose="020B0603020202020204" pitchFamily="34" charset="0"/>
              </a:rPr>
              <a:t> </a:t>
            </a:r>
            <a:r>
              <a:rPr lang="ro-RO" sz="1600" dirty="0" err="1">
                <a:latin typeface="Trebuchet MS" panose="020B0603020202020204" pitchFamily="34" charset="0"/>
              </a:rPr>
              <a:t>şi</a:t>
            </a:r>
            <a:r>
              <a:rPr lang="ro-RO" sz="1600" dirty="0">
                <a:latin typeface="Trebuchet MS" panose="020B0603020202020204" pitchFamily="34" charset="0"/>
              </a:rPr>
              <a:t> nediscriminarea, adoptate la nivelul ONU sau al UE, sunt:</a:t>
            </a:r>
          </a:p>
          <a:p>
            <a:pPr algn="just">
              <a:buFont typeface="Arial" pitchFamily="34" charset="0"/>
              <a:buChar char="•"/>
            </a:pPr>
            <a:endParaRPr lang="ro-RO" sz="1600" dirty="0">
              <a:latin typeface="Trebuchet MS" panose="020B0603020202020204" pitchFamily="34" charset="0"/>
            </a:endParaRPr>
          </a:p>
          <a:p>
            <a:pPr lvl="0" algn="just">
              <a:buFont typeface="Arial" pitchFamily="34" charset="0"/>
              <a:buChar char="•"/>
            </a:pPr>
            <a:r>
              <a:rPr lang="ro-RO" sz="1600" b="1" dirty="0">
                <a:latin typeface="Trebuchet MS" panose="020B0603020202020204" pitchFamily="34" charset="0"/>
              </a:rPr>
              <a:t>    </a:t>
            </a:r>
            <a:r>
              <a:rPr lang="ro-RO" sz="1600" dirty="0">
                <a:latin typeface="Trebuchet MS" panose="020B0603020202020204" pitchFamily="34" charset="0"/>
              </a:rPr>
              <a:t>Carta Socială Europeană revizuită din 03.05.1996, publicată în Monitorul Oficial, Partea I nr. 193/04.05.1999.</a:t>
            </a:r>
          </a:p>
          <a:p>
            <a:pPr lvl="0" algn="just">
              <a:buFont typeface="Arial" pitchFamily="34" charset="0"/>
              <a:buChar char="•"/>
            </a:pPr>
            <a:endParaRPr lang="ro-RO" sz="1600" dirty="0">
              <a:latin typeface="Trebuchet MS" panose="020B0603020202020204" pitchFamily="34" charset="0"/>
            </a:endParaRPr>
          </a:p>
          <a:p>
            <a:pPr algn="just">
              <a:buFont typeface="Arial" pitchFamily="34" charset="0"/>
              <a:buChar char="•"/>
            </a:pPr>
            <a:r>
              <a:rPr lang="ro-RO" sz="1600" dirty="0">
                <a:latin typeface="Trebuchet MS" panose="020B0603020202020204" pitchFamily="34" charset="0"/>
              </a:rPr>
              <a:t>    </a:t>
            </a:r>
            <a:r>
              <a:rPr lang="ro-RO" sz="1600" dirty="0" err="1">
                <a:latin typeface="Trebuchet MS" panose="020B0603020202020204" pitchFamily="34" charset="0"/>
              </a:rPr>
              <a:t>Convenţia</a:t>
            </a:r>
            <a:r>
              <a:rPr lang="ro-RO" sz="1600" dirty="0">
                <a:latin typeface="Trebuchet MS" panose="020B0603020202020204" pitchFamily="34" charset="0"/>
              </a:rPr>
              <a:t> ONU privind eliminarea tuturor formelor de discriminare împotriva femeilor (CEDAW) adoptată în 1979 </a:t>
            </a:r>
            <a:r>
              <a:rPr lang="ro-RO" sz="1600" dirty="0" err="1">
                <a:latin typeface="Trebuchet MS" panose="020B0603020202020204" pitchFamily="34" charset="0"/>
              </a:rPr>
              <a:t>şi</a:t>
            </a:r>
            <a:r>
              <a:rPr lang="ro-RO" sz="1600" dirty="0">
                <a:latin typeface="Trebuchet MS" panose="020B0603020202020204" pitchFamily="34" charset="0"/>
              </a:rPr>
              <a:t> intrată în vigoare în 1981.</a:t>
            </a:r>
          </a:p>
          <a:p>
            <a:pPr algn="just">
              <a:buFont typeface="Arial" pitchFamily="34" charset="0"/>
              <a:buChar char="•"/>
            </a:pPr>
            <a:endParaRPr lang="ro-RO" sz="1600" dirty="0">
              <a:latin typeface="Trebuchet MS" panose="020B0603020202020204" pitchFamily="34" charset="0"/>
            </a:endParaRPr>
          </a:p>
          <a:p>
            <a:pPr lvl="0" algn="just">
              <a:buFont typeface="Arial" pitchFamily="34" charset="0"/>
              <a:buChar char="•"/>
            </a:pPr>
            <a:r>
              <a:rPr lang="ro-RO" sz="1600" dirty="0">
                <a:latin typeface="Trebuchet MS" panose="020B0603020202020204" pitchFamily="34" charset="0"/>
              </a:rPr>
              <a:t>    Directiva 79/7/CE privind aplicarea progresiva a tratamentului egal privind regimul legal de securitate socială (</a:t>
            </a:r>
            <a:r>
              <a:rPr lang="ro-RO" sz="1600" dirty="0" err="1">
                <a:latin typeface="Trebuchet MS" panose="020B0603020202020204" pitchFamily="34" charset="0"/>
              </a:rPr>
              <a:t>protecţia</a:t>
            </a:r>
            <a:r>
              <a:rPr lang="ro-RO" sz="1600" dirty="0">
                <a:latin typeface="Trebuchet MS" panose="020B0603020202020204" pitchFamily="34" charset="0"/>
              </a:rPr>
              <a:t> împotriva riscurilor la îmbolnăviri, invaliditate, </a:t>
            </a:r>
            <a:r>
              <a:rPr lang="ro-RO" sz="1600" dirty="0" err="1">
                <a:latin typeface="Trebuchet MS" panose="020B0603020202020204" pitchFamily="34" charset="0"/>
              </a:rPr>
              <a:t>bătrâneţe</a:t>
            </a:r>
            <a:r>
              <a:rPr lang="ro-RO" sz="1600" dirty="0">
                <a:latin typeface="Trebuchet MS" panose="020B0603020202020204" pitchFamily="34" charset="0"/>
              </a:rPr>
              <a:t>, accidente de munca, boli profesionale, </a:t>
            </a:r>
            <a:r>
              <a:rPr lang="ro-RO" sz="1600" dirty="0" err="1">
                <a:latin typeface="Trebuchet MS" panose="020B0603020202020204" pitchFamily="34" charset="0"/>
              </a:rPr>
              <a:t>şomaj</a:t>
            </a:r>
            <a:r>
              <a:rPr lang="ro-RO" sz="1600" dirty="0">
                <a:latin typeface="Trebuchet MS" panose="020B0603020202020204" pitchFamily="34" charset="0"/>
              </a:rPr>
              <a:t> </a:t>
            </a:r>
            <a:r>
              <a:rPr lang="ro-RO" sz="1600" dirty="0" err="1">
                <a:latin typeface="Trebuchet MS" panose="020B0603020202020204" pitchFamily="34" charset="0"/>
              </a:rPr>
              <a:t>şi</a:t>
            </a:r>
            <a:r>
              <a:rPr lang="ro-RO" sz="1600" dirty="0">
                <a:latin typeface="Trebuchet MS" panose="020B0603020202020204" pitchFamily="34" charset="0"/>
              </a:rPr>
              <a:t> </a:t>
            </a:r>
            <a:r>
              <a:rPr lang="ro-RO" sz="1600" dirty="0" err="1">
                <a:latin typeface="Trebuchet MS" panose="020B0603020202020204" pitchFamily="34" charset="0"/>
              </a:rPr>
              <a:t>asistenţă</a:t>
            </a:r>
            <a:r>
              <a:rPr lang="ro-RO" sz="1600" dirty="0">
                <a:latin typeface="Trebuchet MS" panose="020B0603020202020204" pitchFamily="34" charset="0"/>
              </a:rPr>
              <a:t> socială).</a:t>
            </a:r>
            <a:endParaRPr lang="ro-RO" sz="1600" dirty="0" smtClean="0">
              <a:latin typeface="Trebuchet MS" panose="020B0603020202020204" pitchFamily="34" charset="0"/>
            </a:endParaRPr>
          </a:p>
        </p:txBody>
      </p:sp>
    </p:spTree>
    <p:extLst>
      <p:ext uri="{BB962C8B-B14F-4D97-AF65-F5344CB8AC3E}">
        <p14:creationId xmlns:p14="http://schemas.microsoft.com/office/powerpoint/2010/main" val="144900109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0" y="4765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5299674" y="6431790"/>
            <a:ext cx="14638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smtClean="0">
                <a:ln>
                  <a:noFill/>
                </a:ln>
                <a:effectLst/>
                <a:latin typeface="Trebuchet MS" panose="020B0603020202020204" pitchFamily="34" charset="0"/>
                <a:ea typeface="Times New Roman" panose="02020603050405020304" pitchFamily="18" charset="0"/>
                <a:hlinkClick r:id="rId2"/>
              </a:rPr>
              <a:t>ww</a:t>
            </a:r>
            <a:r>
              <a:rPr lang="en-US" sz="1000" dirty="0" smtClean="0">
                <a:latin typeface="Trebuchet MS" panose="020B0603020202020204" pitchFamily="34" charset="0"/>
                <a:ea typeface="Times New Roman" panose="02020603050405020304" pitchFamily="18" charset="0"/>
                <a:hlinkClick r:id="rId2"/>
              </a:rPr>
              <a:t>w.interregrobg.eu</a:t>
            </a:r>
            <a:r>
              <a:rPr lang="ro-RO" sz="1000" dirty="0" smtClean="0">
                <a:latin typeface="Trebuchet MS" panose="020B0603020202020204" pitchFamily="34" charset="0"/>
                <a:ea typeface="Times New Roman" panose="02020603050405020304" pitchFamily="18" charset="0"/>
              </a:rPr>
              <a:t> </a:t>
            </a:r>
            <a:endParaRPr kumimoji="0" lang="en-US" sz="1800" b="0" i="0" u="none" strike="noStrike" cap="none" normalizeH="0" baseline="0" dirty="0" smtClean="0">
              <a:ln>
                <a:noFill/>
              </a:ln>
              <a:effectLst/>
            </a:endParaRPr>
          </a:p>
        </p:txBody>
      </p:sp>
      <p:pic>
        <p:nvPicPr>
          <p:cNvPr id="1034"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076" y="5697562"/>
            <a:ext cx="1658555" cy="7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31666">
            <a:off x="9030281" y="348008"/>
            <a:ext cx="739005" cy="9691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Logo-ROGov_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62797" y="431074"/>
            <a:ext cx="1193692" cy="1044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Logo UE R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19684" y="492377"/>
            <a:ext cx="4346570" cy="9504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 Box 11"/>
          <p:cNvSpPr txBox="1">
            <a:spLocks noChangeArrowheads="1"/>
          </p:cNvSpPr>
          <p:nvPr/>
        </p:nvSpPr>
        <p:spPr bwMode="auto">
          <a:xfrm>
            <a:off x="8980405" y="1337978"/>
            <a:ext cx="1104900" cy="4218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СНЦ</a:t>
            </a:r>
            <a:r>
              <a:rPr kumimoji="0" lang="en-US"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t>
            </a: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ЕЦПБ“</a:t>
            </a:r>
            <a:endParaRPr kumimoji="0" lang="bg-BG"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0"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076" y="5697562"/>
            <a:ext cx="1658555" cy="7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224" y="5713307"/>
            <a:ext cx="1350375" cy="824055"/>
          </a:xfrm>
          <a:prstGeom prst="rect">
            <a:avLst/>
          </a:prstGeom>
          <a:noFill/>
          <a:extLst>
            <a:ext uri="{909E8E84-426E-40DD-AFC4-6F175D3DCCD1}">
              <a14:hiddenFill xmlns:a14="http://schemas.microsoft.com/office/drawing/2010/main">
                <a:solidFill>
                  <a:srgbClr val="FFFFFF"/>
                </a:solidFill>
              </a14:hiddenFill>
            </a:ext>
          </a:extLst>
        </p:spPr>
      </p:pic>
      <p:sp>
        <p:nvSpPr>
          <p:cNvPr id="22" name="Subtitle 2"/>
          <p:cNvSpPr txBox="1">
            <a:spLocks/>
          </p:cNvSpPr>
          <p:nvPr/>
        </p:nvSpPr>
        <p:spPr>
          <a:xfrm>
            <a:off x="680435" y="2058179"/>
            <a:ext cx="11217498" cy="36393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600" b="1" smtClean="0">
              <a:solidFill>
                <a:srgbClr val="00B050"/>
              </a:solidFill>
              <a:effectLst>
                <a:outerShdw blurRad="38100" dist="38100" dir="2700000" algn="tl">
                  <a:srgbClr val="000000">
                    <a:alpha val="43137"/>
                  </a:srgbClr>
                </a:outerShdw>
              </a:effectLst>
              <a:latin typeface="Trebuchet MS" pitchFamily="34" charset="0"/>
            </a:endParaRPr>
          </a:p>
          <a:p>
            <a:pPr fontAlgn="ctr"/>
            <a:endParaRPr lang="en-US" sz="1000" smtClean="0"/>
          </a:p>
          <a:p>
            <a:pPr fontAlgn="ctr"/>
            <a:endParaRPr lang="en-US" sz="1000" dirty="0"/>
          </a:p>
        </p:txBody>
      </p:sp>
      <p:sp>
        <p:nvSpPr>
          <p:cNvPr id="16" name="Rectangle 9"/>
          <p:cNvSpPr>
            <a:spLocks noGrp="1"/>
          </p:cNvSpPr>
          <p:nvPr>
            <p:ph type="subTitle" idx="1"/>
          </p:nvPr>
        </p:nvSpPr>
        <p:spPr>
          <a:xfrm>
            <a:off x="1155700" y="2173288"/>
            <a:ext cx="10121900" cy="3649204"/>
          </a:xfrm>
          <a:prstGeom prst="rect">
            <a:avLst/>
          </a:prstGeom>
        </p:spPr>
        <p:txBody>
          <a:bodyPr wrap="square">
            <a:spAutoFit/>
          </a:bodyPr>
          <a:lstStyle/>
          <a:p>
            <a:r>
              <a:rPr lang="ro-RO" sz="1600" b="1" dirty="0">
                <a:latin typeface="Trebuchet MS" panose="020B0603020202020204" pitchFamily="34" charset="0"/>
              </a:rPr>
              <a:t>Combaterea discriminării la locul de muncă</a:t>
            </a:r>
            <a:r>
              <a:rPr lang="ro-RO" sz="1600" dirty="0">
                <a:latin typeface="Trebuchet MS" panose="020B0603020202020204" pitchFamily="34" charset="0"/>
              </a:rPr>
              <a:t> </a:t>
            </a:r>
            <a:endParaRPr lang="en-US" sz="1600" dirty="0">
              <a:latin typeface="Trebuchet MS" panose="020B0603020202020204" pitchFamily="34" charset="0"/>
            </a:endParaRPr>
          </a:p>
          <a:p>
            <a:pPr algn="just">
              <a:buFont typeface="Arial" pitchFamily="34" charset="0"/>
              <a:buChar char="•"/>
            </a:pPr>
            <a:endParaRPr lang="en-US" sz="1600" dirty="0">
              <a:latin typeface="Trebuchet MS" panose="020B0603020202020204" pitchFamily="34" charset="0"/>
            </a:endParaRPr>
          </a:p>
          <a:p>
            <a:pPr algn="just">
              <a:buFont typeface="Arial" pitchFamily="34" charset="0"/>
              <a:buChar char="•"/>
            </a:pPr>
            <a:r>
              <a:rPr lang="ro-RO" sz="1600" dirty="0">
                <a:latin typeface="Trebuchet MS" panose="020B0603020202020204" pitchFamily="34" charset="0"/>
              </a:rPr>
              <a:t>    Discriminarea, ca formă de marginalizare de orice fel și în orice situație este, din păcate, un fenomen încă prezent în societatea democratică, fiind atât de obișnuit încât e considerat normal de către foarte mulți români. </a:t>
            </a:r>
            <a:endParaRPr lang="en-US" sz="1600" dirty="0">
              <a:latin typeface="Trebuchet MS" panose="020B0603020202020204" pitchFamily="34" charset="0"/>
            </a:endParaRPr>
          </a:p>
          <a:p>
            <a:pPr algn="just">
              <a:buFont typeface="Arial" pitchFamily="34" charset="0"/>
              <a:buChar char="•"/>
            </a:pPr>
            <a:endParaRPr lang="en-US" sz="1600" dirty="0">
              <a:latin typeface="Trebuchet MS" panose="020B0603020202020204" pitchFamily="34" charset="0"/>
            </a:endParaRPr>
          </a:p>
          <a:p>
            <a:pPr algn="just">
              <a:buFont typeface="Arial" pitchFamily="34" charset="0"/>
              <a:buChar char="•"/>
            </a:pPr>
            <a:r>
              <a:rPr lang="ro-RO" sz="1600" dirty="0">
                <a:latin typeface="Trebuchet MS" panose="020B0603020202020204" pitchFamily="34" charset="0"/>
              </a:rPr>
              <a:t>    </a:t>
            </a:r>
            <a:r>
              <a:rPr lang="en-US" sz="1600" dirty="0">
                <a:latin typeface="Trebuchet MS" panose="020B0603020202020204" pitchFamily="34" charset="0"/>
              </a:rPr>
              <a:t>Este </a:t>
            </a:r>
            <a:r>
              <a:rPr lang="en-US" sz="1600" dirty="0" err="1">
                <a:latin typeface="Trebuchet MS" panose="020B0603020202020204" pitchFamily="34" charset="0"/>
              </a:rPr>
              <a:t>ilegală</a:t>
            </a:r>
            <a:r>
              <a:rPr lang="en-US" sz="1600" dirty="0">
                <a:latin typeface="Trebuchet MS" panose="020B0603020202020204" pitchFamily="34" charset="0"/>
              </a:rPr>
              <a:t> </a:t>
            </a:r>
            <a:r>
              <a:rPr lang="en-US" sz="1600" dirty="0" err="1">
                <a:latin typeface="Trebuchet MS" panose="020B0603020202020204" pitchFamily="34" charset="0"/>
              </a:rPr>
              <a:t>discriminarea</a:t>
            </a:r>
            <a:r>
              <a:rPr lang="en-US" sz="1600" dirty="0">
                <a:latin typeface="Trebuchet MS" panose="020B0603020202020204" pitchFamily="34" charset="0"/>
              </a:rPr>
              <a:t> </a:t>
            </a:r>
            <a:r>
              <a:rPr lang="en-US" sz="1600" dirty="0" err="1">
                <a:latin typeface="Trebuchet MS" panose="020B0603020202020204" pitchFamily="34" charset="0"/>
              </a:rPr>
              <a:t>persoanelor</a:t>
            </a:r>
            <a:r>
              <a:rPr lang="en-US" sz="1600" dirty="0">
                <a:latin typeface="Trebuchet MS" panose="020B0603020202020204" pitchFamily="34" charset="0"/>
              </a:rPr>
              <a:t> </a:t>
            </a:r>
            <a:r>
              <a:rPr lang="en-US" sz="1600" dirty="0" err="1">
                <a:latin typeface="Trebuchet MS" panose="020B0603020202020204" pitchFamily="34" charset="0"/>
              </a:rPr>
              <a:t>pe</a:t>
            </a:r>
            <a:r>
              <a:rPr lang="en-US" sz="1600" dirty="0">
                <a:latin typeface="Trebuchet MS" panose="020B0603020202020204" pitchFamily="34" charset="0"/>
              </a:rPr>
              <a:t> </a:t>
            </a:r>
            <a:r>
              <a:rPr lang="en-US" sz="1600" dirty="0" err="1">
                <a:latin typeface="Trebuchet MS" panose="020B0603020202020204" pitchFamily="34" charset="0"/>
              </a:rPr>
              <a:t>criterii</a:t>
            </a:r>
            <a:r>
              <a:rPr lang="en-US" sz="1600" dirty="0">
                <a:latin typeface="Trebuchet MS" panose="020B0603020202020204" pitchFamily="34" charset="0"/>
              </a:rPr>
              <a:t> de sex, </a:t>
            </a:r>
            <a:r>
              <a:rPr lang="en-US" sz="1600" dirty="0" err="1">
                <a:latin typeface="Trebuchet MS" panose="020B0603020202020204" pitchFamily="34" charset="0"/>
              </a:rPr>
              <a:t>vârstă</a:t>
            </a:r>
            <a:r>
              <a:rPr lang="en-US" sz="1600" dirty="0">
                <a:latin typeface="Trebuchet MS" panose="020B0603020202020204" pitchFamily="34" charset="0"/>
              </a:rPr>
              <a:t>, </a:t>
            </a:r>
            <a:r>
              <a:rPr lang="en-US" sz="1600" dirty="0" err="1">
                <a:latin typeface="Trebuchet MS" panose="020B0603020202020204" pitchFamily="34" charset="0"/>
              </a:rPr>
              <a:t>dizabilitate</a:t>
            </a:r>
            <a:r>
              <a:rPr lang="en-US" sz="1600" dirty="0">
                <a:latin typeface="Trebuchet MS" panose="020B0603020202020204" pitchFamily="34" charset="0"/>
              </a:rPr>
              <a:t>, </a:t>
            </a:r>
            <a:r>
              <a:rPr lang="en-US" sz="1600" dirty="0" err="1">
                <a:latin typeface="Trebuchet MS" panose="020B0603020202020204" pitchFamily="34" charset="0"/>
              </a:rPr>
              <a:t>origine</a:t>
            </a:r>
            <a:r>
              <a:rPr lang="en-US" sz="1600" dirty="0">
                <a:latin typeface="Trebuchet MS" panose="020B0603020202020204" pitchFamily="34" charset="0"/>
              </a:rPr>
              <a:t> </a:t>
            </a:r>
            <a:r>
              <a:rPr lang="en-US" sz="1600" dirty="0" err="1">
                <a:latin typeface="Trebuchet MS" panose="020B0603020202020204" pitchFamily="34" charset="0"/>
              </a:rPr>
              <a:t>etnică</a:t>
            </a:r>
            <a:r>
              <a:rPr lang="en-US" sz="1600" dirty="0">
                <a:latin typeface="Trebuchet MS" panose="020B0603020202020204" pitchFamily="34" charset="0"/>
              </a:rPr>
              <a:t> </a:t>
            </a:r>
            <a:r>
              <a:rPr lang="en-US" sz="1600" dirty="0" err="1">
                <a:latin typeface="Trebuchet MS" panose="020B0603020202020204" pitchFamily="34" charset="0"/>
              </a:rPr>
              <a:t>sau</a:t>
            </a:r>
            <a:r>
              <a:rPr lang="en-US" sz="1600" dirty="0">
                <a:latin typeface="Trebuchet MS" panose="020B0603020202020204" pitchFamily="34" charset="0"/>
              </a:rPr>
              <a:t> </a:t>
            </a:r>
            <a:r>
              <a:rPr lang="en-US" sz="1600" dirty="0" err="1">
                <a:latin typeface="Trebuchet MS" panose="020B0603020202020204" pitchFamily="34" charset="0"/>
              </a:rPr>
              <a:t>rasială</a:t>
            </a:r>
            <a:r>
              <a:rPr lang="en-US" sz="1600" dirty="0">
                <a:latin typeface="Trebuchet MS" panose="020B0603020202020204" pitchFamily="34" charset="0"/>
              </a:rPr>
              <a:t>, </a:t>
            </a:r>
            <a:r>
              <a:rPr lang="en-US" sz="1600" dirty="0" err="1">
                <a:latin typeface="Trebuchet MS" panose="020B0603020202020204" pitchFamily="34" charset="0"/>
              </a:rPr>
              <a:t>religie</a:t>
            </a:r>
            <a:r>
              <a:rPr lang="en-US" sz="1600" dirty="0">
                <a:latin typeface="Trebuchet MS" panose="020B0603020202020204" pitchFamily="34" charset="0"/>
              </a:rPr>
              <a:t>, </a:t>
            </a:r>
            <a:r>
              <a:rPr lang="en-US" sz="1600" dirty="0" err="1">
                <a:latin typeface="Trebuchet MS" panose="020B0603020202020204" pitchFamily="34" charset="0"/>
              </a:rPr>
              <a:t>convingeri</a:t>
            </a:r>
            <a:r>
              <a:rPr lang="en-US" sz="1600" dirty="0">
                <a:latin typeface="Trebuchet MS" panose="020B0603020202020204" pitchFamily="34" charset="0"/>
              </a:rPr>
              <a:t> </a:t>
            </a:r>
            <a:r>
              <a:rPr lang="en-US" sz="1600" dirty="0" err="1">
                <a:latin typeface="Trebuchet MS" panose="020B0603020202020204" pitchFamily="34" charset="0"/>
              </a:rPr>
              <a:t>sau</a:t>
            </a:r>
            <a:r>
              <a:rPr lang="en-US" sz="1600" dirty="0">
                <a:latin typeface="Trebuchet MS" panose="020B0603020202020204" pitchFamily="34" charset="0"/>
              </a:rPr>
              <a:t> </a:t>
            </a:r>
            <a:r>
              <a:rPr lang="en-US" sz="1600" dirty="0" err="1">
                <a:latin typeface="Trebuchet MS" panose="020B0603020202020204" pitchFamily="34" charset="0"/>
              </a:rPr>
              <a:t>orientare</a:t>
            </a:r>
            <a:r>
              <a:rPr lang="en-US" sz="1600" dirty="0">
                <a:latin typeface="Trebuchet MS" panose="020B0603020202020204" pitchFamily="34" charset="0"/>
              </a:rPr>
              <a:t> </a:t>
            </a:r>
            <a:r>
              <a:rPr lang="en-US" sz="1600" dirty="0" err="1">
                <a:latin typeface="Trebuchet MS" panose="020B0603020202020204" pitchFamily="34" charset="0"/>
              </a:rPr>
              <a:t>sexuală</a:t>
            </a:r>
            <a:r>
              <a:rPr lang="en-US" sz="1600" dirty="0">
                <a:latin typeface="Trebuchet MS" panose="020B0603020202020204" pitchFamily="34" charset="0"/>
              </a:rPr>
              <a:t>. </a:t>
            </a:r>
          </a:p>
          <a:p>
            <a:pPr algn="just">
              <a:buFont typeface="Arial" pitchFamily="34" charset="0"/>
              <a:buChar char="•"/>
            </a:pPr>
            <a:endParaRPr lang="en-US" sz="1600" dirty="0">
              <a:latin typeface="Trebuchet MS" panose="020B0603020202020204" pitchFamily="34" charset="0"/>
            </a:endParaRPr>
          </a:p>
          <a:p>
            <a:pPr algn="just">
              <a:buFont typeface="Arial" pitchFamily="34" charset="0"/>
              <a:buChar char="•"/>
            </a:pPr>
            <a:r>
              <a:rPr lang="ro-RO" sz="1600" dirty="0">
                <a:latin typeface="Trebuchet MS" panose="020B0603020202020204" pitchFamily="34" charset="0"/>
              </a:rPr>
              <a:t>    </a:t>
            </a:r>
            <a:r>
              <a:rPr lang="en-US" sz="1600" dirty="0" err="1">
                <a:latin typeface="Trebuchet MS" panose="020B0603020202020204" pitchFamily="34" charset="0"/>
              </a:rPr>
              <a:t>În</a:t>
            </a:r>
            <a:r>
              <a:rPr lang="en-US" sz="1600" dirty="0">
                <a:latin typeface="Trebuchet MS" panose="020B0603020202020204" pitchFamily="34" charset="0"/>
              </a:rPr>
              <a:t> </a:t>
            </a:r>
            <a:r>
              <a:rPr lang="en-US" sz="1600" dirty="0" err="1">
                <a:latin typeface="Trebuchet MS" panose="020B0603020202020204" pitchFamily="34" charset="0"/>
              </a:rPr>
              <a:t>ceea</a:t>
            </a:r>
            <a:r>
              <a:rPr lang="en-US" sz="1600" dirty="0">
                <a:latin typeface="Trebuchet MS" panose="020B0603020202020204" pitchFamily="34" charset="0"/>
              </a:rPr>
              <a:t> </a:t>
            </a:r>
            <a:r>
              <a:rPr lang="en-US" sz="1600" dirty="0" err="1">
                <a:latin typeface="Trebuchet MS" panose="020B0603020202020204" pitchFamily="34" charset="0"/>
              </a:rPr>
              <a:t>ce</a:t>
            </a:r>
            <a:r>
              <a:rPr lang="en-US" sz="1600" dirty="0">
                <a:latin typeface="Trebuchet MS" panose="020B0603020202020204" pitchFamily="34" charset="0"/>
              </a:rPr>
              <a:t> </a:t>
            </a:r>
            <a:r>
              <a:rPr lang="en-US" sz="1600" dirty="0" err="1">
                <a:latin typeface="Trebuchet MS" panose="020B0603020202020204" pitchFamily="34" charset="0"/>
              </a:rPr>
              <a:t>priveste</a:t>
            </a:r>
            <a:r>
              <a:rPr lang="en-US" sz="1600" dirty="0">
                <a:latin typeface="Trebuchet MS" panose="020B0603020202020204" pitchFamily="34" charset="0"/>
              </a:rPr>
              <a:t> </a:t>
            </a:r>
            <a:r>
              <a:rPr lang="en-US" sz="1600" dirty="0" err="1">
                <a:latin typeface="Trebuchet MS" panose="020B0603020202020204" pitchFamily="34" charset="0"/>
              </a:rPr>
              <a:t>discriminarea</a:t>
            </a:r>
            <a:r>
              <a:rPr lang="en-US" sz="1600" dirty="0">
                <a:latin typeface="Trebuchet MS" panose="020B0603020202020204" pitchFamily="34" charset="0"/>
              </a:rPr>
              <a:t> </a:t>
            </a:r>
            <a:r>
              <a:rPr lang="en-US" sz="1600" dirty="0" err="1">
                <a:latin typeface="Trebuchet MS" panose="020B0603020202020204" pitchFamily="34" charset="0"/>
              </a:rPr>
              <a:t>femeilor</a:t>
            </a:r>
            <a:r>
              <a:rPr lang="en-US" sz="1600" dirty="0">
                <a:latin typeface="Trebuchet MS" panose="020B0603020202020204" pitchFamily="34" charset="0"/>
              </a:rPr>
              <a:t>, </a:t>
            </a:r>
            <a:r>
              <a:rPr lang="en-US" sz="1600" dirty="0" err="1">
                <a:latin typeface="Trebuchet MS" panose="020B0603020202020204" pitchFamily="34" charset="0"/>
              </a:rPr>
              <a:t>în</a:t>
            </a:r>
            <a:r>
              <a:rPr lang="en-US" sz="1600" dirty="0">
                <a:latin typeface="Trebuchet MS" panose="020B0603020202020204" pitchFamily="34" charset="0"/>
              </a:rPr>
              <a:t> </a:t>
            </a:r>
            <a:r>
              <a:rPr lang="en-US" sz="1600" dirty="0" err="1">
                <a:latin typeface="Trebuchet MS" panose="020B0603020202020204" pitchFamily="34" charset="0"/>
              </a:rPr>
              <a:t>toate</a:t>
            </a:r>
            <a:r>
              <a:rPr lang="en-US" sz="1600" dirty="0">
                <a:latin typeface="Trebuchet MS" panose="020B0603020202020204" pitchFamily="34" charset="0"/>
              </a:rPr>
              <a:t> </a:t>
            </a:r>
            <a:r>
              <a:rPr lang="en-US" sz="1600" dirty="0" err="1">
                <a:latin typeface="Trebuchet MS" panose="020B0603020202020204" pitchFamily="34" charset="0"/>
              </a:rPr>
              <a:t>țările</a:t>
            </a:r>
            <a:r>
              <a:rPr lang="en-US" sz="1600" dirty="0">
                <a:latin typeface="Trebuchet MS" panose="020B0603020202020204" pitchFamily="34" charset="0"/>
              </a:rPr>
              <a:t> </a:t>
            </a:r>
            <a:r>
              <a:rPr lang="en-US" sz="1600" dirty="0" err="1">
                <a:latin typeface="Trebuchet MS" panose="020B0603020202020204" pitchFamily="34" charset="0"/>
              </a:rPr>
              <a:t>lumii</a:t>
            </a:r>
            <a:r>
              <a:rPr lang="en-US" sz="1600" dirty="0">
                <a:latin typeface="Trebuchet MS" panose="020B0603020202020204" pitchFamily="34" charset="0"/>
              </a:rPr>
              <a:t> (</a:t>
            </a:r>
            <a:r>
              <a:rPr lang="en-US" sz="1600" dirty="0" err="1">
                <a:latin typeface="Trebuchet MS" panose="020B0603020202020204" pitchFamily="34" charset="0"/>
              </a:rPr>
              <a:t>în</a:t>
            </a:r>
            <a:r>
              <a:rPr lang="en-US" sz="1600" dirty="0">
                <a:latin typeface="Trebuchet MS" panose="020B0603020202020204" pitchFamily="34" charset="0"/>
              </a:rPr>
              <a:t> special </a:t>
            </a:r>
            <a:r>
              <a:rPr lang="en-US" sz="1600" dirty="0" err="1">
                <a:latin typeface="Trebuchet MS" panose="020B0603020202020204" pitchFamily="34" charset="0"/>
              </a:rPr>
              <a:t>cele</a:t>
            </a:r>
            <a:r>
              <a:rPr lang="en-US" sz="1600" dirty="0">
                <a:latin typeface="Trebuchet MS" panose="020B0603020202020204" pitchFamily="34" charset="0"/>
              </a:rPr>
              <a:t> ale </a:t>
            </a:r>
            <a:r>
              <a:rPr lang="en-US" sz="1600" dirty="0" err="1">
                <a:latin typeface="Trebuchet MS" panose="020B0603020202020204" pitchFamily="34" charset="0"/>
              </a:rPr>
              <a:t>lumii</a:t>
            </a:r>
            <a:r>
              <a:rPr lang="en-US" sz="1600" dirty="0">
                <a:latin typeface="Trebuchet MS" panose="020B0603020202020204" pitchFamily="34" charset="0"/>
              </a:rPr>
              <a:t> a </a:t>
            </a:r>
            <a:r>
              <a:rPr lang="en-US" sz="1600" dirty="0" err="1">
                <a:latin typeface="Trebuchet MS" panose="020B0603020202020204" pitchFamily="34" charset="0"/>
              </a:rPr>
              <a:t>treia</a:t>
            </a:r>
            <a:r>
              <a:rPr lang="en-US" sz="1600" dirty="0">
                <a:latin typeface="Trebuchet MS" panose="020B0603020202020204" pitchFamily="34" charset="0"/>
              </a:rPr>
              <a:t>) </a:t>
            </a:r>
            <a:r>
              <a:rPr lang="en-US" sz="1600" dirty="0" err="1">
                <a:latin typeface="Trebuchet MS" panose="020B0603020202020204" pitchFamily="34" charset="0"/>
              </a:rPr>
              <a:t>acestea</a:t>
            </a:r>
            <a:r>
              <a:rPr lang="en-US" sz="1600" dirty="0">
                <a:latin typeface="Trebuchet MS" panose="020B0603020202020204" pitchFamily="34" charset="0"/>
              </a:rPr>
              <a:t> </a:t>
            </a:r>
            <a:r>
              <a:rPr lang="en-US" sz="1600" dirty="0" err="1">
                <a:latin typeface="Trebuchet MS" panose="020B0603020202020204" pitchFamily="34" charset="0"/>
              </a:rPr>
              <a:t>sunt</a:t>
            </a:r>
            <a:r>
              <a:rPr lang="en-US" sz="1600" dirty="0">
                <a:latin typeface="Trebuchet MS" panose="020B0603020202020204" pitchFamily="34" charset="0"/>
              </a:rPr>
              <a:t>, </a:t>
            </a:r>
            <a:r>
              <a:rPr lang="en-US" sz="1600" dirty="0" err="1">
                <a:latin typeface="Trebuchet MS" panose="020B0603020202020204" pitchFamily="34" charset="0"/>
              </a:rPr>
              <a:t>în</a:t>
            </a:r>
            <a:r>
              <a:rPr lang="en-US" sz="1600" dirty="0">
                <a:latin typeface="Trebuchet MS" panose="020B0603020202020204" pitchFamily="34" charset="0"/>
              </a:rPr>
              <a:t> general, implicate </a:t>
            </a:r>
            <a:r>
              <a:rPr lang="en-US" sz="1600" dirty="0" err="1">
                <a:latin typeface="Trebuchet MS" panose="020B0603020202020204" pitchFamily="34" charset="0"/>
              </a:rPr>
              <a:t>în</a:t>
            </a:r>
            <a:r>
              <a:rPr lang="en-US" sz="1600" dirty="0">
                <a:latin typeface="Trebuchet MS" panose="020B0603020202020204" pitchFamily="34" charset="0"/>
              </a:rPr>
              <a:t> </a:t>
            </a:r>
            <a:r>
              <a:rPr lang="en-US" sz="1600" dirty="0" err="1">
                <a:latin typeface="Trebuchet MS" panose="020B0603020202020204" pitchFamily="34" charset="0"/>
              </a:rPr>
              <a:t>activități</a:t>
            </a:r>
            <a:r>
              <a:rPr lang="en-US" sz="1600" dirty="0">
                <a:latin typeface="Trebuchet MS" panose="020B0603020202020204" pitchFamily="34" charset="0"/>
              </a:rPr>
              <a:t> </a:t>
            </a:r>
            <a:r>
              <a:rPr lang="en-US" sz="1600" dirty="0" err="1">
                <a:latin typeface="Trebuchet MS" panose="020B0603020202020204" pitchFamily="34" charset="0"/>
              </a:rPr>
              <a:t>profesionale</a:t>
            </a:r>
            <a:r>
              <a:rPr lang="en-US" sz="1600" dirty="0">
                <a:latin typeface="Trebuchet MS" panose="020B0603020202020204" pitchFamily="34" charset="0"/>
              </a:rPr>
              <a:t> </a:t>
            </a:r>
            <a:r>
              <a:rPr lang="en-US" sz="1600" dirty="0" err="1">
                <a:latin typeface="Trebuchet MS" panose="020B0603020202020204" pitchFamily="34" charset="0"/>
              </a:rPr>
              <a:t>mai</a:t>
            </a:r>
            <a:r>
              <a:rPr lang="en-US" sz="1600" dirty="0">
                <a:latin typeface="Trebuchet MS" panose="020B0603020202020204" pitchFamily="34" charset="0"/>
              </a:rPr>
              <a:t> </a:t>
            </a:r>
            <a:r>
              <a:rPr lang="en-US" sz="1600" dirty="0" err="1">
                <a:latin typeface="Trebuchet MS" panose="020B0603020202020204" pitchFamily="34" charset="0"/>
              </a:rPr>
              <a:t>puțin</a:t>
            </a:r>
            <a:r>
              <a:rPr lang="en-US" sz="1600" dirty="0">
                <a:latin typeface="Trebuchet MS" panose="020B0603020202020204" pitchFamily="34" charset="0"/>
              </a:rPr>
              <a:t> </a:t>
            </a:r>
            <a:r>
              <a:rPr lang="en-US" sz="1600" dirty="0" err="1">
                <a:latin typeface="Trebuchet MS" panose="020B0603020202020204" pitchFamily="34" charset="0"/>
              </a:rPr>
              <a:t>calificate</a:t>
            </a:r>
            <a:r>
              <a:rPr lang="en-US" sz="1600" dirty="0">
                <a:latin typeface="Trebuchet MS" panose="020B0603020202020204" pitchFamily="34" charset="0"/>
              </a:rPr>
              <a:t> </a:t>
            </a:r>
            <a:r>
              <a:rPr lang="en-US" sz="1600" dirty="0" err="1">
                <a:latin typeface="Trebuchet MS" panose="020B0603020202020204" pitchFamily="34" charset="0"/>
              </a:rPr>
              <a:t>și</a:t>
            </a:r>
            <a:r>
              <a:rPr lang="en-US" sz="1600" dirty="0">
                <a:latin typeface="Trebuchet MS" panose="020B0603020202020204" pitchFamily="34" charset="0"/>
              </a:rPr>
              <a:t>, </a:t>
            </a:r>
            <a:r>
              <a:rPr lang="en-US" sz="1600" dirty="0" err="1">
                <a:latin typeface="Trebuchet MS" panose="020B0603020202020204" pitchFamily="34" charset="0"/>
              </a:rPr>
              <a:t>deci</a:t>
            </a:r>
            <a:r>
              <a:rPr lang="en-US" sz="1600" dirty="0">
                <a:latin typeface="Trebuchet MS" panose="020B0603020202020204" pitchFamily="34" charset="0"/>
              </a:rPr>
              <a:t>, </a:t>
            </a:r>
            <a:r>
              <a:rPr lang="en-US" sz="1600" dirty="0" err="1">
                <a:latin typeface="Trebuchet MS" panose="020B0603020202020204" pitchFamily="34" charset="0"/>
              </a:rPr>
              <a:t>mai</a:t>
            </a:r>
            <a:r>
              <a:rPr lang="en-US" sz="1600" dirty="0">
                <a:latin typeface="Trebuchet MS" panose="020B0603020202020204" pitchFamily="34" charset="0"/>
              </a:rPr>
              <a:t> slab remunerate. </a:t>
            </a:r>
          </a:p>
          <a:p>
            <a:pPr algn="just"/>
            <a:endParaRPr lang="ro-RO" sz="1600" dirty="0" smtClean="0">
              <a:latin typeface="Trebuchet MS" panose="020B0603020202020204" pitchFamily="34" charset="0"/>
            </a:endParaRPr>
          </a:p>
        </p:txBody>
      </p:sp>
    </p:spTree>
    <p:extLst>
      <p:ext uri="{BB962C8B-B14F-4D97-AF65-F5344CB8AC3E}">
        <p14:creationId xmlns:p14="http://schemas.microsoft.com/office/powerpoint/2010/main" val="223990095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0" y="4765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5299674" y="6431790"/>
            <a:ext cx="14638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smtClean="0">
                <a:ln>
                  <a:noFill/>
                </a:ln>
                <a:effectLst/>
                <a:latin typeface="Trebuchet MS" panose="020B0603020202020204" pitchFamily="34" charset="0"/>
                <a:ea typeface="Times New Roman" panose="02020603050405020304" pitchFamily="18" charset="0"/>
                <a:hlinkClick r:id="rId2"/>
              </a:rPr>
              <a:t>ww</a:t>
            </a:r>
            <a:r>
              <a:rPr lang="en-US" sz="1000" dirty="0" smtClean="0">
                <a:latin typeface="Trebuchet MS" panose="020B0603020202020204" pitchFamily="34" charset="0"/>
                <a:ea typeface="Times New Roman" panose="02020603050405020304" pitchFamily="18" charset="0"/>
                <a:hlinkClick r:id="rId2"/>
              </a:rPr>
              <a:t>w.interregrobg.eu</a:t>
            </a:r>
            <a:r>
              <a:rPr lang="ro-RO" sz="1000" dirty="0" smtClean="0">
                <a:latin typeface="Trebuchet MS" panose="020B0603020202020204" pitchFamily="34" charset="0"/>
                <a:ea typeface="Times New Roman" panose="02020603050405020304" pitchFamily="18" charset="0"/>
              </a:rPr>
              <a:t> </a:t>
            </a:r>
            <a:endParaRPr kumimoji="0" lang="en-US" sz="1800" b="0" i="0" u="none" strike="noStrike" cap="none" normalizeH="0" baseline="0" dirty="0" smtClean="0">
              <a:ln>
                <a:noFill/>
              </a:ln>
              <a:effectLst/>
            </a:endParaRPr>
          </a:p>
        </p:txBody>
      </p:sp>
      <p:pic>
        <p:nvPicPr>
          <p:cNvPr id="1034"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076" y="5697562"/>
            <a:ext cx="1658555" cy="7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31666">
            <a:off x="9030281" y="348008"/>
            <a:ext cx="739005" cy="9691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Logo-ROGov_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62797" y="431074"/>
            <a:ext cx="1193692" cy="1044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Logo UE R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19684" y="492377"/>
            <a:ext cx="4346570" cy="9504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 Box 11"/>
          <p:cNvSpPr txBox="1">
            <a:spLocks noChangeArrowheads="1"/>
          </p:cNvSpPr>
          <p:nvPr/>
        </p:nvSpPr>
        <p:spPr bwMode="auto">
          <a:xfrm>
            <a:off x="8980405" y="1337978"/>
            <a:ext cx="1104900" cy="4218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СНЦ</a:t>
            </a:r>
            <a:r>
              <a:rPr kumimoji="0" lang="en-US"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t>
            </a: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ЕЦПБ“</a:t>
            </a:r>
            <a:endParaRPr kumimoji="0" lang="bg-BG"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0"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076" y="5697562"/>
            <a:ext cx="1658555" cy="7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224" y="5713307"/>
            <a:ext cx="1350375" cy="824055"/>
          </a:xfrm>
          <a:prstGeom prst="rect">
            <a:avLst/>
          </a:prstGeom>
          <a:noFill/>
          <a:extLst>
            <a:ext uri="{909E8E84-426E-40DD-AFC4-6F175D3DCCD1}">
              <a14:hiddenFill xmlns:a14="http://schemas.microsoft.com/office/drawing/2010/main">
                <a:solidFill>
                  <a:srgbClr val="FFFFFF"/>
                </a:solidFill>
              </a14:hiddenFill>
            </a:ext>
          </a:extLst>
        </p:spPr>
      </p:pic>
      <p:sp>
        <p:nvSpPr>
          <p:cNvPr id="22" name="Subtitle 2"/>
          <p:cNvSpPr txBox="1">
            <a:spLocks/>
          </p:cNvSpPr>
          <p:nvPr/>
        </p:nvSpPr>
        <p:spPr>
          <a:xfrm>
            <a:off x="680435" y="2058179"/>
            <a:ext cx="11217498" cy="36393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600" b="1" smtClean="0">
              <a:solidFill>
                <a:srgbClr val="00B050"/>
              </a:solidFill>
              <a:effectLst>
                <a:outerShdw blurRad="38100" dist="38100" dir="2700000" algn="tl">
                  <a:srgbClr val="000000">
                    <a:alpha val="43137"/>
                  </a:srgbClr>
                </a:outerShdw>
              </a:effectLst>
              <a:latin typeface="Trebuchet MS" pitchFamily="34" charset="0"/>
            </a:endParaRPr>
          </a:p>
          <a:p>
            <a:pPr fontAlgn="ctr"/>
            <a:endParaRPr lang="en-US" sz="1000" smtClean="0"/>
          </a:p>
          <a:p>
            <a:pPr fontAlgn="ctr"/>
            <a:endParaRPr lang="en-US" sz="1000" dirty="0"/>
          </a:p>
        </p:txBody>
      </p:sp>
      <p:sp>
        <p:nvSpPr>
          <p:cNvPr id="16" name="Rectangle 9"/>
          <p:cNvSpPr>
            <a:spLocks noGrp="1"/>
          </p:cNvSpPr>
          <p:nvPr>
            <p:ph type="subTitle" idx="1"/>
          </p:nvPr>
        </p:nvSpPr>
        <p:spPr>
          <a:xfrm>
            <a:off x="1155700" y="2173288"/>
            <a:ext cx="10121900" cy="3427605"/>
          </a:xfrm>
          <a:prstGeom prst="rect">
            <a:avLst/>
          </a:prstGeom>
        </p:spPr>
        <p:txBody>
          <a:bodyPr wrap="square">
            <a:spAutoFit/>
          </a:bodyPr>
          <a:lstStyle/>
          <a:p>
            <a:r>
              <a:rPr lang="en-US" sz="1600" b="1" dirty="0" err="1">
                <a:latin typeface="Trebuchet MS" panose="020B0603020202020204" pitchFamily="34" charset="0"/>
              </a:rPr>
              <a:t>Discriminarea</a:t>
            </a:r>
            <a:r>
              <a:rPr lang="en-US" sz="1600" b="1" dirty="0">
                <a:latin typeface="Trebuchet MS" panose="020B0603020202020204" pitchFamily="34" charset="0"/>
              </a:rPr>
              <a:t> p</a:t>
            </a:r>
            <a:r>
              <a:rPr lang="ro-RO" sz="1600" b="1" dirty="0" err="1">
                <a:latin typeface="Trebuchet MS" panose="020B0603020202020204" pitchFamily="34" charset="0"/>
              </a:rPr>
              <a:t>ersoanel</a:t>
            </a:r>
            <a:r>
              <a:rPr lang="en-US" sz="1600" b="1" dirty="0">
                <a:latin typeface="Trebuchet MS" panose="020B0603020202020204" pitchFamily="34" charset="0"/>
              </a:rPr>
              <a:t>or</a:t>
            </a:r>
            <a:r>
              <a:rPr lang="ro-RO" sz="1600" b="1" dirty="0">
                <a:latin typeface="Trebuchet MS" panose="020B0603020202020204" pitchFamily="34" charset="0"/>
              </a:rPr>
              <a:t> cu handicap</a:t>
            </a:r>
            <a:endParaRPr lang="en-US" sz="1600" dirty="0">
              <a:latin typeface="Trebuchet MS" panose="020B0603020202020204" pitchFamily="34" charset="0"/>
            </a:endParaRPr>
          </a:p>
          <a:p>
            <a:pPr algn="just"/>
            <a:endParaRPr lang="en-US" sz="1600" dirty="0">
              <a:latin typeface="Trebuchet MS" panose="020B0603020202020204" pitchFamily="34" charset="0"/>
            </a:endParaRPr>
          </a:p>
          <a:p>
            <a:pPr algn="just">
              <a:buFont typeface="Arial" pitchFamily="34" charset="0"/>
              <a:buChar char="•"/>
            </a:pPr>
            <a:r>
              <a:rPr lang="ro-RO" sz="1600" dirty="0">
                <a:latin typeface="Trebuchet MS" panose="020B0603020202020204" pitchFamily="34" charset="0"/>
              </a:rPr>
              <a:t>    </a:t>
            </a:r>
            <a:r>
              <a:rPr lang="en-US" sz="1600" dirty="0" err="1">
                <a:latin typeface="Trebuchet MS" panose="020B0603020202020204" pitchFamily="34" charset="0"/>
              </a:rPr>
              <a:t>Dacă</a:t>
            </a:r>
            <a:r>
              <a:rPr lang="en-US" sz="1600" dirty="0">
                <a:latin typeface="Trebuchet MS" panose="020B0603020202020204" pitchFamily="34" charset="0"/>
              </a:rPr>
              <a:t> </a:t>
            </a:r>
            <a:r>
              <a:rPr lang="en-US" sz="1600" dirty="0" err="1">
                <a:latin typeface="Trebuchet MS" panose="020B0603020202020204" pitchFamily="34" charset="0"/>
              </a:rPr>
              <a:t>în</a:t>
            </a:r>
            <a:r>
              <a:rPr lang="en-US" sz="1600" dirty="0">
                <a:latin typeface="Trebuchet MS" panose="020B0603020202020204" pitchFamily="34" charset="0"/>
              </a:rPr>
              <a:t> </a:t>
            </a:r>
            <a:r>
              <a:rPr lang="en-US" sz="1600" dirty="0" err="1">
                <a:latin typeface="Trebuchet MS" panose="020B0603020202020204" pitchFamily="34" charset="0"/>
              </a:rPr>
              <a:t>majoritatea</a:t>
            </a:r>
            <a:r>
              <a:rPr lang="en-US" sz="1600" dirty="0">
                <a:latin typeface="Trebuchet MS" panose="020B0603020202020204" pitchFamily="34" charset="0"/>
              </a:rPr>
              <a:t> </a:t>
            </a:r>
            <a:r>
              <a:rPr lang="en-US" sz="1600" dirty="0" err="1">
                <a:latin typeface="Trebuchet MS" panose="020B0603020202020204" pitchFamily="34" charset="0"/>
              </a:rPr>
              <a:t>țărilor</a:t>
            </a:r>
            <a:r>
              <a:rPr lang="en-US" sz="1600" dirty="0">
                <a:latin typeface="Trebuchet MS" panose="020B0603020202020204" pitchFamily="34" charset="0"/>
              </a:rPr>
              <a:t> </a:t>
            </a:r>
            <a:r>
              <a:rPr lang="en-US" sz="1600" dirty="0" err="1">
                <a:latin typeface="Trebuchet MS" panose="020B0603020202020204" pitchFamily="34" charset="0"/>
              </a:rPr>
              <a:t>Uniunii</a:t>
            </a:r>
            <a:r>
              <a:rPr lang="en-US" sz="1600" dirty="0">
                <a:latin typeface="Trebuchet MS" panose="020B0603020202020204" pitchFamily="34" charset="0"/>
              </a:rPr>
              <a:t> </a:t>
            </a:r>
            <a:r>
              <a:rPr lang="en-US" sz="1600" dirty="0" err="1">
                <a:latin typeface="Trebuchet MS" panose="020B0603020202020204" pitchFamily="34" charset="0"/>
              </a:rPr>
              <a:t>Europene</a:t>
            </a:r>
            <a:r>
              <a:rPr lang="en-US" sz="1600" dirty="0">
                <a:latin typeface="Trebuchet MS" panose="020B0603020202020204" pitchFamily="34" charset="0"/>
              </a:rPr>
              <a:t> </a:t>
            </a:r>
            <a:r>
              <a:rPr lang="en-US" sz="1600" dirty="0" err="1">
                <a:latin typeface="Trebuchet MS" panose="020B0603020202020204" pitchFamily="34" charset="0"/>
              </a:rPr>
              <a:t>persoanele</a:t>
            </a:r>
            <a:r>
              <a:rPr lang="en-US" sz="1600" dirty="0">
                <a:latin typeface="Trebuchet MS" panose="020B0603020202020204" pitchFamily="34" charset="0"/>
              </a:rPr>
              <a:t> cu handicap </a:t>
            </a:r>
            <a:r>
              <a:rPr lang="en-US" sz="1600" dirty="0" err="1">
                <a:latin typeface="Trebuchet MS" panose="020B0603020202020204" pitchFamily="34" charset="0"/>
              </a:rPr>
              <a:t>dispun</a:t>
            </a:r>
            <a:r>
              <a:rPr lang="en-US" sz="1600" dirty="0">
                <a:latin typeface="Trebuchet MS" panose="020B0603020202020204" pitchFamily="34" charset="0"/>
              </a:rPr>
              <a:t> de </a:t>
            </a:r>
            <a:r>
              <a:rPr lang="en-US" sz="1600" dirty="0" err="1">
                <a:latin typeface="Trebuchet MS" panose="020B0603020202020204" pitchFamily="34" charset="0"/>
              </a:rPr>
              <a:t>anumite</a:t>
            </a:r>
            <a:r>
              <a:rPr lang="en-US" sz="1600" dirty="0">
                <a:latin typeface="Trebuchet MS" panose="020B0603020202020204" pitchFamily="34" charset="0"/>
              </a:rPr>
              <a:t> </a:t>
            </a:r>
            <a:r>
              <a:rPr lang="en-US" sz="1600" dirty="0" err="1">
                <a:latin typeface="Trebuchet MS" panose="020B0603020202020204" pitchFamily="34" charset="0"/>
              </a:rPr>
              <a:t>facilități</a:t>
            </a:r>
            <a:r>
              <a:rPr lang="en-US" sz="1600" dirty="0">
                <a:latin typeface="Trebuchet MS" panose="020B0603020202020204" pitchFamily="34" charset="0"/>
              </a:rPr>
              <a:t> </a:t>
            </a:r>
            <a:r>
              <a:rPr lang="en-US" sz="1600" dirty="0" err="1">
                <a:latin typeface="Trebuchet MS" panose="020B0603020202020204" pitchFamily="34" charset="0"/>
              </a:rPr>
              <a:t>atât</a:t>
            </a:r>
            <a:r>
              <a:rPr lang="en-US" sz="1600" dirty="0">
                <a:latin typeface="Trebuchet MS" panose="020B0603020202020204" pitchFamily="34" charset="0"/>
              </a:rPr>
              <a:t> </a:t>
            </a:r>
            <a:r>
              <a:rPr lang="en-US" sz="1600" dirty="0" err="1">
                <a:latin typeface="Trebuchet MS" panose="020B0603020202020204" pitchFamily="34" charset="0"/>
              </a:rPr>
              <a:t>în</a:t>
            </a:r>
            <a:r>
              <a:rPr lang="en-US" sz="1600" dirty="0">
                <a:latin typeface="Trebuchet MS" panose="020B0603020202020204" pitchFamily="34" charset="0"/>
              </a:rPr>
              <a:t> </a:t>
            </a:r>
            <a:r>
              <a:rPr lang="en-US" sz="1600" dirty="0" err="1">
                <a:latin typeface="Trebuchet MS" panose="020B0603020202020204" pitchFamily="34" charset="0"/>
              </a:rPr>
              <a:t>societate</a:t>
            </a:r>
            <a:r>
              <a:rPr lang="en-US" sz="1600" dirty="0">
                <a:latin typeface="Trebuchet MS" panose="020B0603020202020204" pitchFamily="34" charset="0"/>
              </a:rPr>
              <a:t> </a:t>
            </a:r>
            <a:r>
              <a:rPr lang="en-US" sz="1600" dirty="0" err="1">
                <a:latin typeface="Trebuchet MS" panose="020B0603020202020204" pitchFamily="34" charset="0"/>
              </a:rPr>
              <a:t>cât</a:t>
            </a:r>
            <a:r>
              <a:rPr lang="en-US" sz="1600" dirty="0">
                <a:latin typeface="Trebuchet MS" panose="020B0603020202020204" pitchFamily="34" charset="0"/>
              </a:rPr>
              <a:t> </a:t>
            </a:r>
            <a:r>
              <a:rPr lang="en-US" sz="1600" dirty="0" err="1">
                <a:latin typeface="Trebuchet MS" panose="020B0603020202020204" pitchFamily="34" charset="0"/>
              </a:rPr>
              <a:t>și</a:t>
            </a:r>
            <a:r>
              <a:rPr lang="en-US" sz="1600" dirty="0">
                <a:latin typeface="Trebuchet MS" panose="020B0603020202020204" pitchFamily="34" charset="0"/>
              </a:rPr>
              <a:t> la </a:t>
            </a:r>
            <a:r>
              <a:rPr lang="en-US" sz="1600" dirty="0" err="1">
                <a:latin typeface="Trebuchet MS" panose="020B0603020202020204" pitchFamily="34" charset="0"/>
              </a:rPr>
              <a:t>locul</a:t>
            </a:r>
            <a:r>
              <a:rPr lang="en-US" sz="1600" dirty="0">
                <a:latin typeface="Trebuchet MS" panose="020B0603020202020204" pitchFamily="34" charset="0"/>
              </a:rPr>
              <a:t> de </a:t>
            </a:r>
            <a:r>
              <a:rPr lang="en-US" sz="1600" dirty="0" err="1">
                <a:latin typeface="Trebuchet MS" panose="020B0603020202020204" pitchFamily="34" charset="0"/>
              </a:rPr>
              <a:t>muncă</a:t>
            </a:r>
            <a:r>
              <a:rPr lang="en-US" sz="1600" dirty="0">
                <a:latin typeface="Trebuchet MS" panose="020B0603020202020204" pitchFamily="34" charset="0"/>
              </a:rPr>
              <a:t>, </a:t>
            </a:r>
            <a:r>
              <a:rPr lang="en-US" sz="1600" dirty="0" err="1">
                <a:latin typeface="Trebuchet MS" panose="020B0603020202020204" pitchFamily="34" charset="0"/>
              </a:rPr>
              <a:t>în</a:t>
            </a:r>
            <a:r>
              <a:rPr lang="en-US" sz="1600" dirty="0">
                <a:latin typeface="Trebuchet MS" panose="020B0603020202020204" pitchFamily="34" charset="0"/>
              </a:rPr>
              <a:t> </a:t>
            </a:r>
            <a:r>
              <a:rPr lang="en-US" sz="1600" dirty="0" err="1">
                <a:latin typeface="Trebuchet MS" panose="020B0603020202020204" pitchFamily="34" charset="0"/>
              </a:rPr>
              <a:t>țara</a:t>
            </a:r>
            <a:r>
              <a:rPr lang="en-US" sz="1600" dirty="0">
                <a:latin typeface="Trebuchet MS" panose="020B0603020202020204" pitchFamily="34" charset="0"/>
              </a:rPr>
              <a:t> </a:t>
            </a:r>
            <a:r>
              <a:rPr lang="en-US" sz="1600" dirty="0" err="1">
                <a:latin typeface="Trebuchet MS" panose="020B0603020202020204" pitchFamily="34" charset="0"/>
              </a:rPr>
              <a:t>noastră</a:t>
            </a:r>
            <a:r>
              <a:rPr lang="en-US" sz="1600" dirty="0">
                <a:latin typeface="Trebuchet MS" panose="020B0603020202020204" pitchFamily="34" charset="0"/>
              </a:rPr>
              <a:t> </a:t>
            </a:r>
            <a:r>
              <a:rPr lang="en-US" sz="1600" dirty="0" err="1">
                <a:latin typeface="Trebuchet MS" panose="020B0603020202020204" pitchFamily="34" charset="0"/>
              </a:rPr>
              <a:t>rar</a:t>
            </a:r>
            <a:r>
              <a:rPr lang="en-US" sz="1600" dirty="0">
                <a:latin typeface="Trebuchet MS" panose="020B0603020202020204" pitchFamily="34" charset="0"/>
              </a:rPr>
              <a:t> se </a:t>
            </a:r>
            <a:r>
              <a:rPr lang="en-US" sz="1600" dirty="0" err="1">
                <a:latin typeface="Trebuchet MS" panose="020B0603020202020204" pitchFamily="34" charset="0"/>
              </a:rPr>
              <a:t>întâmpla</a:t>
            </a:r>
            <a:r>
              <a:rPr lang="en-US" sz="1600" dirty="0">
                <a:latin typeface="Trebuchet MS" panose="020B0603020202020204" pitchFamily="34" charset="0"/>
              </a:rPr>
              <a:t> </a:t>
            </a:r>
            <a:r>
              <a:rPr lang="en-US" sz="1600" dirty="0" err="1">
                <a:latin typeface="Trebuchet MS" panose="020B0603020202020204" pitchFamily="34" charset="0"/>
              </a:rPr>
              <a:t>acest</a:t>
            </a:r>
            <a:r>
              <a:rPr lang="en-US" sz="1600" dirty="0">
                <a:latin typeface="Trebuchet MS" panose="020B0603020202020204" pitchFamily="34" charset="0"/>
              </a:rPr>
              <a:t> </a:t>
            </a:r>
            <a:r>
              <a:rPr lang="en-US" sz="1600" dirty="0" err="1">
                <a:latin typeface="Trebuchet MS" panose="020B0603020202020204" pitchFamily="34" charset="0"/>
              </a:rPr>
              <a:t>lucru</a:t>
            </a:r>
            <a:r>
              <a:rPr lang="en-US" sz="1600" dirty="0">
                <a:latin typeface="Trebuchet MS" panose="020B0603020202020204" pitchFamily="34" charset="0"/>
              </a:rPr>
              <a:t>, </a:t>
            </a:r>
            <a:r>
              <a:rPr lang="en-US" sz="1600" dirty="0" err="1">
                <a:latin typeface="Trebuchet MS" panose="020B0603020202020204" pitchFamily="34" charset="0"/>
              </a:rPr>
              <a:t>pentru</a:t>
            </a:r>
            <a:r>
              <a:rPr lang="en-US" sz="1600" dirty="0">
                <a:latin typeface="Trebuchet MS" panose="020B0603020202020204" pitchFamily="34" charset="0"/>
              </a:rPr>
              <a:t> ca de </a:t>
            </a:r>
            <a:r>
              <a:rPr lang="en-US" sz="1600" dirty="0" err="1">
                <a:latin typeface="Trebuchet MS" panose="020B0603020202020204" pitchFamily="34" charset="0"/>
              </a:rPr>
              <a:t>obicei</a:t>
            </a:r>
            <a:r>
              <a:rPr lang="en-US" sz="1600" dirty="0">
                <a:latin typeface="Trebuchet MS" panose="020B0603020202020204" pitchFamily="34" charset="0"/>
              </a:rPr>
              <a:t> </a:t>
            </a:r>
            <a:r>
              <a:rPr lang="en-US" sz="1600" dirty="0" err="1">
                <a:latin typeface="Trebuchet MS" panose="020B0603020202020204" pitchFamily="34" charset="0"/>
              </a:rPr>
              <a:t>persoanele</a:t>
            </a:r>
            <a:r>
              <a:rPr lang="en-US" sz="1600" dirty="0">
                <a:latin typeface="Trebuchet MS" panose="020B0603020202020204" pitchFamily="34" charset="0"/>
              </a:rPr>
              <a:t> care au un </a:t>
            </a:r>
            <a:r>
              <a:rPr lang="en-US" sz="1600" dirty="0" err="1">
                <a:latin typeface="Trebuchet MS" panose="020B0603020202020204" pitchFamily="34" charset="0"/>
              </a:rPr>
              <a:t>anumit</a:t>
            </a:r>
            <a:r>
              <a:rPr lang="en-US" sz="1600" dirty="0">
                <a:latin typeface="Trebuchet MS" panose="020B0603020202020204" pitchFamily="34" charset="0"/>
              </a:rPr>
              <a:t> handicap nu au un </a:t>
            </a:r>
            <a:r>
              <a:rPr lang="en-US" sz="1600" dirty="0" err="1">
                <a:latin typeface="Trebuchet MS" panose="020B0603020202020204" pitchFamily="34" charset="0"/>
              </a:rPr>
              <a:t>loc</a:t>
            </a:r>
            <a:r>
              <a:rPr lang="en-US" sz="1600" dirty="0">
                <a:latin typeface="Trebuchet MS" panose="020B0603020202020204" pitchFamily="34" charset="0"/>
              </a:rPr>
              <a:t> de </a:t>
            </a:r>
            <a:r>
              <a:rPr lang="en-US" sz="1600" dirty="0" err="1">
                <a:latin typeface="Trebuchet MS" panose="020B0603020202020204" pitchFamily="34" charset="0"/>
              </a:rPr>
              <a:t>muncă</a:t>
            </a:r>
            <a:r>
              <a:rPr lang="en-US" sz="1600" dirty="0">
                <a:latin typeface="Trebuchet MS" panose="020B0603020202020204" pitchFamily="34" charset="0"/>
              </a:rPr>
              <a:t>. </a:t>
            </a:r>
          </a:p>
          <a:p>
            <a:pPr algn="just">
              <a:buFont typeface="Arial" pitchFamily="34" charset="0"/>
              <a:buChar char="•"/>
            </a:pPr>
            <a:endParaRPr lang="en-US" sz="1600" dirty="0">
              <a:latin typeface="Trebuchet MS" panose="020B0603020202020204" pitchFamily="34" charset="0"/>
            </a:endParaRPr>
          </a:p>
          <a:p>
            <a:pPr algn="just">
              <a:buFont typeface="Arial" pitchFamily="34" charset="0"/>
              <a:buChar char="•"/>
            </a:pPr>
            <a:r>
              <a:rPr lang="ro-RO" sz="1600" dirty="0">
                <a:latin typeface="Trebuchet MS" panose="020B0603020202020204" pitchFamily="34" charset="0"/>
              </a:rPr>
              <a:t>    </a:t>
            </a:r>
            <a:r>
              <a:rPr lang="en-US" sz="1600" dirty="0" err="1">
                <a:latin typeface="Trebuchet MS" panose="020B0603020202020204" pitchFamily="34" charset="0"/>
              </a:rPr>
              <a:t>Articolul</a:t>
            </a:r>
            <a:r>
              <a:rPr lang="en-US" sz="1600" dirty="0">
                <a:latin typeface="Trebuchet MS" panose="020B0603020202020204" pitchFamily="34" charset="0"/>
              </a:rPr>
              <a:t> 50 din </a:t>
            </a:r>
            <a:r>
              <a:rPr lang="en-US" sz="1600" dirty="0" err="1">
                <a:latin typeface="Trebuchet MS" panose="020B0603020202020204" pitchFamily="34" charset="0"/>
              </a:rPr>
              <a:t>Constituția</a:t>
            </a:r>
            <a:r>
              <a:rPr lang="en-US" sz="1600" dirty="0">
                <a:latin typeface="Trebuchet MS" panose="020B0603020202020204" pitchFamily="34" charset="0"/>
              </a:rPr>
              <a:t> </a:t>
            </a:r>
            <a:r>
              <a:rPr lang="en-US" sz="1600" dirty="0" err="1">
                <a:latin typeface="Trebuchet MS" panose="020B0603020202020204" pitchFamily="34" charset="0"/>
              </a:rPr>
              <a:t>României</a:t>
            </a:r>
            <a:r>
              <a:rPr lang="en-US" sz="1600" dirty="0">
                <a:latin typeface="Trebuchet MS" panose="020B0603020202020204" pitchFamily="34" charset="0"/>
              </a:rPr>
              <a:t> </a:t>
            </a:r>
            <a:r>
              <a:rPr lang="en-US" sz="1600" dirty="0" err="1">
                <a:latin typeface="Trebuchet MS" panose="020B0603020202020204" pitchFamily="34" charset="0"/>
              </a:rPr>
              <a:t>prevede</a:t>
            </a:r>
            <a:r>
              <a:rPr lang="en-US" sz="1600" dirty="0">
                <a:latin typeface="Trebuchet MS" panose="020B0603020202020204" pitchFamily="34" charset="0"/>
              </a:rPr>
              <a:t>: „</a:t>
            </a:r>
            <a:r>
              <a:rPr lang="en-US" sz="1600" dirty="0" err="1">
                <a:latin typeface="Trebuchet MS" panose="020B0603020202020204" pitchFamily="34" charset="0"/>
              </a:rPr>
              <a:t>Persoanele</a:t>
            </a:r>
            <a:r>
              <a:rPr lang="en-US" sz="1600" dirty="0">
                <a:latin typeface="Trebuchet MS" panose="020B0603020202020204" pitchFamily="34" charset="0"/>
              </a:rPr>
              <a:t> cu handicap se </a:t>
            </a:r>
            <a:r>
              <a:rPr lang="en-US" sz="1600" dirty="0" err="1">
                <a:latin typeface="Trebuchet MS" panose="020B0603020202020204" pitchFamily="34" charset="0"/>
              </a:rPr>
              <a:t>bucură</a:t>
            </a:r>
            <a:r>
              <a:rPr lang="en-US" sz="1600" dirty="0">
                <a:latin typeface="Trebuchet MS" panose="020B0603020202020204" pitchFamily="34" charset="0"/>
              </a:rPr>
              <a:t> de </a:t>
            </a:r>
            <a:r>
              <a:rPr lang="en-US" sz="1600" dirty="0" err="1">
                <a:latin typeface="Trebuchet MS" panose="020B0603020202020204" pitchFamily="34" charset="0"/>
              </a:rPr>
              <a:t>protecție</a:t>
            </a:r>
            <a:r>
              <a:rPr lang="en-US" sz="1600" dirty="0">
                <a:latin typeface="Trebuchet MS" panose="020B0603020202020204" pitchFamily="34" charset="0"/>
              </a:rPr>
              <a:t> </a:t>
            </a:r>
            <a:r>
              <a:rPr lang="en-US" sz="1600" dirty="0" err="1">
                <a:latin typeface="Trebuchet MS" panose="020B0603020202020204" pitchFamily="34" charset="0"/>
              </a:rPr>
              <a:t>specială</a:t>
            </a:r>
            <a:r>
              <a:rPr lang="en-US" sz="1600" dirty="0">
                <a:latin typeface="Trebuchet MS" panose="020B0603020202020204" pitchFamily="34" charset="0"/>
              </a:rPr>
              <a:t>. </a:t>
            </a:r>
          </a:p>
          <a:p>
            <a:pPr algn="just">
              <a:buFont typeface="Arial" pitchFamily="34" charset="0"/>
              <a:buChar char="•"/>
            </a:pPr>
            <a:endParaRPr lang="en-US" sz="1600" dirty="0">
              <a:latin typeface="Trebuchet MS" panose="020B0603020202020204" pitchFamily="34" charset="0"/>
            </a:endParaRPr>
          </a:p>
          <a:p>
            <a:pPr algn="just">
              <a:buFont typeface="Arial" pitchFamily="34" charset="0"/>
              <a:buChar char="•"/>
            </a:pPr>
            <a:r>
              <a:rPr lang="ro-RO" sz="1600" dirty="0">
                <a:latin typeface="Trebuchet MS" panose="020B0603020202020204" pitchFamily="34" charset="0"/>
              </a:rPr>
              <a:t>    </a:t>
            </a:r>
            <a:r>
              <a:rPr lang="en-US" sz="1600" dirty="0" err="1">
                <a:latin typeface="Trebuchet MS" panose="020B0603020202020204" pitchFamily="34" charset="0"/>
              </a:rPr>
              <a:t>Statul</a:t>
            </a:r>
            <a:r>
              <a:rPr lang="en-US" sz="1600" dirty="0">
                <a:latin typeface="Trebuchet MS" panose="020B0603020202020204" pitchFamily="34" charset="0"/>
              </a:rPr>
              <a:t> </a:t>
            </a:r>
            <a:r>
              <a:rPr lang="en-US" sz="1600" dirty="0" err="1">
                <a:latin typeface="Trebuchet MS" panose="020B0603020202020204" pitchFamily="34" charset="0"/>
              </a:rPr>
              <a:t>asigură</a:t>
            </a:r>
            <a:r>
              <a:rPr lang="en-US" sz="1600" dirty="0">
                <a:latin typeface="Trebuchet MS" panose="020B0603020202020204" pitchFamily="34" charset="0"/>
              </a:rPr>
              <a:t> </a:t>
            </a:r>
            <a:r>
              <a:rPr lang="en-US" sz="1600" dirty="0" err="1">
                <a:latin typeface="Trebuchet MS" panose="020B0603020202020204" pitchFamily="34" charset="0"/>
              </a:rPr>
              <a:t>realizarea</a:t>
            </a:r>
            <a:r>
              <a:rPr lang="en-US" sz="1600" dirty="0">
                <a:latin typeface="Trebuchet MS" panose="020B0603020202020204" pitchFamily="34" charset="0"/>
              </a:rPr>
              <a:t> </a:t>
            </a:r>
            <a:r>
              <a:rPr lang="en-US" sz="1600" dirty="0" err="1">
                <a:latin typeface="Trebuchet MS" panose="020B0603020202020204" pitchFamily="34" charset="0"/>
              </a:rPr>
              <a:t>unei</a:t>
            </a:r>
            <a:r>
              <a:rPr lang="en-US" sz="1600" dirty="0">
                <a:latin typeface="Trebuchet MS" panose="020B0603020202020204" pitchFamily="34" charset="0"/>
              </a:rPr>
              <a:t> </a:t>
            </a:r>
            <a:r>
              <a:rPr lang="en-US" sz="1600" dirty="0" err="1">
                <a:latin typeface="Trebuchet MS" panose="020B0603020202020204" pitchFamily="34" charset="0"/>
              </a:rPr>
              <a:t>politici</a:t>
            </a:r>
            <a:r>
              <a:rPr lang="en-US" sz="1600" dirty="0">
                <a:latin typeface="Trebuchet MS" panose="020B0603020202020204" pitchFamily="34" charset="0"/>
              </a:rPr>
              <a:t> </a:t>
            </a:r>
            <a:r>
              <a:rPr lang="en-US" sz="1600" dirty="0" err="1">
                <a:latin typeface="Trebuchet MS" panose="020B0603020202020204" pitchFamily="34" charset="0"/>
              </a:rPr>
              <a:t>naționale</a:t>
            </a:r>
            <a:r>
              <a:rPr lang="en-US" sz="1600" dirty="0">
                <a:latin typeface="Trebuchet MS" panose="020B0603020202020204" pitchFamily="34" charset="0"/>
              </a:rPr>
              <a:t> de </a:t>
            </a:r>
            <a:r>
              <a:rPr lang="en-US" sz="1600" dirty="0" err="1">
                <a:latin typeface="Trebuchet MS" panose="020B0603020202020204" pitchFamily="34" charset="0"/>
              </a:rPr>
              <a:t>egalitate</a:t>
            </a:r>
            <a:r>
              <a:rPr lang="en-US" sz="1600" dirty="0">
                <a:latin typeface="Trebuchet MS" panose="020B0603020202020204" pitchFamily="34" charset="0"/>
              </a:rPr>
              <a:t> a </a:t>
            </a:r>
            <a:r>
              <a:rPr lang="en-US" sz="1600" dirty="0" err="1">
                <a:latin typeface="Trebuchet MS" panose="020B0603020202020204" pitchFamily="34" charset="0"/>
              </a:rPr>
              <a:t>șanselor</a:t>
            </a:r>
            <a:r>
              <a:rPr lang="en-US" sz="1600" dirty="0">
                <a:latin typeface="Trebuchet MS" panose="020B0603020202020204" pitchFamily="34" charset="0"/>
              </a:rPr>
              <a:t>, de </a:t>
            </a:r>
            <a:r>
              <a:rPr lang="en-US" sz="1600" dirty="0" err="1">
                <a:latin typeface="Trebuchet MS" panose="020B0603020202020204" pitchFamily="34" charset="0"/>
              </a:rPr>
              <a:t>prevenire</a:t>
            </a:r>
            <a:r>
              <a:rPr lang="en-US" sz="1600" dirty="0">
                <a:latin typeface="Trebuchet MS" panose="020B0603020202020204" pitchFamily="34" charset="0"/>
              </a:rPr>
              <a:t> </a:t>
            </a:r>
            <a:r>
              <a:rPr lang="en-US" sz="1600" dirty="0" err="1">
                <a:latin typeface="Trebuchet MS" panose="020B0603020202020204" pitchFamily="34" charset="0"/>
              </a:rPr>
              <a:t>și</a:t>
            </a:r>
            <a:r>
              <a:rPr lang="en-US" sz="1600" dirty="0">
                <a:latin typeface="Trebuchet MS" panose="020B0603020202020204" pitchFamily="34" charset="0"/>
              </a:rPr>
              <a:t> de </a:t>
            </a:r>
            <a:r>
              <a:rPr lang="en-US" sz="1600" dirty="0" err="1">
                <a:latin typeface="Trebuchet MS" panose="020B0603020202020204" pitchFamily="34" charset="0"/>
              </a:rPr>
              <a:t>tratament</a:t>
            </a:r>
            <a:r>
              <a:rPr lang="en-US" sz="1600" dirty="0">
                <a:latin typeface="Trebuchet MS" panose="020B0603020202020204" pitchFamily="34" charset="0"/>
              </a:rPr>
              <a:t> ale </a:t>
            </a:r>
            <a:r>
              <a:rPr lang="en-US" sz="1600" dirty="0" err="1">
                <a:latin typeface="Trebuchet MS" panose="020B0603020202020204" pitchFamily="34" charset="0"/>
              </a:rPr>
              <a:t>handicapului</a:t>
            </a:r>
            <a:r>
              <a:rPr lang="en-US" sz="1600" dirty="0">
                <a:latin typeface="Trebuchet MS" panose="020B0603020202020204" pitchFamily="34" charset="0"/>
              </a:rPr>
              <a:t>.</a:t>
            </a:r>
          </a:p>
          <a:p>
            <a:pPr algn="just"/>
            <a:endParaRPr lang="ro-RO" sz="1600" dirty="0" smtClean="0">
              <a:latin typeface="Trebuchet MS" panose="020B0603020202020204" pitchFamily="34" charset="0"/>
            </a:endParaRPr>
          </a:p>
        </p:txBody>
      </p:sp>
    </p:spTree>
    <p:extLst>
      <p:ext uri="{BB962C8B-B14F-4D97-AF65-F5344CB8AC3E}">
        <p14:creationId xmlns:p14="http://schemas.microsoft.com/office/powerpoint/2010/main" val="234756297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0" y="4765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5299674" y="6431790"/>
            <a:ext cx="14638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smtClean="0">
                <a:ln>
                  <a:noFill/>
                </a:ln>
                <a:effectLst/>
                <a:latin typeface="Trebuchet MS" panose="020B0603020202020204" pitchFamily="34" charset="0"/>
                <a:ea typeface="Times New Roman" panose="02020603050405020304" pitchFamily="18" charset="0"/>
                <a:hlinkClick r:id="rId2"/>
              </a:rPr>
              <a:t>ww</a:t>
            </a:r>
            <a:r>
              <a:rPr lang="en-US" sz="1000" dirty="0" smtClean="0">
                <a:latin typeface="Trebuchet MS" panose="020B0603020202020204" pitchFamily="34" charset="0"/>
                <a:ea typeface="Times New Roman" panose="02020603050405020304" pitchFamily="18" charset="0"/>
                <a:hlinkClick r:id="rId2"/>
              </a:rPr>
              <a:t>w.interregrobg.eu</a:t>
            </a:r>
            <a:r>
              <a:rPr lang="ro-RO" sz="1000" dirty="0" smtClean="0">
                <a:latin typeface="Trebuchet MS" panose="020B0603020202020204" pitchFamily="34" charset="0"/>
                <a:ea typeface="Times New Roman" panose="02020603050405020304" pitchFamily="18" charset="0"/>
              </a:rPr>
              <a:t> </a:t>
            </a:r>
            <a:endParaRPr kumimoji="0" lang="en-US" sz="1800" b="0" i="0" u="none" strike="noStrike" cap="none" normalizeH="0" baseline="0" dirty="0" smtClean="0">
              <a:ln>
                <a:noFill/>
              </a:ln>
              <a:effectLst/>
            </a:endParaRPr>
          </a:p>
        </p:txBody>
      </p:sp>
      <p:pic>
        <p:nvPicPr>
          <p:cNvPr id="1034"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076" y="5697562"/>
            <a:ext cx="1658555" cy="7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31666">
            <a:off x="9030281" y="348008"/>
            <a:ext cx="739005" cy="9691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Logo-ROGov_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62797" y="431074"/>
            <a:ext cx="1193692" cy="1044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Logo UE R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19684" y="492377"/>
            <a:ext cx="4346570" cy="9504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 Box 11"/>
          <p:cNvSpPr txBox="1">
            <a:spLocks noChangeArrowheads="1"/>
          </p:cNvSpPr>
          <p:nvPr/>
        </p:nvSpPr>
        <p:spPr bwMode="auto">
          <a:xfrm>
            <a:off x="8980405" y="1337978"/>
            <a:ext cx="1104900" cy="4218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СНЦ</a:t>
            </a:r>
            <a:r>
              <a:rPr kumimoji="0" lang="en-US"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t>
            </a: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ЕЦПБ“</a:t>
            </a:r>
            <a:endParaRPr kumimoji="0" lang="bg-BG"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0"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076" y="5697562"/>
            <a:ext cx="1658555" cy="7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224" y="5713307"/>
            <a:ext cx="1350375" cy="824055"/>
          </a:xfrm>
          <a:prstGeom prst="rect">
            <a:avLst/>
          </a:prstGeom>
          <a:noFill/>
          <a:extLst>
            <a:ext uri="{909E8E84-426E-40DD-AFC4-6F175D3DCCD1}">
              <a14:hiddenFill xmlns:a14="http://schemas.microsoft.com/office/drawing/2010/main">
                <a:solidFill>
                  <a:srgbClr val="FFFFFF"/>
                </a:solidFill>
              </a14:hiddenFill>
            </a:ext>
          </a:extLst>
        </p:spPr>
      </p:pic>
      <p:sp>
        <p:nvSpPr>
          <p:cNvPr id="22" name="Subtitle 2"/>
          <p:cNvSpPr txBox="1">
            <a:spLocks/>
          </p:cNvSpPr>
          <p:nvPr/>
        </p:nvSpPr>
        <p:spPr>
          <a:xfrm>
            <a:off x="680435" y="2058179"/>
            <a:ext cx="11217498" cy="36393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600" b="1" smtClean="0">
              <a:solidFill>
                <a:srgbClr val="00B050"/>
              </a:solidFill>
              <a:effectLst>
                <a:outerShdw blurRad="38100" dist="38100" dir="2700000" algn="tl">
                  <a:srgbClr val="000000">
                    <a:alpha val="43137"/>
                  </a:srgbClr>
                </a:outerShdw>
              </a:effectLst>
              <a:latin typeface="Trebuchet MS" pitchFamily="34" charset="0"/>
            </a:endParaRPr>
          </a:p>
          <a:p>
            <a:pPr fontAlgn="ctr"/>
            <a:endParaRPr lang="en-US" sz="1000" smtClean="0"/>
          </a:p>
          <a:p>
            <a:pPr fontAlgn="ctr"/>
            <a:endParaRPr lang="en-US" sz="1000" dirty="0"/>
          </a:p>
        </p:txBody>
      </p:sp>
      <p:sp>
        <p:nvSpPr>
          <p:cNvPr id="16" name="Rectangle 9"/>
          <p:cNvSpPr>
            <a:spLocks noGrp="1"/>
          </p:cNvSpPr>
          <p:nvPr>
            <p:ph type="subTitle" idx="1"/>
          </p:nvPr>
        </p:nvSpPr>
        <p:spPr>
          <a:xfrm>
            <a:off x="1155700" y="2173288"/>
            <a:ext cx="10121900" cy="3327065"/>
          </a:xfrm>
          <a:prstGeom prst="rect">
            <a:avLst/>
          </a:prstGeom>
        </p:spPr>
        <p:txBody>
          <a:bodyPr wrap="square">
            <a:spAutoFit/>
          </a:bodyPr>
          <a:lstStyle/>
          <a:p>
            <a:pPr>
              <a:defRPr/>
            </a:pPr>
            <a:r>
              <a:rPr lang="ro-RO" sz="1800" b="1" dirty="0">
                <a:latin typeface="Trebuchet MS" panose="020B0603020202020204" pitchFamily="34" charset="0"/>
              </a:rPr>
              <a:t>Protecția mediului</a:t>
            </a:r>
          </a:p>
          <a:p>
            <a:pPr algn="just">
              <a:defRPr/>
            </a:pPr>
            <a:r>
              <a:rPr lang="ro-RO" sz="1600" dirty="0">
                <a:latin typeface="Trebuchet MS" panose="020B0603020202020204" pitchFamily="34" charset="0"/>
              </a:rPr>
              <a:t>  </a:t>
            </a:r>
          </a:p>
          <a:p>
            <a:pPr algn="just">
              <a:buFont typeface="Arial" pitchFamily="34" charset="0"/>
              <a:buChar char="•"/>
              <a:defRPr/>
            </a:pPr>
            <a:r>
              <a:rPr lang="ro-RO" sz="1600" dirty="0">
                <a:latin typeface="Trebuchet MS" panose="020B0603020202020204" pitchFamily="34" charset="0"/>
              </a:rPr>
              <a:t>    </a:t>
            </a:r>
            <a:r>
              <a:rPr lang="vi-VN" sz="1600" dirty="0"/>
              <a:t>Protecția mediului reprezintă ansamblul reglementărilor, măsurilor și acțiunilor care au ca scop menținerea, protejarea și îmbunătățirea condițiilor naturale de mediu, ca și reducerea sau eliminarea, acolo unde este posibil, a poluării </a:t>
            </a:r>
            <a:r>
              <a:rPr lang="ro-RO" sz="1600" dirty="0">
                <a:latin typeface="Trebuchet MS" panose="020B0603020202020204" pitchFamily="34" charset="0"/>
              </a:rPr>
              <a:t>mediului </a:t>
            </a:r>
            <a:r>
              <a:rPr lang="ro-RO" sz="1600" dirty="0" err="1">
                <a:latin typeface="Trebuchet MS" panose="020B0603020202020204" pitchFamily="34" charset="0"/>
              </a:rPr>
              <a:t>inconjurător</a:t>
            </a:r>
            <a:r>
              <a:rPr lang="ro-RO" sz="1600" dirty="0">
                <a:latin typeface="Trebuchet MS" panose="020B0603020202020204" pitchFamily="34" charset="0"/>
              </a:rPr>
              <a:t> </a:t>
            </a:r>
            <a:r>
              <a:rPr lang="vi-VN" sz="1600" dirty="0"/>
              <a:t>și a surselor de </a:t>
            </a:r>
            <a:r>
              <a:rPr lang="ro-RO" sz="1600" dirty="0">
                <a:latin typeface="Trebuchet MS" panose="020B0603020202020204" pitchFamily="34" charset="0"/>
              </a:rPr>
              <a:t>poluare.</a:t>
            </a:r>
            <a:endParaRPr lang="ro-RO" sz="1600" dirty="0">
              <a:latin typeface="Trebuchet MS" panose="020B0603020202020204" pitchFamily="34" charset="0"/>
              <a:cs typeface="Times New Roman" pitchFamily="18" charset="0"/>
            </a:endParaRPr>
          </a:p>
          <a:p>
            <a:pPr algn="just">
              <a:buFont typeface="Arial" pitchFamily="34" charset="0"/>
              <a:buChar char="•"/>
              <a:defRPr/>
            </a:pPr>
            <a:r>
              <a:rPr lang="ro-RO" sz="1600" dirty="0">
                <a:latin typeface="Trebuchet MS" panose="020B0603020202020204" pitchFamily="34" charset="0"/>
                <a:cs typeface="Times New Roman" pitchFamily="18" charset="0"/>
              </a:rPr>
              <a:t>    În instituțiile publice trebuie avut în vedere </a:t>
            </a:r>
            <a:r>
              <a:rPr lang="ro-RO" sz="1600" dirty="0" err="1">
                <a:latin typeface="Trebuchet MS" panose="020B0603020202020204" pitchFamily="34" charset="0"/>
                <a:cs typeface="Times New Roman" pitchFamily="18" charset="0"/>
              </a:rPr>
              <a:t>şi</a:t>
            </a:r>
            <a:r>
              <a:rPr lang="ro-RO" sz="1600" dirty="0">
                <a:latin typeface="Trebuchet MS" panose="020B0603020202020204" pitchFamily="34" charset="0"/>
                <a:cs typeface="Times New Roman" pitchFamily="18" charset="0"/>
              </a:rPr>
              <a:t> introducerea unor teme specifice pentru </a:t>
            </a:r>
            <a:r>
              <a:rPr lang="ro-RO" sz="1600" dirty="0" err="1">
                <a:latin typeface="Trebuchet MS" panose="020B0603020202020204" pitchFamily="34" charset="0"/>
                <a:cs typeface="Times New Roman" pitchFamily="18" charset="0"/>
              </a:rPr>
              <a:t>protecţia</a:t>
            </a:r>
            <a:r>
              <a:rPr lang="ro-RO" sz="1600" dirty="0">
                <a:latin typeface="Trebuchet MS" panose="020B0603020202020204" pitchFamily="34" charset="0"/>
                <a:cs typeface="Times New Roman" pitchFamily="18" charset="0"/>
              </a:rPr>
              <a:t> mediului </a:t>
            </a:r>
            <a:r>
              <a:rPr lang="ro-RO" sz="1600" dirty="0" err="1">
                <a:latin typeface="Trebuchet MS" panose="020B0603020202020204" pitchFamily="34" charset="0"/>
                <a:cs typeface="Times New Roman" pitchFamily="18" charset="0"/>
              </a:rPr>
              <a:t>şi</a:t>
            </a:r>
            <a:r>
              <a:rPr lang="ro-RO" sz="1600" dirty="0">
                <a:latin typeface="Trebuchet MS" panose="020B0603020202020204" pitchFamily="34" charset="0"/>
                <a:cs typeface="Times New Roman" pitchFamily="18" charset="0"/>
              </a:rPr>
              <a:t> utilizarea </a:t>
            </a:r>
            <a:r>
              <a:rPr lang="ro-RO" sz="1600" dirty="0" err="1">
                <a:latin typeface="Trebuchet MS" panose="020B0603020202020204" pitchFamily="34" charset="0"/>
                <a:cs typeface="Times New Roman" pitchFamily="18" charset="0"/>
              </a:rPr>
              <a:t>raţională</a:t>
            </a:r>
            <a:r>
              <a:rPr lang="ro-RO" sz="1600" dirty="0">
                <a:latin typeface="Trebuchet MS" panose="020B0603020202020204" pitchFamily="34" charset="0"/>
                <a:cs typeface="Times New Roman" pitchFamily="18" charset="0"/>
              </a:rPr>
              <a:t> a resurselor naturale</a:t>
            </a:r>
            <a:r>
              <a:rPr lang="ro-RO" sz="1600" dirty="0" smtClean="0">
                <a:latin typeface="Trebuchet MS" panose="020B0603020202020204" pitchFamily="34" charset="0"/>
                <a:cs typeface="Times New Roman" pitchFamily="18" charset="0"/>
              </a:rPr>
              <a:t>:</a:t>
            </a:r>
            <a:endParaRPr lang="ro-RO" sz="1600" dirty="0">
              <a:latin typeface="Trebuchet MS" panose="020B0603020202020204" pitchFamily="34" charset="0"/>
              <a:cs typeface="Times New Roman" pitchFamily="18" charset="0"/>
            </a:endParaRPr>
          </a:p>
          <a:p>
            <a:pPr algn="just">
              <a:buFont typeface="Arial" pitchFamily="34" charset="0"/>
              <a:buChar char="•"/>
              <a:defRPr/>
            </a:pPr>
            <a:r>
              <a:rPr lang="ro-RO" sz="1600" dirty="0">
                <a:latin typeface="Trebuchet MS" panose="020B0603020202020204" pitchFamily="34" charset="0"/>
              </a:rPr>
              <a:t>    informare cu privire la Legea 132/2010 privind colectarea selectivă a </a:t>
            </a:r>
            <a:r>
              <a:rPr lang="ro-RO" sz="1600" dirty="0" err="1">
                <a:latin typeface="Trebuchet MS" panose="020B0603020202020204" pitchFamily="34" charset="0"/>
              </a:rPr>
              <a:t>deşeurilor</a:t>
            </a:r>
            <a:r>
              <a:rPr lang="ro-RO" sz="1600" dirty="0">
                <a:latin typeface="Trebuchet MS" panose="020B0603020202020204" pitchFamily="34" charset="0"/>
              </a:rPr>
              <a:t> în </a:t>
            </a:r>
            <a:r>
              <a:rPr lang="ro-RO" sz="1600" dirty="0" err="1">
                <a:latin typeface="Trebuchet MS" panose="020B0603020202020204" pitchFamily="34" charset="0"/>
              </a:rPr>
              <a:t>instituţiile</a:t>
            </a:r>
            <a:r>
              <a:rPr lang="ro-RO" sz="1600" dirty="0">
                <a:latin typeface="Trebuchet MS" panose="020B0603020202020204" pitchFamily="34" charset="0"/>
              </a:rPr>
              <a:t> publice; </a:t>
            </a:r>
          </a:p>
          <a:p>
            <a:pPr algn="just">
              <a:buFont typeface="Arial" pitchFamily="34" charset="0"/>
              <a:buChar char="•"/>
              <a:defRPr/>
            </a:pPr>
            <a:r>
              <a:rPr lang="ro-RO" sz="1600" dirty="0">
                <a:latin typeface="Trebuchet MS" panose="020B0603020202020204" pitchFamily="34" charset="0"/>
              </a:rPr>
              <a:t>    includerea elementelor de </a:t>
            </a:r>
            <a:r>
              <a:rPr lang="ro-RO" sz="1600" dirty="0" err="1">
                <a:latin typeface="Trebuchet MS" panose="020B0603020202020204" pitchFamily="34" charset="0"/>
              </a:rPr>
              <a:t>eco-eficienţă</a:t>
            </a:r>
            <a:r>
              <a:rPr lang="ro-RO" sz="1600" dirty="0">
                <a:latin typeface="Trebuchet MS" panose="020B0603020202020204" pitchFamily="34" charset="0"/>
              </a:rPr>
              <a:t> în criteriile de </a:t>
            </a:r>
            <a:r>
              <a:rPr lang="ro-RO" sz="1600" dirty="0" err="1">
                <a:latin typeface="Trebuchet MS" panose="020B0603020202020204" pitchFamily="34" charset="0"/>
              </a:rPr>
              <a:t>selecţie</a:t>
            </a:r>
            <a:r>
              <a:rPr lang="ro-RO" sz="1600" dirty="0">
                <a:latin typeface="Trebuchet MS" panose="020B0603020202020204" pitchFamily="34" charset="0"/>
              </a:rPr>
              <a:t> a proiectelor </a:t>
            </a:r>
            <a:r>
              <a:rPr lang="ro-RO" sz="1600" dirty="0" err="1">
                <a:latin typeface="Trebuchet MS" panose="020B0603020202020204" pitchFamily="34" charset="0"/>
              </a:rPr>
              <a:t>şi</a:t>
            </a:r>
            <a:r>
              <a:rPr lang="ro-RO" sz="1600" dirty="0">
                <a:latin typeface="Trebuchet MS" panose="020B0603020202020204" pitchFamily="34" charset="0"/>
              </a:rPr>
              <a:t> în efectuarea </a:t>
            </a:r>
            <a:r>
              <a:rPr lang="ro-RO" sz="1600" dirty="0" err="1">
                <a:latin typeface="Trebuchet MS" panose="020B0603020202020204" pitchFamily="34" charset="0"/>
              </a:rPr>
              <a:t>achiziţiilor</a:t>
            </a:r>
            <a:r>
              <a:rPr lang="ro-RO" sz="1600" dirty="0">
                <a:latin typeface="Trebuchet MS" panose="020B0603020202020204" pitchFamily="34" charset="0"/>
              </a:rPr>
              <a:t> publice;</a:t>
            </a:r>
          </a:p>
          <a:p>
            <a:pPr algn="just"/>
            <a:endParaRPr lang="ro-RO" sz="1600" dirty="0" smtClean="0">
              <a:latin typeface="Trebuchet MS" panose="020B0603020202020204" pitchFamily="34" charset="0"/>
            </a:endParaRPr>
          </a:p>
        </p:txBody>
      </p:sp>
    </p:spTree>
    <p:extLst>
      <p:ext uri="{BB962C8B-B14F-4D97-AF65-F5344CB8AC3E}">
        <p14:creationId xmlns:p14="http://schemas.microsoft.com/office/powerpoint/2010/main" val="6664832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0" y="4765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5299674" y="6431790"/>
            <a:ext cx="14638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smtClean="0">
                <a:ln>
                  <a:noFill/>
                </a:ln>
                <a:effectLst/>
                <a:latin typeface="Trebuchet MS" panose="020B0603020202020204" pitchFamily="34" charset="0"/>
                <a:ea typeface="Times New Roman" panose="02020603050405020304" pitchFamily="18" charset="0"/>
                <a:hlinkClick r:id="rId2"/>
              </a:rPr>
              <a:t>ww</a:t>
            </a:r>
            <a:r>
              <a:rPr lang="en-US" sz="1000" dirty="0" smtClean="0">
                <a:latin typeface="Trebuchet MS" panose="020B0603020202020204" pitchFamily="34" charset="0"/>
                <a:ea typeface="Times New Roman" panose="02020603050405020304" pitchFamily="18" charset="0"/>
                <a:hlinkClick r:id="rId2"/>
              </a:rPr>
              <a:t>w.interregrobg.eu</a:t>
            </a:r>
            <a:r>
              <a:rPr lang="ro-RO" sz="1000" dirty="0" smtClean="0">
                <a:latin typeface="Trebuchet MS" panose="020B0603020202020204" pitchFamily="34" charset="0"/>
                <a:ea typeface="Times New Roman" panose="02020603050405020304" pitchFamily="18" charset="0"/>
              </a:rPr>
              <a:t> </a:t>
            </a:r>
            <a:endParaRPr kumimoji="0" lang="en-US" sz="1800" b="0" i="0" u="none" strike="noStrike" cap="none" normalizeH="0" baseline="0" dirty="0" smtClean="0">
              <a:ln>
                <a:noFill/>
              </a:ln>
              <a:effectLst/>
            </a:endParaRPr>
          </a:p>
        </p:txBody>
      </p:sp>
      <p:pic>
        <p:nvPicPr>
          <p:cNvPr id="1034"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076" y="5697562"/>
            <a:ext cx="1658555" cy="7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31666">
            <a:off x="9030281" y="348008"/>
            <a:ext cx="739005" cy="9691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Logo-ROGov_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62797" y="431074"/>
            <a:ext cx="1193692" cy="1044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Logo UE R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19684" y="492377"/>
            <a:ext cx="4346570" cy="9504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 Box 11"/>
          <p:cNvSpPr txBox="1">
            <a:spLocks noChangeArrowheads="1"/>
          </p:cNvSpPr>
          <p:nvPr/>
        </p:nvSpPr>
        <p:spPr bwMode="auto">
          <a:xfrm>
            <a:off x="8980405" y="1337978"/>
            <a:ext cx="1104900" cy="4218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СНЦ</a:t>
            </a:r>
            <a:r>
              <a:rPr kumimoji="0" lang="en-US"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t>
            </a: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ЕЦПБ“</a:t>
            </a:r>
            <a:endParaRPr kumimoji="0" lang="bg-BG"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0"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076" y="5697562"/>
            <a:ext cx="1658555" cy="7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224" y="5713307"/>
            <a:ext cx="1350375" cy="824055"/>
          </a:xfrm>
          <a:prstGeom prst="rect">
            <a:avLst/>
          </a:prstGeom>
          <a:noFill/>
          <a:extLst>
            <a:ext uri="{909E8E84-426E-40DD-AFC4-6F175D3DCCD1}">
              <a14:hiddenFill xmlns:a14="http://schemas.microsoft.com/office/drawing/2010/main">
                <a:solidFill>
                  <a:srgbClr val="FFFFFF"/>
                </a:solidFill>
              </a14:hiddenFill>
            </a:ext>
          </a:extLst>
        </p:spPr>
      </p:pic>
      <p:sp>
        <p:nvSpPr>
          <p:cNvPr id="22" name="Subtitle 2"/>
          <p:cNvSpPr txBox="1">
            <a:spLocks/>
          </p:cNvSpPr>
          <p:nvPr/>
        </p:nvSpPr>
        <p:spPr>
          <a:xfrm>
            <a:off x="680435" y="2058179"/>
            <a:ext cx="11217498" cy="36393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600" b="1" smtClean="0">
              <a:solidFill>
                <a:srgbClr val="00B050"/>
              </a:solidFill>
              <a:effectLst>
                <a:outerShdw blurRad="38100" dist="38100" dir="2700000" algn="tl">
                  <a:srgbClr val="000000">
                    <a:alpha val="43137"/>
                  </a:srgbClr>
                </a:outerShdw>
              </a:effectLst>
              <a:latin typeface="Trebuchet MS" pitchFamily="34" charset="0"/>
            </a:endParaRPr>
          </a:p>
          <a:p>
            <a:pPr fontAlgn="ctr"/>
            <a:endParaRPr lang="en-US" sz="1000" smtClean="0"/>
          </a:p>
          <a:p>
            <a:pPr fontAlgn="ctr"/>
            <a:endParaRPr lang="en-US" sz="1000" dirty="0"/>
          </a:p>
        </p:txBody>
      </p:sp>
      <p:sp>
        <p:nvSpPr>
          <p:cNvPr id="16" name="Rectangle 9"/>
          <p:cNvSpPr>
            <a:spLocks noGrp="1"/>
          </p:cNvSpPr>
          <p:nvPr>
            <p:ph type="subTitle" idx="1"/>
          </p:nvPr>
        </p:nvSpPr>
        <p:spPr>
          <a:xfrm>
            <a:off x="1155700" y="1830388"/>
            <a:ext cx="10121900" cy="3853363"/>
          </a:xfrm>
          <a:prstGeom prst="rect">
            <a:avLst/>
          </a:prstGeom>
        </p:spPr>
        <p:txBody>
          <a:bodyPr wrap="square">
            <a:spAutoFit/>
          </a:bodyPr>
          <a:lstStyle/>
          <a:p>
            <a:pPr algn="just">
              <a:buFont typeface="Arial" pitchFamily="34" charset="0"/>
              <a:buChar char="•"/>
            </a:pPr>
            <a:r>
              <a:rPr lang="ro-RO" sz="1800" dirty="0">
                <a:latin typeface="Trebuchet MS" panose="020B0603020202020204" pitchFamily="34" charset="0"/>
              </a:rPr>
              <a:t> </a:t>
            </a:r>
            <a:r>
              <a:rPr lang="ro-RO" sz="1800" dirty="0" err="1">
                <a:latin typeface="Trebuchet MS" panose="020B0603020202020204" pitchFamily="34" charset="0"/>
              </a:rPr>
              <a:t>Protectia</a:t>
            </a:r>
            <a:r>
              <a:rPr lang="ro-RO" sz="1800" dirty="0">
                <a:latin typeface="Trebuchet MS" panose="020B0603020202020204" pitchFamily="34" charset="0"/>
              </a:rPr>
              <a:t> mediului este o problema majora a ultimului deceniu </a:t>
            </a:r>
            <a:r>
              <a:rPr lang="ro-RO" sz="1800" dirty="0" err="1">
                <a:latin typeface="Trebuchet MS" panose="020B0603020202020204" pitchFamily="34" charset="0"/>
              </a:rPr>
              <a:t>dezbatuta</a:t>
            </a:r>
            <a:r>
              <a:rPr lang="ro-RO" sz="1800" dirty="0">
                <a:latin typeface="Trebuchet MS" panose="020B0603020202020204" pitchFamily="34" charset="0"/>
              </a:rPr>
              <a:t> la nivel mondial, fapt ce a dat </a:t>
            </a:r>
            <a:r>
              <a:rPr lang="ro-RO" sz="1800" dirty="0" err="1">
                <a:latin typeface="Trebuchet MS" panose="020B0603020202020204" pitchFamily="34" charset="0"/>
              </a:rPr>
              <a:t>nastere</a:t>
            </a:r>
            <a:r>
              <a:rPr lang="ro-RO" sz="1800" dirty="0">
                <a:latin typeface="Trebuchet MS" panose="020B0603020202020204" pitchFamily="34" charset="0"/>
              </a:rPr>
              <a:t> numeroaselor dispute intre tarile dezvoltate si cele in curs de dezvoltare</a:t>
            </a:r>
            <a:r>
              <a:rPr lang="ro-RO" sz="1800" dirty="0" smtClean="0">
                <a:latin typeface="Trebuchet MS" panose="020B0603020202020204" pitchFamily="34" charset="0"/>
              </a:rPr>
              <a:t>.</a:t>
            </a:r>
          </a:p>
          <a:p>
            <a:pPr algn="just"/>
            <a:endParaRPr lang="ro-RO" sz="1800" dirty="0">
              <a:latin typeface="Trebuchet MS" panose="020B0603020202020204" pitchFamily="34" charset="0"/>
            </a:endParaRPr>
          </a:p>
          <a:p>
            <a:pPr algn="just">
              <a:buFont typeface="Arial" pitchFamily="34" charset="0"/>
              <a:buChar char="•"/>
            </a:pPr>
            <a:r>
              <a:rPr lang="ro-RO" sz="1800" dirty="0">
                <a:latin typeface="Trebuchet MS" panose="020B0603020202020204" pitchFamily="34" charset="0"/>
              </a:rPr>
              <a:t>    Acest lucru a impus </a:t>
            </a:r>
            <a:r>
              <a:rPr lang="ro-RO" sz="1800" dirty="0" err="1">
                <a:latin typeface="Trebuchet MS" panose="020B0603020202020204" pitchFamily="34" charset="0"/>
              </a:rPr>
              <a:t>infiintarea</a:t>
            </a:r>
            <a:r>
              <a:rPr lang="ro-RO" sz="1800" dirty="0">
                <a:latin typeface="Trebuchet MS" panose="020B0603020202020204" pitchFamily="34" charset="0"/>
              </a:rPr>
              <a:t> unor </a:t>
            </a:r>
            <a:r>
              <a:rPr lang="ro-RO" sz="1800" dirty="0" err="1">
                <a:latin typeface="Trebuchet MS" panose="020B0603020202020204" pitchFamily="34" charset="0"/>
              </a:rPr>
              <a:t>organizatii</a:t>
            </a:r>
            <a:r>
              <a:rPr lang="ro-RO" sz="1800" dirty="0">
                <a:latin typeface="Trebuchet MS" panose="020B0603020202020204" pitchFamily="34" charset="0"/>
              </a:rPr>
              <a:t> </a:t>
            </a:r>
            <a:r>
              <a:rPr lang="ro-RO" sz="1800" dirty="0" err="1">
                <a:latin typeface="Trebuchet MS" panose="020B0603020202020204" pitchFamily="34" charset="0"/>
              </a:rPr>
              <a:t>internationale</a:t>
            </a:r>
            <a:r>
              <a:rPr lang="ro-RO" sz="1800" dirty="0">
                <a:latin typeface="Trebuchet MS" panose="020B0603020202020204" pitchFamily="34" charset="0"/>
              </a:rPr>
              <a:t> ce au ca principale obiective adoptarea unor </a:t>
            </a:r>
            <a:r>
              <a:rPr lang="ro-RO" sz="1800" dirty="0" err="1">
                <a:latin typeface="Trebuchet MS" panose="020B0603020202020204" pitchFamily="34" charset="0"/>
              </a:rPr>
              <a:t>solutii</a:t>
            </a:r>
            <a:r>
              <a:rPr lang="ro-RO" sz="1800" dirty="0">
                <a:latin typeface="Trebuchet MS" panose="020B0603020202020204" pitchFamily="34" charset="0"/>
              </a:rPr>
              <a:t> de diminuare a </a:t>
            </a:r>
            <a:r>
              <a:rPr lang="ro-RO" sz="1800" dirty="0" err="1">
                <a:latin typeface="Trebuchet MS" panose="020B0603020202020204" pitchFamily="34" charset="0"/>
              </a:rPr>
              <a:t>poluarii</a:t>
            </a:r>
            <a:r>
              <a:rPr lang="ro-RO" sz="1800" dirty="0">
                <a:latin typeface="Trebuchet MS" panose="020B0603020202020204" pitchFamily="34" charset="0"/>
              </a:rPr>
              <a:t> si </a:t>
            </a:r>
            <a:r>
              <a:rPr lang="ro-RO" sz="1800" dirty="0" err="1">
                <a:latin typeface="Trebuchet MS" panose="020B0603020202020204" pitchFamily="34" charset="0"/>
              </a:rPr>
              <a:t>cresterea</a:t>
            </a:r>
            <a:r>
              <a:rPr lang="ro-RO" sz="1800" dirty="0">
                <a:latin typeface="Trebuchet MS" panose="020B0603020202020204" pitchFamily="34" charset="0"/>
              </a:rPr>
              <a:t> nivelului </a:t>
            </a:r>
            <a:r>
              <a:rPr lang="ro-RO" sz="1800" dirty="0" err="1">
                <a:latin typeface="Trebuchet MS" panose="020B0603020202020204" pitchFamily="34" charset="0"/>
              </a:rPr>
              <a:t>calitatii</a:t>
            </a:r>
            <a:r>
              <a:rPr lang="ro-RO" sz="1800" dirty="0">
                <a:latin typeface="Trebuchet MS" panose="020B0603020202020204" pitchFamily="34" charset="0"/>
              </a:rPr>
              <a:t> mediului in ansamblu.</a:t>
            </a:r>
          </a:p>
          <a:p>
            <a:pPr algn="just">
              <a:buFont typeface="Arial" pitchFamily="34" charset="0"/>
              <a:buChar char="•"/>
            </a:pPr>
            <a:endParaRPr lang="ro-RO" sz="1800" dirty="0">
              <a:latin typeface="Trebuchet MS" panose="020B0603020202020204" pitchFamily="34" charset="0"/>
            </a:endParaRPr>
          </a:p>
          <a:p>
            <a:pPr algn="just">
              <a:buFont typeface="Arial" pitchFamily="34" charset="0"/>
              <a:buChar char="•"/>
            </a:pPr>
            <a:r>
              <a:rPr lang="ro-RO" sz="1800" dirty="0">
                <a:latin typeface="Trebuchet MS" panose="020B0603020202020204" pitchFamily="34" charset="0"/>
              </a:rPr>
              <a:t>    Pentru elaborarea unor programe pentru protejarea mediului, trebuie </a:t>
            </a:r>
            <a:r>
              <a:rPr lang="ro-RO" sz="1800" dirty="0" err="1">
                <a:latin typeface="Trebuchet MS" panose="020B0603020202020204" pitchFamily="34" charset="0"/>
              </a:rPr>
              <a:t>identificati</a:t>
            </a:r>
            <a:r>
              <a:rPr lang="ro-RO" sz="1800" dirty="0">
                <a:latin typeface="Trebuchet MS" panose="020B0603020202020204" pitchFamily="34" charset="0"/>
              </a:rPr>
              <a:t> </a:t>
            </a:r>
            <a:r>
              <a:rPr lang="ro-RO" sz="1800" dirty="0" err="1">
                <a:latin typeface="Trebuchet MS" panose="020B0603020202020204" pitchFamily="34" charset="0"/>
              </a:rPr>
              <a:t>toti</a:t>
            </a:r>
            <a:r>
              <a:rPr lang="ro-RO" sz="1800" dirty="0">
                <a:latin typeface="Trebuchet MS" panose="020B0603020202020204" pitchFamily="34" charset="0"/>
              </a:rPr>
              <a:t> factorii de mediu si zonele in care pot </a:t>
            </a:r>
            <a:r>
              <a:rPr lang="ro-RO" sz="1800" dirty="0" err="1">
                <a:latin typeface="Trebuchet MS" panose="020B0603020202020204" pitchFamily="34" charset="0"/>
              </a:rPr>
              <a:t>aparea</a:t>
            </a:r>
            <a:r>
              <a:rPr lang="ro-RO" sz="1800" dirty="0">
                <a:latin typeface="Trebuchet MS" panose="020B0603020202020204" pitchFamily="34" charset="0"/>
              </a:rPr>
              <a:t> probleme de poluare a acestora. </a:t>
            </a:r>
          </a:p>
          <a:p>
            <a:pPr algn="just">
              <a:buFont typeface="Arial" pitchFamily="34" charset="0"/>
              <a:buChar char="•"/>
            </a:pPr>
            <a:endParaRPr lang="ro-RO" sz="1800" dirty="0">
              <a:latin typeface="Trebuchet MS" panose="020B0603020202020204" pitchFamily="34" charset="0"/>
            </a:endParaRPr>
          </a:p>
          <a:p>
            <a:pPr algn="just">
              <a:buFont typeface="Arial" pitchFamily="34" charset="0"/>
              <a:buChar char="•"/>
            </a:pPr>
            <a:r>
              <a:rPr lang="ro-RO" sz="1800" dirty="0">
                <a:latin typeface="Trebuchet MS" panose="020B0603020202020204" pitchFamily="34" charset="0"/>
              </a:rPr>
              <a:t>    Un astfel de program presupune identificarea zonelor, evaluarea costurilor necesare si stabilirea </a:t>
            </a:r>
            <a:r>
              <a:rPr lang="ro-RO" sz="1800" dirty="0" err="1">
                <a:latin typeface="Trebuchet MS" panose="020B0603020202020204" pitchFamily="34" charset="0"/>
              </a:rPr>
              <a:t>responsabilitatilor</a:t>
            </a:r>
            <a:r>
              <a:rPr lang="ro-RO" sz="1800" dirty="0">
                <a:latin typeface="Trebuchet MS" panose="020B0603020202020204" pitchFamily="34" charset="0"/>
              </a:rPr>
              <a:t> pentru derularea proiectelor.</a:t>
            </a:r>
            <a:endParaRPr lang="ro-RO" sz="1600" dirty="0" smtClean="0">
              <a:latin typeface="Trebuchet MS" panose="020B0603020202020204" pitchFamily="34" charset="0"/>
            </a:endParaRPr>
          </a:p>
        </p:txBody>
      </p:sp>
    </p:spTree>
    <p:extLst>
      <p:ext uri="{BB962C8B-B14F-4D97-AF65-F5344CB8AC3E}">
        <p14:creationId xmlns:p14="http://schemas.microsoft.com/office/powerpoint/2010/main" val="253586428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0" y="4765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5299674" y="6431790"/>
            <a:ext cx="14638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smtClean="0">
                <a:ln>
                  <a:noFill/>
                </a:ln>
                <a:effectLst/>
                <a:latin typeface="Trebuchet MS" panose="020B0603020202020204" pitchFamily="34" charset="0"/>
                <a:ea typeface="Times New Roman" panose="02020603050405020304" pitchFamily="18" charset="0"/>
                <a:hlinkClick r:id="rId2"/>
              </a:rPr>
              <a:t>ww</a:t>
            </a:r>
            <a:r>
              <a:rPr lang="en-US" sz="1000" dirty="0" smtClean="0">
                <a:latin typeface="Trebuchet MS" panose="020B0603020202020204" pitchFamily="34" charset="0"/>
                <a:ea typeface="Times New Roman" panose="02020603050405020304" pitchFamily="18" charset="0"/>
                <a:hlinkClick r:id="rId2"/>
              </a:rPr>
              <a:t>w.interregrobg.eu</a:t>
            </a:r>
            <a:r>
              <a:rPr lang="ro-RO" sz="1000" dirty="0" smtClean="0">
                <a:latin typeface="Trebuchet MS" panose="020B0603020202020204" pitchFamily="34" charset="0"/>
                <a:ea typeface="Times New Roman" panose="02020603050405020304" pitchFamily="18" charset="0"/>
              </a:rPr>
              <a:t> </a:t>
            </a:r>
            <a:endParaRPr kumimoji="0" lang="en-US" sz="1800" b="0" i="0" u="none" strike="noStrike" cap="none" normalizeH="0" baseline="0" dirty="0" smtClean="0">
              <a:ln>
                <a:noFill/>
              </a:ln>
              <a:effectLst/>
            </a:endParaRPr>
          </a:p>
        </p:txBody>
      </p:sp>
      <p:pic>
        <p:nvPicPr>
          <p:cNvPr id="1034"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076" y="5697562"/>
            <a:ext cx="1658555" cy="7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31666">
            <a:off x="9030281" y="348008"/>
            <a:ext cx="739005" cy="9691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Logo-ROGov_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62797" y="431074"/>
            <a:ext cx="1193692" cy="1044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Logo UE R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19684" y="492377"/>
            <a:ext cx="4346570" cy="9504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 Box 11"/>
          <p:cNvSpPr txBox="1">
            <a:spLocks noChangeArrowheads="1"/>
          </p:cNvSpPr>
          <p:nvPr/>
        </p:nvSpPr>
        <p:spPr bwMode="auto">
          <a:xfrm>
            <a:off x="8980405" y="1337978"/>
            <a:ext cx="1104900" cy="4218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СНЦ</a:t>
            </a:r>
            <a:r>
              <a:rPr kumimoji="0" lang="en-US"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t>
            </a: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ЕЦПБ“</a:t>
            </a:r>
            <a:endParaRPr kumimoji="0" lang="bg-BG"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0"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076" y="5697562"/>
            <a:ext cx="1658555" cy="7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224" y="5713307"/>
            <a:ext cx="1350375" cy="824055"/>
          </a:xfrm>
          <a:prstGeom prst="rect">
            <a:avLst/>
          </a:prstGeom>
          <a:noFill/>
          <a:extLst>
            <a:ext uri="{909E8E84-426E-40DD-AFC4-6F175D3DCCD1}">
              <a14:hiddenFill xmlns:a14="http://schemas.microsoft.com/office/drawing/2010/main">
                <a:solidFill>
                  <a:srgbClr val="FFFFFF"/>
                </a:solidFill>
              </a14:hiddenFill>
            </a:ext>
          </a:extLst>
        </p:spPr>
      </p:pic>
      <p:sp>
        <p:nvSpPr>
          <p:cNvPr id="22" name="Subtitle 2"/>
          <p:cNvSpPr txBox="1">
            <a:spLocks/>
          </p:cNvSpPr>
          <p:nvPr/>
        </p:nvSpPr>
        <p:spPr>
          <a:xfrm>
            <a:off x="680435" y="2058179"/>
            <a:ext cx="11217498" cy="36393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600" b="1" smtClean="0">
              <a:solidFill>
                <a:srgbClr val="00B050"/>
              </a:solidFill>
              <a:effectLst>
                <a:outerShdw blurRad="38100" dist="38100" dir="2700000" algn="tl">
                  <a:srgbClr val="000000">
                    <a:alpha val="43137"/>
                  </a:srgbClr>
                </a:outerShdw>
              </a:effectLst>
              <a:latin typeface="Trebuchet MS" pitchFamily="34" charset="0"/>
            </a:endParaRPr>
          </a:p>
          <a:p>
            <a:pPr fontAlgn="ctr"/>
            <a:endParaRPr lang="en-US" sz="1000" smtClean="0"/>
          </a:p>
          <a:p>
            <a:pPr fontAlgn="ctr"/>
            <a:endParaRPr lang="en-US" sz="1000" dirty="0"/>
          </a:p>
        </p:txBody>
      </p:sp>
      <p:sp>
        <p:nvSpPr>
          <p:cNvPr id="16" name="Rectangle 9"/>
          <p:cNvSpPr>
            <a:spLocks noGrp="1"/>
          </p:cNvSpPr>
          <p:nvPr>
            <p:ph type="subTitle" idx="1"/>
          </p:nvPr>
        </p:nvSpPr>
        <p:spPr>
          <a:xfrm>
            <a:off x="1155700" y="1995488"/>
            <a:ext cx="10121900" cy="3098284"/>
          </a:xfrm>
          <a:prstGeom prst="rect">
            <a:avLst/>
          </a:prstGeom>
        </p:spPr>
        <p:txBody>
          <a:bodyPr wrap="square">
            <a:spAutoFit/>
          </a:bodyPr>
          <a:lstStyle/>
          <a:p>
            <a:pPr algn="just">
              <a:buFont typeface="Arial" pitchFamily="34" charset="0"/>
              <a:buChar char="•"/>
            </a:pPr>
            <a:r>
              <a:rPr lang="ro-RO" sz="1800" dirty="0" smtClean="0">
                <a:latin typeface="Trebuchet MS" panose="020B0603020202020204" pitchFamily="34" charset="0"/>
              </a:rPr>
              <a:t> Presiunea </a:t>
            </a:r>
            <a:r>
              <a:rPr lang="ro-RO" sz="1800" dirty="0" err="1">
                <a:latin typeface="Trebuchet MS" panose="020B0603020202020204" pitchFamily="34" charset="0"/>
              </a:rPr>
              <a:t>activitatii</a:t>
            </a:r>
            <a:r>
              <a:rPr lang="ro-RO" sz="1800" dirty="0">
                <a:latin typeface="Trebuchet MS" panose="020B0603020202020204" pitchFamily="34" charset="0"/>
              </a:rPr>
              <a:t> omului asupra mediului natural creste foarte rapid. De asemenea, se </a:t>
            </a:r>
            <a:r>
              <a:rPr lang="ro-RO" sz="1800" dirty="0" err="1">
                <a:latin typeface="Trebuchet MS" panose="020B0603020202020204" pitchFamily="34" charset="0"/>
              </a:rPr>
              <a:t>accelereaza</a:t>
            </a:r>
            <a:r>
              <a:rPr lang="ro-RO" sz="1800" dirty="0">
                <a:latin typeface="Trebuchet MS" panose="020B0603020202020204" pitchFamily="34" charset="0"/>
              </a:rPr>
              <a:t> dezvoltarea industriala, schimburile, </a:t>
            </a:r>
            <a:r>
              <a:rPr lang="ro-RO" sz="1800" dirty="0" err="1">
                <a:latin typeface="Trebuchet MS" panose="020B0603020202020204" pitchFamily="34" charset="0"/>
              </a:rPr>
              <a:t>circulatia</a:t>
            </a:r>
            <a:r>
              <a:rPr lang="ro-RO" sz="1800" dirty="0">
                <a:latin typeface="Trebuchet MS" panose="020B0603020202020204" pitchFamily="34" charset="0"/>
              </a:rPr>
              <a:t> </a:t>
            </a:r>
            <a:r>
              <a:rPr lang="ro-RO" sz="1800" dirty="0" err="1">
                <a:latin typeface="Trebuchet MS" panose="020B0603020202020204" pitchFamily="34" charset="0"/>
              </a:rPr>
              <a:t>marfurilor</a:t>
            </a:r>
            <a:r>
              <a:rPr lang="ro-RO" sz="1800" dirty="0">
                <a:latin typeface="Trebuchet MS" panose="020B0603020202020204" pitchFamily="34" charset="0"/>
              </a:rPr>
              <a:t>, </a:t>
            </a:r>
            <a:r>
              <a:rPr lang="ro-RO" sz="1800" dirty="0" err="1">
                <a:latin typeface="Trebuchet MS" panose="020B0603020202020204" pitchFamily="34" charset="0"/>
              </a:rPr>
              <a:t>spatiul</a:t>
            </a:r>
            <a:r>
              <a:rPr lang="ro-RO" sz="1800" dirty="0">
                <a:latin typeface="Trebuchet MS" panose="020B0603020202020204" pitchFamily="34" charset="0"/>
              </a:rPr>
              <a:t> ocupat, parcurs si utilizat pentru </a:t>
            </a:r>
            <a:r>
              <a:rPr lang="ro-RO" sz="1800" dirty="0" err="1">
                <a:latin typeface="Trebuchet MS" panose="020B0603020202020204" pitchFamily="34" charset="0"/>
              </a:rPr>
              <a:t>activitatile</a:t>
            </a:r>
            <a:r>
              <a:rPr lang="ro-RO" sz="1800" dirty="0">
                <a:latin typeface="Trebuchet MS" panose="020B0603020202020204" pitchFamily="34" charset="0"/>
              </a:rPr>
              <a:t> umane este din ce in ce mai vast.</a:t>
            </a:r>
          </a:p>
          <a:p>
            <a:pPr algn="just"/>
            <a:endParaRPr lang="ro-RO" sz="1800" dirty="0">
              <a:latin typeface="Trebuchet MS" panose="020B0603020202020204" pitchFamily="34" charset="0"/>
            </a:endParaRPr>
          </a:p>
          <a:p>
            <a:pPr algn="just">
              <a:buFont typeface="Arial" pitchFamily="34" charset="0"/>
              <a:buChar char="•"/>
            </a:pPr>
            <a:r>
              <a:rPr lang="ro-RO" sz="1800" dirty="0">
                <a:latin typeface="Trebuchet MS" panose="020B0603020202020204" pitchFamily="34" charset="0"/>
              </a:rPr>
              <a:t>    Comportamentul individului </a:t>
            </a:r>
            <a:r>
              <a:rPr lang="ro-RO" sz="1800" dirty="0" err="1">
                <a:latin typeface="Trebuchet MS" panose="020B0603020202020204" pitchFamily="34" charset="0"/>
              </a:rPr>
              <a:t>polueaza</a:t>
            </a:r>
            <a:r>
              <a:rPr lang="ro-RO" sz="1800" dirty="0">
                <a:latin typeface="Trebuchet MS" panose="020B0603020202020204" pitchFamily="34" charset="0"/>
              </a:rPr>
              <a:t> mediul </a:t>
            </a:r>
            <a:r>
              <a:rPr lang="ro-RO" sz="1800" dirty="0" err="1">
                <a:latin typeface="Trebuchet MS" panose="020B0603020202020204" pitchFamily="34" charset="0"/>
              </a:rPr>
              <a:t>intr-o</a:t>
            </a:r>
            <a:r>
              <a:rPr lang="ro-RO" sz="1800" dirty="0">
                <a:latin typeface="Trebuchet MS" panose="020B0603020202020204" pitchFamily="34" charset="0"/>
              </a:rPr>
              <a:t> </a:t>
            </a:r>
            <a:r>
              <a:rPr lang="ro-RO" sz="1800" dirty="0" err="1">
                <a:latin typeface="Trebuchet MS" panose="020B0603020202020204" pitchFamily="34" charset="0"/>
              </a:rPr>
              <a:t>masura</a:t>
            </a:r>
            <a:r>
              <a:rPr lang="ro-RO" sz="1800" dirty="0">
                <a:latin typeface="Trebuchet MS" panose="020B0603020202020204" pitchFamily="34" charset="0"/>
              </a:rPr>
              <a:t> mai mare sau mai mica, fie sub forma </a:t>
            </a:r>
            <a:r>
              <a:rPr lang="ro-RO" sz="1800" dirty="0" err="1">
                <a:latin typeface="Trebuchet MS" panose="020B0603020202020204" pitchFamily="34" charset="0"/>
              </a:rPr>
              <a:t>activitatii</a:t>
            </a:r>
            <a:r>
              <a:rPr lang="ro-RO" sz="1800" dirty="0">
                <a:latin typeface="Trebuchet MS" panose="020B0603020202020204" pitchFamily="34" charset="0"/>
              </a:rPr>
              <a:t> cotidiene, fie a consumurilor turistice.</a:t>
            </a:r>
          </a:p>
          <a:p>
            <a:pPr algn="just">
              <a:buFont typeface="Arial" pitchFamily="34" charset="0"/>
              <a:buChar char="•"/>
            </a:pPr>
            <a:endParaRPr lang="ro-RO" sz="1800" dirty="0">
              <a:latin typeface="Trebuchet MS" panose="020B0603020202020204" pitchFamily="34" charset="0"/>
            </a:endParaRPr>
          </a:p>
          <a:p>
            <a:pPr algn="just">
              <a:buFont typeface="Arial" pitchFamily="34" charset="0"/>
              <a:buChar char="•"/>
            </a:pPr>
            <a:r>
              <a:rPr lang="ro-RO" sz="1800" dirty="0">
                <a:latin typeface="Trebuchet MS" panose="020B0603020202020204" pitchFamily="34" charset="0"/>
              </a:rPr>
              <a:t>    Prin dezvoltarea </a:t>
            </a:r>
            <a:r>
              <a:rPr lang="ro-RO" sz="1800" dirty="0" err="1">
                <a:latin typeface="Trebuchet MS" panose="020B0603020202020204" pitchFamily="34" charset="0"/>
              </a:rPr>
              <a:t>activitatii</a:t>
            </a:r>
            <a:r>
              <a:rPr lang="ro-RO" sz="1800" dirty="0">
                <a:latin typeface="Trebuchet MS" panose="020B0603020202020204" pitchFamily="34" charset="0"/>
              </a:rPr>
              <a:t> umane sunt afectate toate componentele mediului in </a:t>
            </a:r>
            <a:r>
              <a:rPr lang="ro-RO" sz="1800" dirty="0" err="1">
                <a:latin typeface="Trebuchet MS" panose="020B0603020202020204" pitchFamily="34" charset="0"/>
              </a:rPr>
              <a:t>proportii</a:t>
            </a:r>
            <a:r>
              <a:rPr lang="ro-RO" sz="1800" dirty="0">
                <a:latin typeface="Trebuchet MS" panose="020B0603020202020204" pitchFamily="34" charset="0"/>
              </a:rPr>
              <a:t> diferite. Dintre aceste elemente cele mai importante sunt: peisajele, solul, apa, flora, fauna, monumentele.</a:t>
            </a:r>
          </a:p>
        </p:txBody>
      </p:sp>
    </p:spTree>
    <p:extLst>
      <p:ext uri="{BB962C8B-B14F-4D97-AF65-F5344CB8AC3E}">
        <p14:creationId xmlns:p14="http://schemas.microsoft.com/office/powerpoint/2010/main" val="428113176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0" y="4765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5299674" y="6431790"/>
            <a:ext cx="14638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smtClean="0">
                <a:ln>
                  <a:noFill/>
                </a:ln>
                <a:effectLst/>
                <a:latin typeface="Trebuchet MS" panose="020B0603020202020204" pitchFamily="34" charset="0"/>
                <a:ea typeface="Times New Roman" panose="02020603050405020304" pitchFamily="18" charset="0"/>
                <a:hlinkClick r:id="rId2"/>
              </a:rPr>
              <a:t>ww</a:t>
            </a:r>
            <a:r>
              <a:rPr lang="en-US" sz="1000" dirty="0" smtClean="0">
                <a:latin typeface="Trebuchet MS" panose="020B0603020202020204" pitchFamily="34" charset="0"/>
                <a:ea typeface="Times New Roman" panose="02020603050405020304" pitchFamily="18" charset="0"/>
                <a:hlinkClick r:id="rId2"/>
              </a:rPr>
              <a:t>w.interregrobg.eu</a:t>
            </a:r>
            <a:r>
              <a:rPr lang="ro-RO" sz="1000" dirty="0" smtClean="0">
                <a:latin typeface="Trebuchet MS" panose="020B0603020202020204" pitchFamily="34" charset="0"/>
                <a:ea typeface="Times New Roman" panose="02020603050405020304" pitchFamily="18" charset="0"/>
              </a:rPr>
              <a:t> </a:t>
            </a:r>
            <a:endParaRPr kumimoji="0" lang="en-US" sz="1800" b="0" i="0" u="none" strike="noStrike" cap="none" normalizeH="0" baseline="0" dirty="0" smtClean="0">
              <a:ln>
                <a:noFill/>
              </a:ln>
              <a:effectLst/>
            </a:endParaRPr>
          </a:p>
        </p:txBody>
      </p:sp>
      <p:pic>
        <p:nvPicPr>
          <p:cNvPr id="1034"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076" y="5697562"/>
            <a:ext cx="1658555" cy="7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31666">
            <a:off x="9030281" y="348008"/>
            <a:ext cx="739005" cy="9691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Logo-ROGov_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62797" y="431074"/>
            <a:ext cx="1193692" cy="1044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Logo UE R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19684" y="492377"/>
            <a:ext cx="4346570" cy="9504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 Box 11"/>
          <p:cNvSpPr txBox="1">
            <a:spLocks noChangeArrowheads="1"/>
          </p:cNvSpPr>
          <p:nvPr/>
        </p:nvSpPr>
        <p:spPr bwMode="auto">
          <a:xfrm>
            <a:off x="8980405" y="1337978"/>
            <a:ext cx="1104900" cy="4218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СНЦ</a:t>
            </a:r>
            <a:r>
              <a:rPr kumimoji="0" lang="en-US"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t>
            </a: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ЕЦПБ“</a:t>
            </a:r>
            <a:endParaRPr kumimoji="0" lang="bg-BG"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0"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076" y="5697562"/>
            <a:ext cx="1658555" cy="7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224" y="5713307"/>
            <a:ext cx="1350375" cy="824055"/>
          </a:xfrm>
          <a:prstGeom prst="rect">
            <a:avLst/>
          </a:prstGeom>
          <a:noFill/>
          <a:extLst>
            <a:ext uri="{909E8E84-426E-40DD-AFC4-6F175D3DCCD1}">
              <a14:hiddenFill xmlns:a14="http://schemas.microsoft.com/office/drawing/2010/main">
                <a:solidFill>
                  <a:srgbClr val="FFFFFF"/>
                </a:solidFill>
              </a14:hiddenFill>
            </a:ext>
          </a:extLst>
        </p:spPr>
      </p:pic>
      <p:sp>
        <p:nvSpPr>
          <p:cNvPr id="22" name="Subtitle 2"/>
          <p:cNvSpPr txBox="1">
            <a:spLocks/>
          </p:cNvSpPr>
          <p:nvPr/>
        </p:nvSpPr>
        <p:spPr>
          <a:xfrm>
            <a:off x="680435" y="2058179"/>
            <a:ext cx="11217498" cy="36393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600" b="1" smtClean="0">
              <a:solidFill>
                <a:srgbClr val="00B050"/>
              </a:solidFill>
              <a:effectLst>
                <a:outerShdw blurRad="38100" dist="38100" dir="2700000" algn="tl">
                  <a:srgbClr val="000000">
                    <a:alpha val="43137"/>
                  </a:srgbClr>
                </a:outerShdw>
              </a:effectLst>
              <a:latin typeface="Trebuchet MS" pitchFamily="34" charset="0"/>
            </a:endParaRPr>
          </a:p>
          <a:p>
            <a:pPr fontAlgn="ctr"/>
            <a:endParaRPr lang="en-US" sz="1000" smtClean="0"/>
          </a:p>
          <a:p>
            <a:pPr fontAlgn="ctr"/>
            <a:endParaRPr lang="en-US" sz="1000" dirty="0"/>
          </a:p>
        </p:txBody>
      </p:sp>
      <p:sp>
        <p:nvSpPr>
          <p:cNvPr id="16" name="Rectangle 9"/>
          <p:cNvSpPr>
            <a:spLocks noGrp="1"/>
          </p:cNvSpPr>
          <p:nvPr>
            <p:ph type="subTitle" idx="1"/>
          </p:nvPr>
        </p:nvSpPr>
        <p:spPr>
          <a:xfrm>
            <a:off x="1155700" y="1995488"/>
            <a:ext cx="10121900" cy="3483005"/>
          </a:xfrm>
          <a:prstGeom prst="rect">
            <a:avLst/>
          </a:prstGeom>
        </p:spPr>
        <p:txBody>
          <a:bodyPr wrap="square">
            <a:spAutoFit/>
          </a:bodyPr>
          <a:lstStyle/>
          <a:p>
            <a:pPr algn="just"/>
            <a:r>
              <a:rPr lang="en-US" sz="1800" dirty="0" smtClean="0">
                <a:latin typeface="Trebuchet MS" panose="020B0603020202020204" pitchFamily="34" charset="0"/>
              </a:rPr>
              <a:t>P</a:t>
            </a:r>
            <a:r>
              <a:rPr lang="ro-RO" sz="1800" dirty="0" err="1" smtClean="0">
                <a:latin typeface="Trebuchet MS" panose="020B0603020202020204" pitchFamily="34" charset="0"/>
              </a:rPr>
              <a:t>rotejarea</a:t>
            </a:r>
            <a:r>
              <a:rPr lang="ro-RO" sz="1800" dirty="0" smtClean="0">
                <a:latin typeface="Trebuchet MS" panose="020B0603020202020204" pitchFamily="34" charset="0"/>
              </a:rPr>
              <a:t> mediului </a:t>
            </a:r>
            <a:r>
              <a:rPr lang="ro-RO" sz="1800" dirty="0" err="1" smtClean="0">
                <a:latin typeface="Trebuchet MS" panose="020B0603020202020204" pitchFamily="34" charset="0"/>
              </a:rPr>
              <a:t>inconjurător</a:t>
            </a:r>
            <a:r>
              <a:rPr lang="ro-RO" sz="1800" dirty="0" smtClean="0">
                <a:latin typeface="Trebuchet MS" panose="020B0603020202020204" pitchFamily="34" charset="0"/>
              </a:rPr>
              <a:t> se poate realiza prin</a:t>
            </a:r>
            <a:r>
              <a:rPr lang="en-US" sz="1800" dirty="0" smtClean="0">
                <a:latin typeface="Trebuchet MS" panose="020B0603020202020204" pitchFamily="34" charset="0"/>
              </a:rPr>
              <a:t>:</a:t>
            </a:r>
          </a:p>
          <a:p>
            <a:pPr algn="just">
              <a:buFont typeface="Arial" pitchFamily="34" charset="0"/>
              <a:buChar char="•"/>
            </a:pPr>
            <a:r>
              <a:rPr lang="ro-RO" sz="1800" dirty="0" smtClean="0">
                <a:latin typeface="Trebuchet MS" panose="020B0603020202020204" pitchFamily="34" charset="0"/>
              </a:rPr>
              <a:t>    </a:t>
            </a:r>
            <a:r>
              <a:rPr lang="vi-VN" sz="1800" dirty="0" smtClean="0"/>
              <a:t>reducerea consumului de materiale şi energie în domeniul construcţiilor; </a:t>
            </a:r>
            <a:endParaRPr lang="ro-RO" sz="1800" dirty="0" smtClean="0">
              <a:latin typeface="Trebuchet MS" panose="020B0603020202020204" pitchFamily="34" charset="0"/>
            </a:endParaRPr>
          </a:p>
          <a:p>
            <a:pPr algn="just"/>
            <a:endParaRPr lang="ro-RO" sz="1800" dirty="0" smtClean="0">
              <a:latin typeface="Trebuchet MS" panose="020B0603020202020204" pitchFamily="34" charset="0"/>
            </a:endParaRPr>
          </a:p>
          <a:p>
            <a:pPr algn="just">
              <a:buFont typeface="Arial" pitchFamily="34" charset="0"/>
              <a:buChar char="•"/>
            </a:pPr>
            <a:r>
              <a:rPr lang="ro-RO" sz="1800" dirty="0" smtClean="0">
                <a:latin typeface="Trebuchet MS" panose="020B0603020202020204" pitchFamily="34" charset="0"/>
              </a:rPr>
              <a:t>    </a:t>
            </a:r>
            <a:r>
              <a:rPr lang="vi-VN" sz="1800" dirty="0" smtClean="0"/>
              <a:t>reducerea cantităţii de deşeuri din construcţii şi demolări şi creşterea gradului de reciclare a acestora; </a:t>
            </a:r>
            <a:endParaRPr lang="ro-RO" sz="1800" dirty="0" smtClean="0">
              <a:latin typeface="Trebuchet MS" panose="020B0603020202020204" pitchFamily="34" charset="0"/>
            </a:endParaRPr>
          </a:p>
          <a:p>
            <a:pPr algn="just">
              <a:buFont typeface="Arial" pitchFamily="34" charset="0"/>
              <a:buChar char="•"/>
            </a:pPr>
            <a:endParaRPr lang="ro-RO" sz="1800" dirty="0" smtClean="0">
              <a:latin typeface="Trebuchet MS" panose="020B0603020202020204" pitchFamily="34" charset="0"/>
            </a:endParaRPr>
          </a:p>
          <a:p>
            <a:pPr algn="just">
              <a:buFont typeface="Arial" pitchFamily="34" charset="0"/>
              <a:buChar char="•"/>
            </a:pPr>
            <a:r>
              <a:rPr lang="ro-RO" sz="1800" dirty="0" smtClean="0">
                <a:latin typeface="Trebuchet MS" panose="020B0603020202020204" pitchFamily="34" charset="0"/>
              </a:rPr>
              <a:t>    </a:t>
            </a:r>
            <a:r>
              <a:rPr lang="vi-VN" sz="1800" dirty="0" smtClean="0"/>
              <a:t>reducerea cantităţii de energie utilizată în spaţiile construite, precum şi a emisiilor produse (în special cele de canalizare); </a:t>
            </a:r>
            <a:endParaRPr lang="ro-RO" sz="1800" dirty="0" smtClean="0">
              <a:latin typeface="Trebuchet MS" panose="020B0603020202020204" pitchFamily="34" charset="0"/>
            </a:endParaRPr>
          </a:p>
          <a:p>
            <a:pPr algn="just">
              <a:buFont typeface="Arial" pitchFamily="34" charset="0"/>
              <a:buChar char="•"/>
            </a:pPr>
            <a:endParaRPr lang="ro-RO" sz="1800" dirty="0" smtClean="0">
              <a:latin typeface="Trebuchet MS" panose="020B0603020202020204" pitchFamily="34" charset="0"/>
            </a:endParaRPr>
          </a:p>
          <a:p>
            <a:pPr algn="just">
              <a:buFont typeface="Arial" pitchFamily="34" charset="0"/>
              <a:buChar char="•"/>
            </a:pPr>
            <a:r>
              <a:rPr lang="ro-RO" sz="1800" dirty="0" smtClean="0">
                <a:latin typeface="Trebuchet MS" panose="020B0603020202020204" pitchFamily="34" charset="0"/>
              </a:rPr>
              <a:t>    </a:t>
            </a:r>
            <a:r>
              <a:rPr lang="vi-VN" sz="1800" dirty="0" smtClean="0"/>
              <a:t>creşterea eficienţei prelucrării şi a recirculării deşeurilor solide provenite din aşezările umane</a:t>
            </a:r>
            <a:endParaRPr lang="en-US" sz="1800" dirty="0">
              <a:latin typeface="Trebuchet MS" panose="020B0603020202020204" pitchFamily="34" charset="0"/>
            </a:endParaRPr>
          </a:p>
        </p:txBody>
      </p:sp>
    </p:spTree>
    <p:extLst>
      <p:ext uri="{BB962C8B-B14F-4D97-AF65-F5344CB8AC3E}">
        <p14:creationId xmlns:p14="http://schemas.microsoft.com/office/powerpoint/2010/main" val="1275643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8035" y="1905779"/>
            <a:ext cx="11217498" cy="4005621"/>
          </a:xfrm>
        </p:spPr>
        <p:txBody>
          <a:bodyPr>
            <a:normAutofit/>
          </a:bodyPr>
          <a:lstStyle/>
          <a:p>
            <a:endParaRPr lang="en-US" sz="1600" b="1" dirty="0" smtClean="0">
              <a:solidFill>
                <a:srgbClr val="00B050"/>
              </a:solidFill>
              <a:effectLst>
                <a:outerShdw blurRad="38100" dist="38100" dir="2700000" algn="tl">
                  <a:srgbClr val="000000">
                    <a:alpha val="43137"/>
                  </a:srgbClr>
                </a:outerShdw>
              </a:effectLst>
              <a:latin typeface="Trebuchet MS" pitchFamily="34" charset="0"/>
            </a:endParaRPr>
          </a:p>
          <a:p>
            <a:pPr fontAlgn="ctr"/>
            <a:endParaRPr lang="en-US" sz="1000" dirty="0"/>
          </a:p>
          <a:p>
            <a:pPr fontAlgn="ctr"/>
            <a:endParaRPr lang="en-US" sz="1000" dirty="0"/>
          </a:p>
        </p:txBody>
      </p:sp>
      <p:sp>
        <p:nvSpPr>
          <p:cNvPr id="5" name="Rectangle 8"/>
          <p:cNvSpPr>
            <a:spLocks noChangeArrowheads="1"/>
          </p:cNvSpPr>
          <p:nvPr/>
        </p:nvSpPr>
        <p:spPr bwMode="auto">
          <a:xfrm>
            <a:off x="0" y="4765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5299674" y="6431790"/>
            <a:ext cx="14638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smtClean="0">
                <a:ln>
                  <a:noFill/>
                </a:ln>
                <a:effectLst/>
                <a:latin typeface="Trebuchet MS" panose="020B0603020202020204" pitchFamily="34" charset="0"/>
                <a:ea typeface="Times New Roman" panose="02020603050405020304" pitchFamily="18" charset="0"/>
                <a:hlinkClick r:id="rId2"/>
              </a:rPr>
              <a:t>ww</a:t>
            </a:r>
            <a:r>
              <a:rPr lang="en-US" sz="1000" dirty="0" smtClean="0">
                <a:latin typeface="Trebuchet MS" panose="020B0603020202020204" pitchFamily="34" charset="0"/>
                <a:ea typeface="Times New Roman" panose="02020603050405020304" pitchFamily="18" charset="0"/>
                <a:hlinkClick r:id="rId2"/>
              </a:rPr>
              <a:t>w.interregrobg.eu</a:t>
            </a:r>
            <a:r>
              <a:rPr lang="ro-RO" sz="1000" dirty="0" smtClean="0">
                <a:latin typeface="Trebuchet MS" panose="020B0603020202020204" pitchFamily="34" charset="0"/>
                <a:ea typeface="Times New Roman" panose="02020603050405020304" pitchFamily="18" charset="0"/>
              </a:rPr>
              <a:t> </a:t>
            </a:r>
            <a:endParaRPr kumimoji="0" lang="en-US" sz="1800" b="0" i="0" u="none" strike="noStrike" cap="none" normalizeH="0" baseline="0" dirty="0" smtClean="0">
              <a:ln>
                <a:noFill/>
              </a:ln>
              <a:effectLst/>
            </a:endParaRPr>
          </a:p>
        </p:txBody>
      </p:sp>
      <p:pic>
        <p:nvPicPr>
          <p:cNvPr id="1034"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3305" y="5791273"/>
            <a:ext cx="1246096" cy="56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ubtitle 2"/>
          <p:cNvSpPr txBox="1">
            <a:spLocks/>
          </p:cNvSpPr>
          <p:nvPr/>
        </p:nvSpPr>
        <p:spPr>
          <a:xfrm>
            <a:off x="680435" y="1864994"/>
            <a:ext cx="10871914" cy="40056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ro-RO" sz="1400" b="1" dirty="0" smtClean="0">
              <a:latin typeface="Trebuchet MS" panose="020B0603020202020204" pitchFamily="34" charset="0"/>
            </a:endParaRPr>
          </a:p>
          <a:p>
            <a:pPr marL="285750" indent="-285750" algn="just">
              <a:buFont typeface="Wingdings" panose="05000000000000000000" pitchFamily="2" charset="2"/>
              <a:buChar char="Ø"/>
            </a:pPr>
            <a:endParaRPr lang="ro-RO" sz="1800" b="1" dirty="0" smtClean="0">
              <a:latin typeface="Trebuchet MS" panose="020B0603020202020204" pitchFamily="34" charset="0"/>
            </a:endParaRPr>
          </a:p>
        </p:txBody>
      </p:sp>
      <p:pic>
        <p:nvPicPr>
          <p:cNvPr id="1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31666">
            <a:off x="9423981" y="348008"/>
            <a:ext cx="739005" cy="96918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Logo-ROGov_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56497" y="431074"/>
            <a:ext cx="1193692" cy="1044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Logo UE R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13384" y="492377"/>
            <a:ext cx="4346570" cy="9504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11"/>
          <p:cNvSpPr txBox="1">
            <a:spLocks noChangeArrowheads="1"/>
          </p:cNvSpPr>
          <p:nvPr/>
        </p:nvSpPr>
        <p:spPr bwMode="auto">
          <a:xfrm>
            <a:off x="9374105" y="1337978"/>
            <a:ext cx="1104900" cy="4218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СНЦ</a:t>
            </a:r>
            <a:r>
              <a:rPr kumimoji="0" lang="en-US"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t>
            </a: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ЕЦПБ“</a:t>
            </a:r>
            <a:endParaRPr kumimoji="0" lang="bg-BG"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1"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076" y="5697562"/>
            <a:ext cx="1658555" cy="7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224" y="5713307"/>
            <a:ext cx="1350375" cy="8240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p:cNvPicPr>
            <a:picLocks noChangeAspect="1" noChangeArrowheads="1"/>
          </p:cNvPicPr>
          <p:nvPr/>
        </p:nvPicPr>
        <p:blipFill>
          <a:blip r:embed="rId8" cstate="print"/>
          <a:srcRect/>
          <a:stretch>
            <a:fillRect/>
          </a:stretch>
        </p:blipFill>
        <p:spPr bwMode="auto">
          <a:xfrm>
            <a:off x="5037039" y="1695814"/>
            <a:ext cx="6724759" cy="4075166"/>
          </a:xfrm>
          <a:prstGeom prst="rect">
            <a:avLst/>
          </a:prstGeom>
          <a:noFill/>
          <a:ln w="9525">
            <a:noFill/>
            <a:miter lim="800000"/>
            <a:headEnd/>
            <a:tailEnd/>
          </a:ln>
          <a:effectLst/>
        </p:spPr>
      </p:pic>
      <p:sp>
        <p:nvSpPr>
          <p:cNvPr id="14" name="Rectangle 16"/>
          <p:cNvSpPr/>
          <p:nvPr/>
        </p:nvSpPr>
        <p:spPr>
          <a:xfrm>
            <a:off x="816864" y="1906499"/>
            <a:ext cx="3859639" cy="3493264"/>
          </a:xfrm>
          <a:prstGeom prst="rect">
            <a:avLst/>
          </a:prstGeom>
        </p:spPr>
        <p:txBody>
          <a:bodyPr wrap="square">
            <a:spAutoFit/>
          </a:bodyPr>
          <a:lstStyle/>
          <a:p>
            <a:pPr marL="266700" indent="-266700" algn="just">
              <a:spcAft>
                <a:spcPts val="600"/>
              </a:spcAft>
            </a:pPr>
            <a:r>
              <a:rPr lang="ro-RO" b="1" i="1" dirty="0">
                <a:latin typeface="Calibri" pitchFamily="34" charset="0"/>
                <a:ea typeface="Calibri"/>
                <a:cs typeface="Calibri" pitchFamily="34" charset="0"/>
              </a:rPr>
              <a:t>	</a:t>
            </a:r>
            <a:r>
              <a:rPr lang="en-US" b="1" i="1" dirty="0" err="1" smtClean="0">
                <a:latin typeface="Calibri" pitchFamily="34" charset="0"/>
                <a:ea typeface="Calibri"/>
                <a:cs typeface="Calibri" pitchFamily="34" charset="0"/>
              </a:rPr>
              <a:t>Dezvoltarea</a:t>
            </a:r>
            <a:r>
              <a:rPr lang="en-US" b="1" i="1" dirty="0" smtClean="0">
                <a:latin typeface="Calibri" pitchFamily="34" charset="0"/>
                <a:ea typeface="Calibri"/>
                <a:cs typeface="Calibri" pitchFamily="34" charset="0"/>
              </a:rPr>
              <a:t> </a:t>
            </a:r>
            <a:r>
              <a:rPr lang="en-US" b="1" i="1" dirty="0" err="1">
                <a:latin typeface="Calibri" pitchFamily="34" charset="0"/>
                <a:ea typeface="Calibri"/>
                <a:cs typeface="Calibri" pitchFamily="34" charset="0"/>
              </a:rPr>
              <a:t>pagin</a:t>
            </a:r>
            <a:r>
              <a:rPr lang="ro-RO" b="1" i="1" dirty="0">
                <a:latin typeface="Calibri" pitchFamily="34" charset="0"/>
                <a:ea typeface="Calibri"/>
                <a:cs typeface="Calibri" pitchFamily="34" charset="0"/>
              </a:rPr>
              <a:t>i</a:t>
            </a:r>
            <a:r>
              <a:rPr lang="en-US" b="1" i="1" dirty="0" err="1">
                <a:latin typeface="Calibri" pitchFamily="34" charset="0"/>
                <a:ea typeface="Calibri"/>
                <a:cs typeface="Calibri" pitchFamily="34" charset="0"/>
              </a:rPr>
              <a:t>i</a:t>
            </a:r>
            <a:r>
              <a:rPr lang="en-US" b="1" i="1" dirty="0">
                <a:latin typeface="Calibri" pitchFamily="34" charset="0"/>
                <a:ea typeface="Calibri"/>
                <a:cs typeface="Calibri" pitchFamily="34" charset="0"/>
              </a:rPr>
              <a:t> web a </a:t>
            </a:r>
            <a:r>
              <a:rPr lang="en-US" b="1" i="1" dirty="0" err="1">
                <a:latin typeface="Calibri" pitchFamily="34" charset="0"/>
                <a:ea typeface="Calibri"/>
                <a:cs typeface="Calibri" pitchFamily="34" charset="0"/>
              </a:rPr>
              <a:t>proiectului</a:t>
            </a:r>
            <a:r>
              <a:rPr lang="en-US" dirty="0">
                <a:latin typeface="Calibri" pitchFamily="34" charset="0"/>
                <a:ea typeface="Calibri"/>
                <a:cs typeface="Calibri" pitchFamily="34" charset="0"/>
              </a:rPr>
              <a:t> "BG</a:t>
            </a:r>
            <a:r>
              <a:rPr lang="ro-RO" dirty="0">
                <a:latin typeface="Calibri" pitchFamily="34" charset="0"/>
                <a:ea typeface="Calibri"/>
                <a:cs typeface="Calibri" pitchFamily="34" charset="0"/>
              </a:rPr>
              <a:t> </a:t>
            </a:r>
            <a:r>
              <a:rPr lang="en-US" dirty="0">
                <a:latin typeface="Calibri" pitchFamily="34" charset="0"/>
                <a:ea typeface="Calibri"/>
                <a:cs typeface="Calibri" pitchFamily="34" charset="0"/>
              </a:rPr>
              <a:t>RO Mobility care </a:t>
            </a:r>
            <a:r>
              <a:rPr lang="en-US" dirty="0" err="1" smtClean="0">
                <a:latin typeface="Calibri" pitchFamily="34" charset="0"/>
                <a:ea typeface="Calibri"/>
                <a:cs typeface="Calibri" pitchFamily="34" charset="0"/>
              </a:rPr>
              <a:t>conține</a:t>
            </a:r>
            <a:r>
              <a:rPr lang="en-US" dirty="0" smtClean="0">
                <a:latin typeface="Calibri" pitchFamily="34" charset="0"/>
                <a:ea typeface="Calibri"/>
                <a:cs typeface="Calibri" pitchFamily="34" charset="0"/>
              </a:rPr>
              <a:t> </a:t>
            </a:r>
            <a:r>
              <a:rPr lang="en-US" dirty="0" err="1">
                <a:latin typeface="Calibri" pitchFamily="34" charset="0"/>
                <a:ea typeface="Calibri"/>
                <a:cs typeface="Calibri" pitchFamily="34" charset="0"/>
              </a:rPr>
              <a:t>informații</a:t>
            </a:r>
            <a:r>
              <a:rPr lang="en-US" dirty="0">
                <a:latin typeface="Calibri" pitchFamily="34" charset="0"/>
                <a:ea typeface="Calibri"/>
                <a:cs typeface="Calibri" pitchFamily="34" charset="0"/>
              </a:rPr>
              <a:t> </a:t>
            </a:r>
            <a:r>
              <a:rPr lang="en-US" dirty="0" err="1">
                <a:latin typeface="Calibri" pitchFamily="34" charset="0"/>
                <a:ea typeface="Calibri"/>
                <a:cs typeface="Calibri" pitchFamily="34" charset="0"/>
              </a:rPr>
              <a:t>despre</a:t>
            </a:r>
            <a:r>
              <a:rPr lang="en-US" dirty="0">
                <a:latin typeface="Calibri" pitchFamily="34" charset="0"/>
                <a:ea typeface="Calibri"/>
                <a:cs typeface="Calibri" pitchFamily="34" charset="0"/>
              </a:rPr>
              <a:t> </a:t>
            </a:r>
            <a:r>
              <a:rPr lang="en-US" dirty="0" err="1">
                <a:latin typeface="Calibri" pitchFamily="34" charset="0"/>
                <a:ea typeface="Calibri"/>
                <a:cs typeface="Calibri" pitchFamily="34" charset="0"/>
              </a:rPr>
              <a:t>proiect</a:t>
            </a:r>
            <a:r>
              <a:rPr lang="en-US" dirty="0">
                <a:latin typeface="Calibri" pitchFamily="34" charset="0"/>
                <a:ea typeface="Calibri"/>
                <a:cs typeface="Calibri" pitchFamily="34" charset="0"/>
              </a:rPr>
              <a:t>, </a:t>
            </a:r>
            <a:r>
              <a:rPr lang="en-US" dirty="0" err="1">
                <a:latin typeface="Calibri" pitchFamily="34" charset="0"/>
                <a:ea typeface="Calibri"/>
                <a:cs typeface="Calibri" pitchFamily="34" charset="0"/>
              </a:rPr>
              <a:t>evenimentele</a:t>
            </a:r>
            <a:r>
              <a:rPr lang="en-US" dirty="0">
                <a:latin typeface="Calibri" pitchFamily="34" charset="0"/>
                <a:ea typeface="Calibri"/>
                <a:cs typeface="Calibri" pitchFamily="34" charset="0"/>
              </a:rPr>
              <a:t> </a:t>
            </a:r>
            <a:r>
              <a:rPr lang="en-US" dirty="0" err="1">
                <a:latin typeface="Calibri" pitchFamily="34" charset="0"/>
                <a:ea typeface="Calibri"/>
                <a:cs typeface="Calibri" pitchFamily="34" charset="0"/>
              </a:rPr>
              <a:t>derulate</a:t>
            </a:r>
            <a:r>
              <a:rPr lang="en-US" dirty="0">
                <a:latin typeface="Calibri" pitchFamily="34" charset="0"/>
                <a:ea typeface="Calibri"/>
                <a:cs typeface="Calibri" pitchFamily="34" charset="0"/>
              </a:rPr>
              <a:t> </a:t>
            </a:r>
            <a:r>
              <a:rPr lang="en-US" dirty="0" err="1">
                <a:latin typeface="Calibri" pitchFamily="34" charset="0"/>
                <a:ea typeface="Calibri"/>
                <a:cs typeface="Calibri" pitchFamily="34" charset="0"/>
              </a:rPr>
              <a:t>în</a:t>
            </a:r>
            <a:r>
              <a:rPr lang="en-US" dirty="0">
                <a:latin typeface="Calibri" pitchFamily="34" charset="0"/>
                <a:ea typeface="Calibri"/>
                <a:cs typeface="Calibri" pitchFamily="34" charset="0"/>
              </a:rPr>
              <a:t> </a:t>
            </a:r>
            <a:r>
              <a:rPr lang="en-US" dirty="0" err="1">
                <a:latin typeface="Calibri" pitchFamily="34" charset="0"/>
                <a:ea typeface="Calibri"/>
                <a:cs typeface="Calibri" pitchFamily="34" charset="0"/>
              </a:rPr>
              <a:t>cadrul</a:t>
            </a:r>
            <a:r>
              <a:rPr lang="en-US" dirty="0">
                <a:latin typeface="Calibri" pitchFamily="34" charset="0"/>
                <a:ea typeface="Calibri"/>
                <a:cs typeface="Calibri" pitchFamily="34" charset="0"/>
              </a:rPr>
              <a:t> </a:t>
            </a:r>
            <a:r>
              <a:rPr lang="en-US" dirty="0" err="1">
                <a:latin typeface="Calibri" pitchFamily="34" charset="0"/>
                <a:ea typeface="Calibri"/>
                <a:cs typeface="Calibri" pitchFamily="34" charset="0"/>
              </a:rPr>
              <a:t>proiectului</a:t>
            </a:r>
            <a:r>
              <a:rPr lang="en-US" dirty="0">
                <a:latin typeface="Calibri" pitchFamily="34" charset="0"/>
                <a:ea typeface="Calibri"/>
                <a:cs typeface="Calibri" pitchFamily="34" charset="0"/>
              </a:rPr>
              <a:t>, </a:t>
            </a:r>
            <a:r>
              <a:rPr lang="en-US" dirty="0" err="1">
                <a:latin typeface="Calibri" pitchFamily="34" charset="0"/>
                <a:ea typeface="Calibri"/>
                <a:cs typeface="Calibri" pitchFamily="34" charset="0"/>
              </a:rPr>
              <a:t>baza</a:t>
            </a:r>
            <a:r>
              <a:rPr lang="en-US" dirty="0">
                <a:latin typeface="Calibri" pitchFamily="34" charset="0"/>
                <a:ea typeface="Calibri"/>
                <a:cs typeface="Calibri" pitchFamily="34" charset="0"/>
              </a:rPr>
              <a:t> de date </a:t>
            </a:r>
            <a:r>
              <a:rPr lang="en-US" dirty="0" err="1">
                <a:latin typeface="Calibri" pitchFamily="34" charset="0"/>
                <a:ea typeface="Calibri"/>
                <a:cs typeface="Calibri" pitchFamily="34" charset="0"/>
              </a:rPr>
              <a:t>transfrontalieră</a:t>
            </a:r>
            <a:r>
              <a:rPr lang="en-US" dirty="0">
                <a:latin typeface="Calibri" pitchFamily="34" charset="0"/>
                <a:ea typeface="Calibri"/>
                <a:cs typeface="Calibri" pitchFamily="34" charset="0"/>
              </a:rPr>
              <a:t> BG-RO; o </a:t>
            </a:r>
            <a:r>
              <a:rPr lang="en-US" dirty="0" err="1">
                <a:latin typeface="Calibri" pitchFamily="34" charset="0"/>
                <a:ea typeface="Calibri"/>
                <a:cs typeface="Calibri" pitchFamily="34" charset="0"/>
              </a:rPr>
              <a:t>secțiune</a:t>
            </a:r>
            <a:r>
              <a:rPr lang="en-US" dirty="0">
                <a:latin typeface="Calibri" pitchFamily="34" charset="0"/>
                <a:ea typeface="Calibri"/>
                <a:cs typeface="Calibri" pitchFamily="34" charset="0"/>
              </a:rPr>
              <a:t> </a:t>
            </a:r>
            <a:r>
              <a:rPr lang="en-US" dirty="0" err="1">
                <a:latin typeface="Calibri" pitchFamily="34" charset="0"/>
                <a:ea typeface="Calibri"/>
                <a:cs typeface="Calibri" pitchFamily="34" charset="0"/>
              </a:rPr>
              <a:t>dedicată</a:t>
            </a:r>
            <a:r>
              <a:rPr lang="en-US" dirty="0">
                <a:latin typeface="Calibri" pitchFamily="34" charset="0"/>
                <a:ea typeface="Calibri"/>
                <a:cs typeface="Calibri" pitchFamily="34" charset="0"/>
              </a:rPr>
              <a:t> </a:t>
            </a:r>
            <a:r>
              <a:rPr lang="en-US" dirty="0" err="1">
                <a:latin typeface="Calibri" pitchFamily="34" charset="0"/>
                <a:ea typeface="Calibri"/>
                <a:cs typeface="Calibri" pitchFamily="34" charset="0"/>
              </a:rPr>
              <a:t>solicitanților</a:t>
            </a:r>
            <a:r>
              <a:rPr lang="en-US" dirty="0">
                <a:latin typeface="Calibri" pitchFamily="34" charset="0"/>
                <a:ea typeface="Calibri"/>
                <a:cs typeface="Calibri" pitchFamily="34" charset="0"/>
              </a:rPr>
              <a:t> de </a:t>
            </a:r>
            <a:r>
              <a:rPr lang="en-US" dirty="0" err="1">
                <a:latin typeface="Calibri" pitchFamily="34" charset="0"/>
                <a:ea typeface="Calibri"/>
                <a:cs typeface="Calibri" pitchFamily="34" charset="0"/>
              </a:rPr>
              <a:t>locuri</a:t>
            </a:r>
            <a:r>
              <a:rPr lang="en-US" dirty="0">
                <a:latin typeface="Calibri" pitchFamily="34" charset="0"/>
                <a:ea typeface="Calibri"/>
                <a:cs typeface="Calibri" pitchFamily="34" charset="0"/>
              </a:rPr>
              <a:t> de </a:t>
            </a:r>
            <a:r>
              <a:rPr lang="en-US" dirty="0" err="1">
                <a:latin typeface="Calibri" pitchFamily="34" charset="0"/>
                <a:ea typeface="Calibri"/>
                <a:cs typeface="Calibri" pitchFamily="34" charset="0"/>
              </a:rPr>
              <a:t>muncă</a:t>
            </a:r>
            <a:r>
              <a:rPr lang="en-US" dirty="0">
                <a:latin typeface="Calibri" pitchFamily="34" charset="0"/>
                <a:ea typeface="Calibri"/>
                <a:cs typeface="Calibri" pitchFamily="34" charset="0"/>
              </a:rPr>
              <a:t> </a:t>
            </a:r>
            <a:r>
              <a:rPr lang="en-US" dirty="0" err="1">
                <a:latin typeface="Calibri" pitchFamily="34" charset="0"/>
                <a:ea typeface="Calibri"/>
                <a:cs typeface="Calibri" pitchFamily="34" charset="0"/>
              </a:rPr>
              <a:t>și</a:t>
            </a:r>
            <a:r>
              <a:rPr lang="en-US" dirty="0">
                <a:latin typeface="Calibri" pitchFamily="34" charset="0"/>
                <a:ea typeface="Calibri"/>
                <a:cs typeface="Calibri" pitchFamily="34" charset="0"/>
              </a:rPr>
              <a:t> </a:t>
            </a:r>
            <a:r>
              <a:rPr lang="en-US" dirty="0" err="1">
                <a:latin typeface="Calibri" pitchFamily="34" charset="0"/>
                <a:ea typeface="Calibri"/>
                <a:cs typeface="Calibri" pitchFamily="34" charset="0"/>
              </a:rPr>
              <a:t>alta</a:t>
            </a:r>
            <a:r>
              <a:rPr lang="en-US" dirty="0">
                <a:latin typeface="Calibri" pitchFamily="34" charset="0"/>
                <a:ea typeface="Calibri"/>
                <a:cs typeface="Calibri" pitchFamily="34" charset="0"/>
              </a:rPr>
              <a:t> </a:t>
            </a:r>
            <a:r>
              <a:rPr lang="en-US" dirty="0" err="1">
                <a:latin typeface="Calibri" pitchFamily="34" charset="0"/>
                <a:ea typeface="Calibri"/>
                <a:cs typeface="Calibri" pitchFamily="34" charset="0"/>
              </a:rPr>
              <a:t>angajatorilor</a:t>
            </a:r>
            <a:r>
              <a:rPr lang="en-US" dirty="0">
                <a:latin typeface="Calibri" pitchFamily="34" charset="0"/>
                <a:ea typeface="Calibri"/>
                <a:cs typeface="Calibri" pitchFamily="34" charset="0"/>
              </a:rPr>
              <a:t>; </a:t>
            </a:r>
            <a:r>
              <a:rPr lang="en-US" dirty="0" err="1">
                <a:latin typeface="Calibri" pitchFamily="34" charset="0"/>
                <a:ea typeface="Calibri"/>
                <a:cs typeface="Calibri" pitchFamily="34" charset="0"/>
              </a:rPr>
              <a:t>Cadrul</a:t>
            </a:r>
            <a:r>
              <a:rPr lang="en-US" dirty="0">
                <a:latin typeface="Calibri" pitchFamily="34" charset="0"/>
                <a:ea typeface="Calibri"/>
                <a:cs typeface="Calibri" pitchFamily="34" charset="0"/>
              </a:rPr>
              <a:t> </a:t>
            </a:r>
            <a:r>
              <a:rPr lang="en-US" dirty="0" err="1">
                <a:latin typeface="Calibri" pitchFamily="34" charset="0"/>
                <a:ea typeface="Calibri"/>
                <a:cs typeface="Calibri" pitchFamily="34" charset="0"/>
              </a:rPr>
              <a:t>legislativ</a:t>
            </a:r>
            <a:r>
              <a:rPr lang="en-US" dirty="0">
                <a:latin typeface="Calibri" pitchFamily="34" charset="0"/>
                <a:ea typeface="Calibri"/>
                <a:cs typeface="Calibri" pitchFamily="34" charset="0"/>
              </a:rPr>
              <a:t> </a:t>
            </a:r>
            <a:r>
              <a:rPr lang="en-US" dirty="0" err="1">
                <a:latin typeface="Calibri" pitchFamily="34" charset="0"/>
                <a:ea typeface="Calibri"/>
                <a:cs typeface="Calibri" pitchFamily="34" charset="0"/>
              </a:rPr>
              <a:t>și</a:t>
            </a:r>
            <a:r>
              <a:rPr lang="en-US" dirty="0">
                <a:latin typeface="Calibri" pitchFamily="34" charset="0"/>
                <a:ea typeface="Calibri"/>
                <a:cs typeface="Calibri" pitchFamily="34" charset="0"/>
              </a:rPr>
              <a:t> </a:t>
            </a:r>
            <a:r>
              <a:rPr lang="en-US" dirty="0" err="1">
                <a:latin typeface="Calibri" pitchFamily="34" charset="0"/>
                <a:ea typeface="Calibri"/>
                <a:cs typeface="Calibri" pitchFamily="34" charset="0"/>
              </a:rPr>
              <a:t>organismele</a:t>
            </a:r>
            <a:r>
              <a:rPr lang="en-US" dirty="0">
                <a:latin typeface="Calibri" pitchFamily="34" charset="0"/>
                <a:ea typeface="Calibri"/>
                <a:cs typeface="Calibri" pitchFamily="34" charset="0"/>
              </a:rPr>
              <a:t> </a:t>
            </a:r>
            <a:r>
              <a:rPr lang="en-US" dirty="0" err="1">
                <a:latin typeface="Calibri" pitchFamily="34" charset="0"/>
                <a:ea typeface="Calibri"/>
                <a:cs typeface="Calibri" pitchFamily="34" charset="0"/>
              </a:rPr>
              <a:t>politice</a:t>
            </a:r>
            <a:r>
              <a:rPr lang="en-US" dirty="0">
                <a:latin typeface="Calibri" pitchFamily="34" charset="0"/>
                <a:ea typeface="Calibri"/>
                <a:cs typeface="Calibri" pitchFamily="34" charset="0"/>
              </a:rPr>
              <a:t> </a:t>
            </a:r>
            <a:r>
              <a:rPr lang="en-US" dirty="0" err="1">
                <a:latin typeface="Calibri" pitchFamily="34" charset="0"/>
                <a:ea typeface="Calibri"/>
                <a:cs typeface="Calibri" pitchFamily="34" charset="0"/>
              </a:rPr>
              <a:t>și</a:t>
            </a:r>
            <a:r>
              <a:rPr lang="en-US" dirty="0">
                <a:latin typeface="Calibri" pitchFamily="34" charset="0"/>
                <a:ea typeface="Calibri"/>
                <a:cs typeface="Calibri" pitchFamily="34" charset="0"/>
              </a:rPr>
              <a:t> administrative </a:t>
            </a:r>
            <a:r>
              <a:rPr lang="en-US" dirty="0" err="1">
                <a:latin typeface="Calibri" pitchFamily="34" charset="0"/>
                <a:ea typeface="Calibri"/>
                <a:cs typeface="Calibri" pitchFamily="34" charset="0"/>
              </a:rPr>
              <a:t>responsabile</a:t>
            </a:r>
            <a:r>
              <a:rPr lang="en-US" dirty="0">
                <a:latin typeface="Calibri" pitchFamily="34" charset="0"/>
                <a:ea typeface="Calibri"/>
                <a:cs typeface="Calibri" pitchFamily="34" charset="0"/>
              </a:rPr>
              <a:t> din </a:t>
            </a:r>
            <a:r>
              <a:rPr lang="en-US" dirty="0" err="1">
                <a:latin typeface="Calibri" pitchFamily="34" charset="0"/>
                <a:ea typeface="Calibri"/>
                <a:cs typeface="Calibri" pitchFamily="34" charset="0"/>
              </a:rPr>
              <a:t>ambele</a:t>
            </a:r>
            <a:r>
              <a:rPr lang="en-US" dirty="0">
                <a:latin typeface="Calibri" pitchFamily="34" charset="0"/>
                <a:ea typeface="Calibri"/>
                <a:cs typeface="Calibri" pitchFamily="34" charset="0"/>
              </a:rPr>
              <a:t> </a:t>
            </a:r>
            <a:r>
              <a:rPr lang="en-US" dirty="0" err="1">
                <a:latin typeface="Calibri" pitchFamily="34" charset="0"/>
                <a:ea typeface="Calibri"/>
                <a:cs typeface="Calibri" pitchFamily="34" charset="0"/>
              </a:rPr>
              <a:t>țări</a:t>
            </a:r>
            <a:r>
              <a:rPr lang="en-US" dirty="0">
                <a:latin typeface="Calibri" pitchFamily="34" charset="0"/>
                <a:ea typeface="Calibri"/>
                <a:cs typeface="Calibri" pitchFamily="34" charset="0"/>
              </a:rPr>
              <a:t> etc.</a:t>
            </a:r>
            <a:endParaRPr lang="ro-RO" dirty="0">
              <a:latin typeface="Calibri" pitchFamily="34" charset="0"/>
              <a:ea typeface="Calibri"/>
              <a:cs typeface="Calibri" pitchFamily="34" charset="0"/>
            </a:endParaRPr>
          </a:p>
          <a:p>
            <a:pPr marL="800100" lvl="1" indent="-342900" algn="just">
              <a:spcAft>
                <a:spcPts val="600"/>
              </a:spcAft>
            </a:pPr>
            <a:r>
              <a:rPr lang="ro-RO" dirty="0">
                <a:latin typeface="Calibri" pitchFamily="34" charset="0"/>
                <a:ea typeface="Calibri"/>
                <a:cs typeface="Calibri" pitchFamily="34" charset="0"/>
                <a:hlinkClick r:id="rId9"/>
              </a:rPr>
              <a:t>https://bgromobility.eu/ro/</a:t>
            </a:r>
            <a:r>
              <a:rPr lang="ro-RO" dirty="0">
                <a:latin typeface="Calibri" pitchFamily="34" charset="0"/>
                <a:ea typeface="Calibri"/>
                <a:cs typeface="Calibri" pitchFamily="34" charset="0"/>
              </a:rPr>
              <a:t> </a:t>
            </a:r>
          </a:p>
        </p:txBody>
      </p:sp>
    </p:spTree>
    <p:extLst>
      <p:ext uri="{BB962C8B-B14F-4D97-AF65-F5344CB8AC3E}">
        <p14:creationId xmlns:p14="http://schemas.microsoft.com/office/powerpoint/2010/main" val="125983480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8035" y="1905779"/>
            <a:ext cx="11217498" cy="4005621"/>
          </a:xfrm>
        </p:spPr>
        <p:txBody>
          <a:bodyPr>
            <a:normAutofit/>
          </a:bodyPr>
          <a:lstStyle/>
          <a:p>
            <a:endParaRPr lang="en-US" sz="1600" b="1" dirty="0" smtClean="0">
              <a:solidFill>
                <a:srgbClr val="00B050"/>
              </a:solidFill>
              <a:effectLst>
                <a:outerShdw blurRad="38100" dist="38100" dir="2700000" algn="tl">
                  <a:srgbClr val="000000">
                    <a:alpha val="43137"/>
                  </a:srgbClr>
                </a:outerShdw>
              </a:effectLst>
              <a:latin typeface="Trebuchet MS" pitchFamily="34" charset="0"/>
            </a:endParaRPr>
          </a:p>
          <a:p>
            <a:pPr fontAlgn="ctr"/>
            <a:endParaRPr lang="en-US" sz="1000" dirty="0"/>
          </a:p>
          <a:p>
            <a:pPr fontAlgn="ctr"/>
            <a:endParaRPr lang="en-US" sz="1000" dirty="0"/>
          </a:p>
        </p:txBody>
      </p:sp>
      <p:sp>
        <p:nvSpPr>
          <p:cNvPr id="5" name="Rectangle 8"/>
          <p:cNvSpPr>
            <a:spLocks noChangeArrowheads="1"/>
          </p:cNvSpPr>
          <p:nvPr/>
        </p:nvSpPr>
        <p:spPr bwMode="auto">
          <a:xfrm>
            <a:off x="0" y="4765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5299674" y="6431790"/>
            <a:ext cx="14638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smtClean="0">
                <a:ln>
                  <a:noFill/>
                </a:ln>
                <a:effectLst/>
                <a:latin typeface="Trebuchet MS" panose="020B0603020202020204" pitchFamily="34" charset="0"/>
                <a:ea typeface="Times New Roman" panose="02020603050405020304" pitchFamily="18" charset="0"/>
                <a:hlinkClick r:id="rId2"/>
              </a:rPr>
              <a:t>ww</a:t>
            </a:r>
            <a:r>
              <a:rPr lang="en-US" sz="1000" dirty="0" smtClean="0">
                <a:latin typeface="Trebuchet MS" panose="020B0603020202020204" pitchFamily="34" charset="0"/>
                <a:ea typeface="Times New Roman" panose="02020603050405020304" pitchFamily="18" charset="0"/>
                <a:hlinkClick r:id="rId2"/>
              </a:rPr>
              <a:t>w.interregrobg.eu</a:t>
            </a:r>
            <a:r>
              <a:rPr lang="ro-RO" sz="1000" dirty="0" smtClean="0">
                <a:latin typeface="Trebuchet MS" panose="020B0603020202020204" pitchFamily="34" charset="0"/>
                <a:ea typeface="Times New Roman" panose="02020603050405020304" pitchFamily="18" charset="0"/>
              </a:rPr>
              <a:t> </a:t>
            </a:r>
            <a:endParaRPr kumimoji="0" lang="en-US" sz="1800" b="0" i="0" u="none" strike="noStrike" cap="none" normalizeH="0" baseline="0" dirty="0" smtClean="0">
              <a:ln>
                <a:noFill/>
              </a:ln>
              <a:effectLst/>
            </a:endParaRPr>
          </a:p>
        </p:txBody>
      </p:sp>
      <p:pic>
        <p:nvPicPr>
          <p:cNvPr id="1034"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076" y="5697562"/>
            <a:ext cx="1658555" cy="7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31666">
            <a:off x="9030281" y="348008"/>
            <a:ext cx="739005" cy="9691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Logo-ROGov_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62797" y="431074"/>
            <a:ext cx="1193692" cy="1044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Logo UE R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19684" y="492377"/>
            <a:ext cx="4346570" cy="9504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 Box 11"/>
          <p:cNvSpPr txBox="1">
            <a:spLocks noChangeArrowheads="1"/>
          </p:cNvSpPr>
          <p:nvPr/>
        </p:nvSpPr>
        <p:spPr bwMode="auto">
          <a:xfrm>
            <a:off x="8980405" y="1337978"/>
            <a:ext cx="1104900" cy="4218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СНЦ</a:t>
            </a:r>
            <a:r>
              <a:rPr kumimoji="0" lang="en-US"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t>
            </a: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ЕЦПБ“</a:t>
            </a:r>
            <a:endParaRPr kumimoji="0" lang="bg-BG"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0"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076" y="5697562"/>
            <a:ext cx="1658555" cy="7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224" y="5713307"/>
            <a:ext cx="1350375" cy="824055"/>
          </a:xfrm>
          <a:prstGeom prst="rect">
            <a:avLst/>
          </a:prstGeom>
          <a:noFill/>
          <a:extLst>
            <a:ext uri="{909E8E84-426E-40DD-AFC4-6F175D3DCCD1}">
              <a14:hiddenFill xmlns:a14="http://schemas.microsoft.com/office/drawing/2010/main">
                <a:solidFill>
                  <a:srgbClr val="FFFFFF"/>
                </a:solidFill>
              </a14:hiddenFill>
            </a:ext>
          </a:extLst>
        </p:spPr>
      </p:pic>
      <p:sp>
        <p:nvSpPr>
          <p:cNvPr id="2" name="Dreptunghi 1"/>
          <p:cNvSpPr/>
          <p:nvPr/>
        </p:nvSpPr>
        <p:spPr>
          <a:xfrm>
            <a:off x="1388224" y="4998135"/>
            <a:ext cx="9851276" cy="369332"/>
          </a:xfrm>
          <a:prstGeom prst="rect">
            <a:avLst/>
          </a:prstGeom>
        </p:spPr>
        <p:txBody>
          <a:bodyPr wrap="square">
            <a:spAutoFit/>
          </a:bodyPr>
          <a:lstStyle/>
          <a:p>
            <a:pPr>
              <a:spcAft>
                <a:spcPts val="0"/>
              </a:spcAft>
              <a:tabLst>
                <a:tab pos="2986405" algn="ctr"/>
                <a:tab pos="5972810" algn="r"/>
              </a:tabLst>
            </a:pPr>
            <a:r>
              <a:rPr lang="en-US" dirty="0">
                <a:solidFill>
                  <a:srgbClr val="002060"/>
                </a:solidFill>
                <a:latin typeface="Trebuchet MS" panose="020B0603020202020204" pitchFamily="34" charset="0"/>
                <a:ea typeface="Calibri" panose="020F0502020204030204" pitchFamily="34" charset="0"/>
              </a:rPr>
              <a:t>Con</a:t>
            </a:r>
            <a:r>
              <a:rPr lang="ro-RO" dirty="0">
                <a:solidFill>
                  <a:srgbClr val="002060"/>
                </a:solidFill>
                <a:latin typeface="Trebuchet MS" panose="020B0603020202020204" pitchFamily="34" charset="0"/>
                <a:ea typeface="Calibri" panose="020F0502020204030204" pitchFamily="34" charset="0"/>
              </a:rPr>
              <a:t>ținutul acestui material nu reprezintă în mod necesar poziția oficială a Uniunii Europene</a:t>
            </a:r>
            <a:endParaRPr lang="en-US" dirty="0">
              <a:effectLst/>
              <a:latin typeface="Times New Roman" panose="02020603050405020304" pitchFamily="18" charset="0"/>
              <a:ea typeface="Calibri" panose="020F0502020204030204" pitchFamily="34" charset="0"/>
            </a:endParaRPr>
          </a:p>
        </p:txBody>
      </p:sp>
      <p:sp>
        <p:nvSpPr>
          <p:cNvPr id="22" name="Subtitle 2"/>
          <p:cNvSpPr txBox="1">
            <a:spLocks/>
          </p:cNvSpPr>
          <p:nvPr/>
        </p:nvSpPr>
        <p:spPr>
          <a:xfrm>
            <a:off x="680435" y="2058179"/>
            <a:ext cx="11217498" cy="40056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600" b="1" smtClean="0">
              <a:solidFill>
                <a:srgbClr val="00B050"/>
              </a:solidFill>
              <a:effectLst>
                <a:outerShdw blurRad="38100" dist="38100" dir="2700000" algn="tl">
                  <a:srgbClr val="000000">
                    <a:alpha val="43137"/>
                  </a:srgbClr>
                </a:outerShdw>
              </a:effectLst>
              <a:latin typeface="Trebuchet MS" pitchFamily="34" charset="0"/>
            </a:endParaRPr>
          </a:p>
          <a:p>
            <a:pPr fontAlgn="ctr"/>
            <a:endParaRPr lang="en-US" sz="1000" smtClean="0"/>
          </a:p>
          <a:p>
            <a:pPr fontAlgn="ctr"/>
            <a:endParaRPr lang="en-US" sz="1000" dirty="0"/>
          </a:p>
        </p:txBody>
      </p:sp>
      <p:sp>
        <p:nvSpPr>
          <p:cNvPr id="28" name="Subtitle 2"/>
          <p:cNvSpPr txBox="1">
            <a:spLocks/>
          </p:cNvSpPr>
          <p:nvPr/>
        </p:nvSpPr>
        <p:spPr>
          <a:xfrm>
            <a:off x="680435" y="1941194"/>
            <a:ext cx="10871914" cy="40056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ro-RO" sz="3200" b="1" dirty="0" smtClean="0">
              <a:latin typeface="Trebuchet MS" panose="020B0603020202020204" pitchFamily="34" charset="0"/>
            </a:endParaRPr>
          </a:p>
          <a:p>
            <a:r>
              <a:rPr lang="ro-RO" sz="3200" b="1" dirty="0" smtClean="0">
                <a:latin typeface="Trebuchet MS" panose="020B0603020202020204" pitchFamily="34" charset="0"/>
              </a:rPr>
              <a:t>VA MULȚUMIM PENTRU ATENȚIE!</a:t>
            </a:r>
            <a:endParaRPr lang="en-US" altLang="en-US" sz="2800" dirty="0">
              <a:latin typeface="Trebuchet MS" panose="020B0603020202020204" pitchFamily="34" charset="0"/>
            </a:endParaRPr>
          </a:p>
          <a:p>
            <a:pPr algn="just"/>
            <a:endParaRPr lang="en-US" sz="1800" dirty="0"/>
          </a:p>
          <a:p>
            <a:pPr algn="just"/>
            <a:r>
              <a:rPr lang="ro-RO" sz="1100" dirty="0">
                <a:latin typeface="Trebuchet MS" panose="020B0603020202020204" pitchFamily="34" charset="0"/>
              </a:rPr>
              <a:t>Salvează natura</a:t>
            </a:r>
            <a:r>
              <a:rPr lang="ro-RO" sz="1100" dirty="0" smtClean="0">
                <a:latin typeface="Trebuchet MS" panose="020B0603020202020204" pitchFamily="34" charset="0"/>
              </a:rPr>
              <a:t>!</a:t>
            </a:r>
            <a:endParaRPr lang="ro-RO" sz="1800" dirty="0" smtClean="0">
              <a:latin typeface="Trebuchet MS" panose="020B0603020202020204" pitchFamily="34" charset="0"/>
            </a:endParaRPr>
          </a:p>
          <a:p>
            <a:pPr marL="285750" indent="-285750" algn="just">
              <a:buFont typeface="Wingdings" panose="05000000000000000000" pitchFamily="2" charset="2"/>
              <a:buChar char="Ø"/>
            </a:pPr>
            <a:endParaRPr lang="ro-RO" sz="1800" b="1" dirty="0" smtClean="0">
              <a:latin typeface="Trebuchet MS" panose="020B0603020202020204" pitchFamily="34" charset="0"/>
            </a:endParaRPr>
          </a:p>
        </p:txBody>
      </p:sp>
      <p:pic>
        <p:nvPicPr>
          <p:cNvPr id="3085" name="Picture 13" descr="unname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55800" y="3267075"/>
            <a:ext cx="352425" cy="52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1110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8035" y="1905779"/>
            <a:ext cx="11217498" cy="4005621"/>
          </a:xfrm>
        </p:spPr>
        <p:txBody>
          <a:bodyPr>
            <a:normAutofit/>
          </a:bodyPr>
          <a:lstStyle/>
          <a:p>
            <a:endParaRPr lang="en-US" sz="1600" b="1" dirty="0" smtClean="0">
              <a:solidFill>
                <a:srgbClr val="00B050"/>
              </a:solidFill>
              <a:effectLst>
                <a:outerShdw blurRad="38100" dist="38100" dir="2700000" algn="tl">
                  <a:srgbClr val="000000">
                    <a:alpha val="43137"/>
                  </a:srgbClr>
                </a:outerShdw>
              </a:effectLst>
              <a:latin typeface="Trebuchet MS" pitchFamily="34" charset="0"/>
            </a:endParaRPr>
          </a:p>
          <a:p>
            <a:pPr fontAlgn="ctr"/>
            <a:endParaRPr lang="en-US" sz="1000" dirty="0"/>
          </a:p>
          <a:p>
            <a:pPr fontAlgn="ctr"/>
            <a:endParaRPr lang="en-US" sz="1000" dirty="0"/>
          </a:p>
        </p:txBody>
      </p:sp>
      <p:sp>
        <p:nvSpPr>
          <p:cNvPr id="5" name="Rectangle 8"/>
          <p:cNvSpPr>
            <a:spLocks noChangeArrowheads="1"/>
          </p:cNvSpPr>
          <p:nvPr/>
        </p:nvSpPr>
        <p:spPr bwMode="auto">
          <a:xfrm>
            <a:off x="0" y="4765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5299674" y="6431790"/>
            <a:ext cx="14638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000" b="0" i="0" u="none" strike="noStrike" cap="none" normalizeH="0" baseline="0" dirty="0" smtClean="0">
                <a:ln>
                  <a:noFill/>
                </a:ln>
                <a:effectLst/>
                <a:latin typeface="Trebuchet MS" panose="020B0603020202020204" pitchFamily="34" charset="0"/>
                <a:ea typeface="Times New Roman" panose="02020603050405020304" pitchFamily="18" charset="0"/>
                <a:hlinkClick r:id="rId2"/>
              </a:rPr>
              <a:t>ww</a:t>
            </a:r>
            <a:r>
              <a:rPr lang="en-US" sz="1000" dirty="0" smtClean="0">
                <a:latin typeface="Trebuchet MS" panose="020B0603020202020204" pitchFamily="34" charset="0"/>
                <a:ea typeface="Times New Roman" panose="02020603050405020304" pitchFamily="18" charset="0"/>
                <a:hlinkClick r:id="rId2"/>
              </a:rPr>
              <a:t>w.interregrobg.eu</a:t>
            </a:r>
            <a:r>
              <a:rPr lang="ro-RO" sz="1000" dirty="0" smtClean="0">
                <a:latin typeface="Trebuchet MS" panose="020B0603020202020204" pitchFamily="34" charset="0"/>
                <a:ea typeface="Times New Roman" panose="02020603050405020304" pitchFamily="18" charset="0"/>
              </a:rPr>
              <a:t> </a:t>
            </a:r>
            <a:endParaRPr kumimoji="0" lang="en-US" sz="1800" b="0" i="0" u="none" strike="noStrike" cap="none" normalizeH="0" baseline="0" dirty="0" smtClean="0">
              <a:ln>
                <a:noFill/>
              </a:ln>
              <a:effectLst/>
            </a:endParaRPr>
          </a:p>
        </p:txBody>
      </p:sp>
      <p:pic>
        <p:nvPicPr>
          <p:cNvPr id="1034"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076" y="5697562"/>
            <a:ext cx="1658555" cy="7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31666">
            <a:off x="9030281" y="348008"/>
            <a:ext cx="739005" cy="9691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Logo-ROGov_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62797" y="431074"/>
            <a:ext cx="1193692" cy="1044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Logo UE R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19684" y="492377"/>
            <a:ext cx="4346570" cy="9504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 Box 11"/>
          <p:cNvSpPr txBox="1">
            <a:spLocks noChangeArrowheads="1"/>
          </p:cNvSpPr>
          <p:nvPr/>
        </p:nvSpPr>
        <p:spPr bwMode="auto">
          <a:xfrm>
            <a:off x="8980405" y="1337978"/>
            <a:ext cx="1104900" cy="4218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СНЦ</a:t>
            </a:r>
            <a:r>
              <a:rPr kumimoji="0" lang="en-US"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t>
            </a:r>
            <a:r>
              <a:rPr kumimoji="0" lang="bg-BG" altLang="en-US" sz="10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ЕЦПБ“</a:t>
            </a:r>
            <a:endParaRPr kumimoji="0" lang="bg-BG"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0" name="Picture 1" descr="C:\Users\barothi\AppData\Local\Temp\Rar$DIa0.990\Interreg_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076" y="5697562"/>
            <a:ext cx="1658555" cy="7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224" y="5713307"/>
            <a:ext cx="1350375" cy="824055"/>
          </a:xfrm>
          <a:prstGeom prst="rect">
            <a:avLst/>
          </a:prstGeom>
          <a:noFill/>
          <a:extLst>
            <a:ext uri="{909E8E84-426E-40DD-AFC4-6F175D3DCCD1}">
              <a14:hiddenFill xmlns:a14="http://schemas.microsoft.com/office/drawing/2010/main">
                <a:solidFill>
                  <a:srgbClr val="FFFFFF"/>
                </a:solidFill>
              </a14:hiddenFill>
            </a:ext>
          </a:extLst>
        </p:spPr>
      </p:pic>
      <p:sp>
        <p:nvSpPr>
          <p:cNvPr id="2" name="Dreptunghi 1"/>
          <p:cNvSpPr/>
          <p:nvPr/>
        </p:nvSpPr>
        <p:spPr>
          <a:xfrm>
            <a:off x="1388224" y="4998135"/>
            <a:ext cx="9851276" cy="369332"/>
          </a:xfrm>
          <a:prstGeom prst="rect">
            <a:avLst/>
          </a:prstGeom>
        </p:spPr>
        <p:txBody>
          <a:bodyPr wrap="square">
            <a:spAutoFit/>
          </a:bodyPr>
          <a:lstStyle/>
          <a:p>
            <a:pPr>
              <a:spcAft>
                <a:spcPts val="0"/>
              </a:spcAft>
              <a:tabLst>
                <a:tab pos="2986405" algn="ctr"/>
                <a:tab pos="5972810" algn="r"/>
              </a:tabLst>
            </a:pPr>
            <a:r>
              <a:rPr lang="en-US" dirty="0">
                <a:solidFill>
                  <a:srgbClr val="002060"/>
                </a:solidFill>
                <a:latin typeface="Trebuchet MS" panose="020B0603020202020204" pitchFamily="34" charset="0"/>
                <a:ea typeface="Calibri" panose="020F0502020204030204" pitchFamily="34" charset="0"/>
              </a:rPr>
              <a:t>Con</a:t>
            </a:r>
            <a:r>
              <a:rPr lang="ro-RO" dirty="0">
                <a:solidFill>
                  <a:srgbClr val="002060"/>
                </a:solidFill>
                <a:latin typeface="Trebuchet MS" panose="020B0603020202020204" pitchFamily="34" charset="0"/>
                <a:ea typeface="Calibri" panose="020F0502020204030204" pitchFamily="34" charset="0"/>
              </a:rPr>
              <a:t>ținutul acestui material nu reprezintă în mod necesar poziția oficială a Uniunii Europene</a:t>
            </a:r>
            <a:endParaRPr lang="en-US" dirty="0">
              <a:effectLst/>
              <a:latin typeface="Times New Roman" panose="02020603050405020304" pitchFamily="18" charset="0"/>
              <a:ea typeface="Calibri" panose="020F0502020204030204" pitchFamily="34" charset="0"/>
            </a:endParaRPr>
          </a:p>
        </p:txBody>
      </p:sp>
      <p:sp>
        <p:nvSpPr>
          <p:cNvPr id="22" name="Subtitle 2"/>
          <p:cNvSpPr txBox="1">
            <a:spLocks/>
          </p:cNvSpPr>
          <p:nvPr/>
        </p:nvSpPr>
        <p:spPr>
          <a:xfrm>
            <a:off x="680435" y="2058179"/>
            <a:ext cx="11217498" cy="40056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600" b="1" smtClean="0">
              <a:solidFill>
                <a:srgbClr val="00B050"/>
              </a:solidFill>
              <a:effectLst>
                <a:outerShdw blurRad="38100" dist="38100" dir="2700000" algn="tl">
                  <a:srgbClr val="000000">
                    <a:alpha val="43137"/>
                  </a:srgbClr>
                </a:outerShdw>
              </a:effectLst>
              <a:latin typeface="Trebuchet MS" pitchFamily="34" charset="0"/>
            </a:endParaRPr>
          </a:p>
          <a:p>
            <a:pPr fontAlgn="ctr"/>
            <a:endParaRPr lang="en-US" sz="1000" smtClean="0"/>
          </a:p>
          <a:p>
            <a:pPr fontAlgn="ctr"/>
            <a:endParaRPr lang="en-US" sz="1000" dirty="0"/>
          </a:p>
        </p:txBody>
      </p:sp>
      <p:sp>
        <p:nvSpPr>
          <p:cNvPr id="28" name="Subtitle 2"/>
          <p:cNvSpPr txBox="1">
            <a:spLocks/>
          </p:cNvSpPr>
          <p:nvPr/>
        </p:nvSpPr>
        <p:spPr>
          <a:xfrm>
            <a:off x="680435" y="1941194"/>
            <a:ext cx="10871914" cy="40056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ro-RO" sz="1800" b="1" dirty="0" smtClean="0"/>
              <a:t>Durata </a:t>
            </a:r>
            <a:r>
              <a:rPr lang="ro-RO" sz="1800" b="1" dirty="0"/>
              <a:t>implementării proiectului:</a:t>
            </a:r>
            <a:r>
              <a:rPr lang="ro-RO" sz="1800" dirty="0"/>
              <a:t> 18 luni</a:t>
            </a:r>
            <a:endParaRPr lang="en-US" sz="1800" dirty="0"/>
          </a:p>
          <a:p>
            <a:pPr algn="just"/>
            <a:r>
              <a:rPr lang="ro-RO" sz="1800" b="1" dirty="0"/>
              <a:t>Valoarea totală finanțată a proiectului:</a:t>
            </a:r>
            <a:r>
              <a:rPr lang="ro-RO" sz="1800" dirty="0"/>
              <a:t> 354 959,43 EUR            </a:t>
            </a:r>
            <a:endParaRPr lang="en-US" sz="1800" dirty="0"/>
          </a:p>
          <a:p>
            <a:pPr algn="just"/>
            <a:r>
              <a:rPr lang="ro-RO" sz="1800" dirty="0"/>
              <a:t>Finanțare din FEDR: 85%; Buget național: 13%; Buget propriu: </a:t>
            </a:r>
            <a:r>
              <a:rPr lang="ro-RO" sz="1800" dirty="0" smtClean="0"/>
              <a:t>2%</a:t>
            </a:r>
            <a:endParaRPr lang="ro-RO" sz="1800" dirty="0"/>
          </a:p>
          <a:p>
            <a:pPr algn="just"/>
            <a:r>
              <a:rPr lang="ro-RO" sz="1800" b="1" dirty="0" smtClean="0"/>
              <a:t>Persoane </a:t>
            </a:r>
            <a:r>
              <a:rPr lang="ro-RO" sz="1800" b="1" dirty="0"/>
              <a:t>de contact: </a:t>
            </a:r>
            <a:endParaRPr lang="ro-RO" sz="1800" b="1" dirty="0" smtClean="0"/>
          </a:p>
          <a:p>
            <a:pPr algn="just"/>
            <a:r>
              <a:rPr lang="ro-RO" sz="1800" dirty="0" smtClean="0"/>
              <a:t>Albena </a:t>
            </a:r>
            <a:r>
              <a:rPr lang="ro-RO" sz="1800" dirty="0" err="1"/>
              <a:t>Avramova</a:t>
            </a:r>
            <a:r>
              <a:rPr lang="ro-RO" sz="1800" dirty="0"/>
              <a:t> - Asociația Centrul European de Sprijin pentru </a:t>
            </a:r>
            <a:r>
              <a:rPr lang="ro-RO" sz="1800" dirty="0" smtClean="0"/>
              <a:t>Afaceri, E-mail</a:t>
            </a:r>
            <a:r>
              <a:rPr lang="ro-RO" sz="1800" dirty="0"/>
              <a:t>: </a:t>
            </a:r>
            <a:r>
              <a:rPr lang="ro-RO" sz="1800" u="sng" dirty="0">
                <a:hlinkClick r:id="rId8"/>
              </a:rPr>
              <a:t>ngo.ebsc@gmail.com</a:t>
            </a:r>
            <a:endParaRPr lang="en-US" sz="1800" dirty="0"/>
          </a:p>
          <a:p>
            <a:pPr algn="just"/>
            <a:r>
              <a:rPr lang="ro-RO" sz="1600" dirty="0"/>
              <a:t> </a:t>
            </a:r>
            <a:r>
              <a:rPr lang="ro-RO" altLang="en-US" sz="1600" dirty="0">
                <a:latin typeface="Trebuchet MS" panose="020B0603020202020204" pitchFamily="34" charset="0"/>
                <a:ea typeface="Calibri" panose="020F0502020204030204" pitchFamily="34" charset="0"/>
                <a:cs typeface="Arial" panose="020B0604020202020204" pitchFamily="34" charset="0"/>
              </a:rPr>
              <a:t>Elena </a:t>
            </a:r>
            <a:r>
              <a:rPr lang="ro-RO" altLang="en-US" sz="1600" dirty="0" err="1">
                <a:latin typeface="Trebuchet MS" panose="020B0603020202020204" pitchFamily="34" charset="0"/>
                <a:ea typeface="Calibri" panose="020F0502020204030204" pitchFamily="34" charset="0"/>
                <a:cs typeface="Arial" panose="020B0604020202020204" pitchFamily="34" charset="0"/>
              </a:rPr>
              <a:t>Bechert</a:t>
            </a:r>
            <a:r>
              <a:rPr lang="ro-RO" altLang="en-US" sz="1600" dirty="0">
                <a:latin typeface="Trebuchet MS" panose="020B0603020202020204" pitchFamily="34" charset="0"/>
                <a:ea typeface="Calibri" panose="020F0502020204030204" pitchFamily="34" charset="0"/>
                <a:cs typeface="Arial" panose="020B0604020202020204" pitchFamily="34" charset="0"/>
              </a:rPr>
              <a:t> - </a:t>
            </a:r>
            <a:r>
              <a:rPr lang="ro-RO" altLang="en-US" sz="1600" dirty="0">
                <a:solidFill>
                  <a:srgbClr val="212121"/>
                </a:solidFill>
                <a:latin typeface="Trebuchet MS" panose="020B0603020202020204" pitchFamily="34" charset="0"/>
                <a:ea typeface="Times New Roman" panose="02020603050405020304" pitchFamily="18" charset="0"/>
                <a:cs typeface="Arial" panose="020B0604020202020204" pitchFamily="34" charset="0"/>
              </a:rPr>
              <a:t>Asociația Voluntariat pentru </a:t>
            </a:r>
            <a:r>
              <a:rPr lang="ro-RO" altLang="en-US" sz="1600" dirty="0" smtClean="0">
                <a:solidFill>
                  <a:srgbClr val="212121"/>
                </a:solidFill>
                <a:latin typeface="Trebuchet MS" panose="020B0603020202020204" pitchFamily="34" charset="0"/>
                <a:ea typeface="Times New Roman" panose="02020603050405020304" pitchFamily="18" charset="0"/>
                <a:cs typeface="Arial" panose="020B0604020202020204" pitchFamily="34" charset="0"/>
              </a:rPr>
              <a:t>Ecologie</a:t>
            </a:r>
            <a:r>
              <a:rPr lang="ro-RO" altLang="en-US" sz="1600" dirty="0">
                <a:solidFill>
                  <a:srgbClr val="212121"/>
                </a:solidFill>
                <a:latin typeface="Trebuchet MS" panose="020B0603020202020204" pitchFamily="34" charset="0"/>
                <a:ea typeface="Times New Roman" panose="02020603050405020304" pitchFamily="18" charset="0"/>
                <a:cs typeface="Arial" panose="020B0604020202020204" pitchFamily="34" charset="0"/>
              </a:rPr>
              <a:t>, </a:t>
            </a:r>
            <a:r>
              <a:rPr lang="ro-RO" altLang="en-US" sz="1600" dirty="0" smtClean="0">
                <a:solidFill>
                  <a:srgbClr val="212121"/>
                </a:solidFill>
                <a:latin typeface="Trebuchet MS" panose="020B0603020202020204" pitchFamily="34" charset="0"/>
                <a:ea typeface="Times New Roman" panose="02020603050405020304" pitchFamily="18" charset="0"/>
                <a:cs typeface="Arial" panose="020B0604020202020204" pitchFamily="34" charset="0"/>
                <a:hlinkClick r:id="rId9"/>
              </a:rPr>
              <a:t>office.ave.2016@gmail.com</a:t>
            </a:r>
            <a:r>
              <a:rPr lang="ro-RO" altLang="en-US" sz="1600" dirty="0" smtClean="0">
                <a:solidFill>
                  <a:srgbClr val="212121"/>
                </a:solidFill>
                <a:latin typeface="Trebuchet MS" panose="020B0603020202020204" pitchFamily="34" charset="0"/>
                <a:ea typeface="Times New Roman" panose="02020603050405020304" pitchFamily="18" charset="0"/>
                <a:cs typeface="Arial" panose="020B0604020202020204" pitchFamily="34" charset="0"/>
              </a:rPr>
              <a:t>; </a:t>
            </a:r>
            <a:r>
              <a:rPr lang="ro-RO" altLang="en-US" sz="1600" dirty="0" smtClean="0">
                <a:solidFill>
                  <a:srgbClr val="212121"/>
                </a:solidFill>
                <a:latin typeface="Trebuchet MS" panose="020B0603020202020204" pitchFamily="34" charset="0"/>
                <a:ea typeface="Times New Roman" panose="02020603050405020304" pitchFamily="18" charset="0"/>
                <a:cs typeface="Arial" panose="020B0604020202020204" pitchFamily="34" charset="0"/>
                <a:hlinkClick r:id="rId10"/>
              </a:rPr>
              <a:t>bgro.mobility@gmail.com</a:t>
            </a:r>
            <a:r>
              <a:rPr lang="ro-RO" altLang="en-US" sz="1600" dirty="0" smtClean="0">
                <a:solidFill>
                  <a:srgbClr val="212121"/>
                </a:solidFill>
                <a:latin typeface="Trebuchet MS" panose="020B0603020202020204" pitchFamily="34" charset="0"/>
                <a:ea typeface="Times New Roman" panose="02020603050405020304" pitchFamily="18" charset="0"/>
                <a:cs typeface="Arial" panose="020B0604020202020204" pitchFamily="34" charset="0"/>
              </a:rPr>
              <a:t> </a:t>
            </a:r>
            <a:endParaRPr lang="en-US" altLang="en-US" sz="1600" dirty="0"/>
          </a:p>
          <a:p>
            <a:pPr algn="just"/>
            <a:endParaRPr lang="en-US" sz="1800" dirty="0"/>
          </a:p>
          <a:p>
            <a:pPr algn="just"/>
            <a:r>
              <a:rPr lang="ro-RO" sz="1100" dirty="0">
                <a:latin typeface="Trebuchet MS" panose="020B0603020202020204" pitchFamily="34" charset="0"/>
              </a:rPr>
              <a:t>Salvează natura!</a:t>
            </a:r>
            <a:endParaRPr lang="en-US" sz="1100" dirty="0">
              <a:latin typeface="Trebuchet MS" panose="020B0603020202020204" pitchFamily="34" charset="0"/>
            </a:endParaRPr>
          </a:p>
          <a:p>
            <a:pPr algn="just"/>
            <a:endParaRPr lang="ro-RO" sz="1800" dirty="0" smtClean="0">
              <a:latin typeface="Trebuchet MS" panose="020B0603020202020204" pitchFamily="34" charset="0"/>
            </a:endParaRPr>
          </a:p>
          <a:p>
            <a:pPr marL="285750" indent="-285750" algn="just">
              <a:buFont typeface="Wingdings" panose="05000000000000000000" pitchFamily="2" charset="2"/>
              <a:buChar char="Ø"/>
            </a:pPr>
            <a:endParaRPr lang="ro-RO" sz="1800" b="1" dirty="0" smtClean="0">
              <a:latin typeface="Trebuchet MS" panose="020B0603020202020204" pitchFamily="34" charset="0"/>
            </a:endParaRPr>
          </a:p>
        </p:txBody>
      </p:sp>
      <p:pic>
        <p:nvPicPr>
          <p:cNvPr id="3085" name="Picture 13" descr="unnamed"/>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55800" y="4244975"/>
            <a:ext cx="352425" cy="52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7456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961</TotalTime>
  <Words>9389</Words>
  <Application>Microsoft Office PowerPoint</Application>
  <PresentationFormat>Ecran lat</PresentationFormat>
  <Paragraphs>925</Paragraphs>
  <Slides>80</Slides>
  <Notes>0</Notes>
  <HiddenSlides>0</HiddenSlides>
  <MMClips>0</MMClips>
  <ScaleCrop>false</ScaleCrop>
  <HeadingPairs>
    <vt:vector size="6" baseType="variant">
      <vt:variant>
        <vt:lpstr>Fonturi utilizate</vt:lpstr>
      </vt:variant>
      <vt:variant>
        <vt:i4>9</vt:i4>
      </vt:variant>
      <vt:variant>
        <vt:lpstr>Temă</vt:lpstr>
      </vt:variant>
      <vt:variant>
        <vt:i4>1</vt:i4>
      </vt:variant>
      <vt:variant>
        <vt:lpstr>Titluri diapozitive</vt:lpstr>
      </vt:variant>
      <vt:variant>
        <vt:i4>80</vt:i4>
      </vt:variant>
    </vt:vector>
  </HeadingPairs>
  <TitlesOfParts>
    <vt:vector size="90" baseType="lpstr">
      <vt:lpstr>Arial</vt:lpstr>
      <vt:lpstr>Bookman Old Style</vt:lpstr>
      <vt:lpstr>Calibri</vt:lpstr>
      <vt:lpstr>Calibri Light</vt:lpstr>
      <vt:lpstr>Courier New</vt:lpstr>
      <vt:lpstr>Symbol</vt:lpstr>
      <vt:lpstr>Times New Roman</vt:lpstr>
      <vt:lpstr>Trebuchet MS</vt:lpstr>
      <vt:lpstr>Wingdings</vt:lpstr>
      <vt:lpstr>Office Theme</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Adriana Barothi</dc:creator>
  <cp:lastModifiedBy>Madalina </cp:lastModifiedBy>
  <cp:revision>88</cp:revision>
  <cp:lastPrinted>2017-11-13T09:37:54Z</cp:lastPrinted>
  <dcterms:created xsi:type="dcterms:W3CDTF">2016-07-01T07:21:20Z</dcterms:created>
  <dcterms:modified xsi:type="dcterms:W3CDTF">2018-09-21T12:11:00Z</dcterms:modified>
</cp:coreProperties>
</file>