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2"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60"/>
  </p:normalViewPr>
  <p:slideViewPr>
    <p:cSldViewPr snapToGrid="0">
      <p:cViewPr varScale="1">
        <p:scale>
          <a:sx n="76" d="100"/>
          <a:sy n="76" d="100"/>
        </p:scale>
        <p:origin x="52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63FA38-5A0D-44FE-B4DC-9560C7087A8B}"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67578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3FA38-5A0D-44FE-B4DC-9560C7087A8B}"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195579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3FA38-5A0D-44FE-B4DC-9560C7087A8B}"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136402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63FA38-5A0D-44FE-B4DC-9560C7087A8B}"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1371940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63FA38-5A0D-44FE-B4DC-9560C7087A8B}"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377171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63FA38-5A0D-44FE-B4DC-9560C7087A8B}"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2363241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63FA38-5A0D-44FE-B4DC-9560C7087A8B}"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2184947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63FA38-5A0D-44FE-B4DC-9560C7087A8B}"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182758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3FA38-5A0D-44FE-B4DC-9560C7087A8B}"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426554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3FA38-5A0D-44FE-B4DC-9560C7087A8B}"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275820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63FA38-5A0D-44FE-B4DC-9560C7087A8B}"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664DA-7093-4FE9-8789-B9004EA9BE0F}" type="slidenum">
              <a:rPr lang="en-US" smtClean="0"/>
              <a:t>‹#›</a:t>
            </a:fld>
            <a:endParaRPr lang="en-US"/>
          </a:p>
        </p:txBody>
      </p:sp>
    </p:spTree>
    <p:extLst>
      <p:ext uri="{BB962C8B-B14F-4D97-AF65-F5344CB8AC3E}">
        <p14:creationId xmlns:p14="http://schemas.microsoft.com/office/powerpoint/2010/main" val="47415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3FA38-5A0D-44FE-B4DC-9560C7087A8B}"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664DA-7093-4FE9-8789-B9004EA9BE0F}" type="slidenum">
              <a:rPr lang="en-US" smtClean="0"/>
              <a:t>‹#›</a:t>
            </a:fld>
            <a:endParaRPr lang="en-US"/>
          </a:p>
        </p:txBody>
      </p:sp>
    </p:spTree>
    <p:extLst>
      <p:ext uri="{BB962C8B-B14F-4D97-AF65-F5344CB8AC3E}">
        <p14:creationId xmlns:p14="http://schemas.microsoft.com/office/powerpoint/2010/main" val="244886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interregrobg.eu/" TargetMode="External"/><Relationship Id="rId5" Type="http://schemas.openxmlformats.org/officeDocument/2006/relationships/image" Target="../media/image7.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hyperlink" Target="http://www.interregrobg.eu/" TargetMode="Externa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www.interregrobg.eu/"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3240" y="2059777"/>
            <a:ext cx="9144000" cy="3439390"/>
          </a:xfrm>
        </p:spPr>
        <p:txBody>
          <a:bodyPr/>
          <a:lstStyle/>
          <a:p>
            <a:endParaRPr lang="en-US" sz="2200" dirty="0" smtClean="0">
              <a:latin typeface="Trebuchet MS" panose="020B0603020202020204" pitchFamily="34" charset="0"/>
            </a:endParaRPr>
          </a:p>
          <a:p>
            <a:r>
              <a:rPr lang="en-US" dirty="0" smtClean="0"/>
              <a:t> </a:t>
            </a:r>
            <a:endParaRPr lang="en-US" dirty="0"/>
          </a:p>
        </p:txBody>
      </p:sp>
      <p:sp>
        <p:nvSpPr>
          <p:cNvPr id="5" name="Rectangle 8"/>
          <p:cNvSpPr>
            <a:spLocks noChangeArrowheads="1"/>
          </p:cNvSpPr>
          <p:nvPr/>
        </p:nvSpPr>
        <p:spPr bwMode="auto">
          <a:xfrm>
            <a:off x="0" y="3265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129936" y="6413892"/>
            <a:ext cx="193213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lvl="0" algn="ctr"/>
            <a:r>
              <a:rPr lang="en-US" sz="1400" u="sng" dirty="0">
                <a:solidFill>
                  <a:srgbClr val="0070C0"/>
                </a:solidFill>
                <a:latin typeface="Trebuchet MS"/>
                <a:ea typeface="Calibri"/>
                <a:cs typeface="Times New Roman"/>
                <a:hlinkClick r:id="rId2"/>
              </a:rPr>
              <a:t>www.interregrobg.eu</a:t>
            </a:r>
            <a:r>
              <a:rPr lang="en-US" sz="1000" dirty="0" smtClean="0">
                <a:latin typeface="Trebuchet MS" panose="020B0603020202020204" pitchFamily="34" charset="0"/>
                <a:ea typeface="Times New Roman" panose="02020603050405020304" pitchFamily="18" charset="0"/>
              </a:rPr>
              <a:t> </a:t>
            </a:r>
            <a:endParaRPr kumimoji="0" lang="en-US" sz="1800" b="0" i="0" u="none" strike="noStrike" cap="none" normalizeH="0" baseline="0" dirty="0" smtClean="0">
              <a:ln>
                <a:noFill/>
              </a:ln>
              <a:effectLst/>
            </a:endParaRPr>
          </a:p>
        </p:txBody>
      </p:sp>
      <p:pic>
        <p:nvPicPr>
          <p:cNvPr id="1034" name="Picture 1" descr="C:\Users\barothi\AppData\Local\Temp\Rar$DIa0.990\Interreg_r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60466" y="5101755"/>
            <a:ext cx="2397667" cy="110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275127" y="1921766"/>
            <a:ext cx="9362113" cy="2277547"/>
          </a:xfrm>
          <a:prstGeom prst="rect">
            <a:avLst/>
          </a:prstGeom>
        </p:spPr>
        <p:txBody>
          <a:bodyPr wrap="square">
            <a:spAutoFit/>
          </a:bodyPr>
          <a:lstStyle/>
          <a:p>
            <a:pPr lvl="0" algn="ctr"/>
            <a:r>
              <a:rPr lang="ro-RO" sz="3600" b="1" dirty="0" smtClean="0">
                <a:solidFill>
                  <a:prstClr val="black"/>
                </a:solidFill>
                <a:latin typeface="Trebuchet MS" pitchFamily="34" charset="0"/>
              </a:rPr>
              <a:t>„BG RO Mobility”</a:t>
            </a:r>
            <a:r>
              <a:rPr lang="ru-RU" sz="2400" b="1" dirty="0" smtClean="0">
                <a:solidFill>
                  <a:prstClr val="black"/>
                </a:solidFill>
                <a:latin typeface="Trebuchet MS" pitchFamily="34" charset="0"/>
              </a:rPr>
              <a:t> </a:t>
            </a:r>
            <a:endParaRPr lang="en-US" sz="2400" b="1" dirty="0">
              <a:solidFill>
                <a:prstClr val="black"/>
              </a:solidFill>
              <a:latin typeface="Trebuchet MS" pitchFamily="34" charset="0"/>
            </a:endParaRPr>
          </a:p>
          <a:p>
            <a:pPr algn="ctr"/>
            <a:r>
              <a:rPr lang="ro-RO" sz="2400" b="1" i="1" dirty="0" smtClean="0">
                <a:latin typeface="Trebuchet MS" panose="020B0603020202020204" pitchFamily="34" charset="0"/>
              </a:rPr>
              <a:t>cod proiect 16.4.2.113, </a:t>
            </a:r>
            <a:r>
              <a:rPr lang="ro-RO" sz="2400" b="1" i="1" dirty="0" err="1" smtClean="0">
                <a:latin typeface="Trebuchet MS" panose="020B0603020202020204" pitchFamily="34" charset="0"/>
              </a:rPr>
              <a:t>еMS</a:t>
            </a:r>
            <a:r>
              <a:rPr lang="ro-RO" sz="2400" b="1" i="1" dirty="0" smtClean="0">
                <a:latin typeface="Trebuchet MS" panose="020B0603020202020204" pitchFamily="34" charset="0"/>
              </a:rPr>
              <a:t> ROBG – </a:t>
            </a:r>
            <a:r>
              <a:rPr lang="ro-RO" sz="2400" b="1" i="1" dirty="0" smtClean="0">
                <a:latin typeface="Trebuchet MS" panose="020B0603020202020204" pitchFamily="34" charset="0"/>
              </a:rPr>
              <a:t>155</a:t>
            </a:r>
          </a:p>
          <a:p>
            <a:pPr algn="ctr"/>
            <a:r>
              <a:rPr lang="ro-RO" sz="2400" b="1" i="1" dirty="0" smtClean="0">
                <a:latin typeface="Trebuchet MS" panose="020B0603020202020204" pitchFamily="34" charset="0"/>
              </a:rPr>
              <a:t>Valoarea contribuției UE: 301 715,53 euro </a:t>
            </a:r>
            <a:endParaRPr lang="ro-RO" sz="2400" b="1" i="1" dirty="0" smtClean="0">
              <a:latin typeface="Trebuchet MS" panose="020B0603020202020204" pitchFamily="34" charset="0"/>
            </a:endParaRPr>
          </a:p>
          <a:p>
            <a:pPr algn="ctr"/>
            <a:r>
              <a:rPr lang="ro-RO" sz="1200" dirty="0"/>
              <a:t>Proiectul "BG RO </a:t>
            </a:r>
            <a:r>
              <a:rPr lang="ro-RO" sz="1200" dirty="0" err="1"/>
              <a:t>Mobility</a:t>
            </a:r>
            <a:r>
              <a:rPr lang="ro-RO" sz="1200" dirty="0"/>
              <a:t>" este </a:t>
            </a:r>
            <a:r>
              <a:rPr lang="ro-RO" sz="1200" dirty="0" err="1"/>
              <a:t>cofinanţat</a:t>
            </a:r>
            <a:r>
              <a:rPr lang="ro-RO" sz="1200" dirty="0"/>
              <a:t> de Uniunea Europeană prin Fondul European pentru Dezvoltare Regională în cadrul Programului </a:t>
            </a:r>
            <a:r>
              <a:rPr lang="ro-RO" sz="1200" dirty="0" err="1"/>
              <a:t>Interreg</a:t>
            </a:r>
            <a:r>
              <a:rPr lang="ro-RO" sz="1200" dirty="0"/>
              <a:t> V-A România – Bulgaria prin intermediul programului INTERREG VA România-Bulgaria</a:t>
            </a:r>
            <a:endParaRPr lang="en-US" sz="1200" dirty="0"/>
          </a:p>
          <a:p>
            <a:pPr algn="ctr"/>
            <a:r>
              <a:rPr lang="ro-RO" sz="1200" dirty="0" smtClean="0">
                <a:latin typeface="Trebuchet MS" panose="020B0603020202020204" pitchFamily="34" charset="0"/>
              </a:rPr>
              <a:t>Axa </a:t>
            </a:r>
            <a:r>
              <a:rPr lang="ro-RO" sz="1200" dirty="0">
                <a:latin typeface="Trebuchet MS" panose="020B0603020202020204" pitchFamily="34" charset="0"/>
              </a:rPr>
              <a:t>prioritară "O regiune calificată și favorabilă incluziunii</a:t>
            </a:r>
            <a:r>
              <a:rPr lang="ro-RO" sz="1200" dirty="0" smtClean="0">
                <a:latin typeface="Trebuchet MS" panose="020B0603020202020204" pitchFamily="34" charset="0"/>
              </a:rPr>
              <a:t>" </a:t>
            </a:r>
          </a:p>
          <a:p>
            <a:pPr algn="ctr"/>
            <a:r>
              <a:rPr lang="ro-RO" sz="1100" dirty="0" smtClean="0">
                <a:latin typeface="Trebuchet MS" panose="020B0603020202020204" pitchFamily="34" charset="0"/>
              </a:rPr>
              <a:t>Obiectivul </a:t>
            </a:r>
            <a:r>
              <a:rPr lang="ro-RO" sz="1100" dirty="0">
                <a:latin typeface="Trebuchet MS" panose="020B0603020202020204" pitchFamily="34" charset="0"/>
              </a:rPr>
              <a:t>specific "Încurajarea integrării zonei transfrontaliere în ceea ce privește ocuparea forței de muncă și mobilitatea forței de </a:t>
            </a:r>
            <a:r>
              <a:rPr lang="ro-RO" sz="1100" dirty="0" smtClean="0">
                <a:latin typeface="Trebuchet MS" panose="020B0603020202020204" pitchFamily="34" charset="0"/>
              </a:rPr>
              <a:t>muncă”</a:t>
            </a:r>
          </a:p>
          <a:p>
            <a:pPr algn="ctr"/>
            <a:endParaRPr lang="ro-RO" sz="1100" dirty="0">
              <a:latin typeface="Trebuchet MS" panose="020B0603020202020204" pitchFamily="34" charset="0"/>
            </a:endParaRPr>
          </a:p>
        </p:txBody>
      </p:sp>
      <p:pic>
        <p:nvPicPr>
          <p:cNvPr id="205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4031666">
            <a:off x="89413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4" descr="Logo-ROGov_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738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Logo UE R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307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11"/>
          <p:cNvSpPr txBox="1">
            <a:spLocks noChangeArrowheads="1"/>
          </p:cNvSpPr>
          <p:nvPr/>
        </p:nvSpPr>
        <p:spPr bwMode="auto">
          <a:xfrm>
            <a:off x="88915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5"/>
          <p:cNvSpPr>
            <a:spLocks noChangeArrowheads="1"/>
          </p:cNvSpPr>
          <p:nvPr/>
        </p:nvSpPr>
        <p:spPr bwMode="auto">
          <a:xfrm>
            <a:off x="-24708" y="546499"/>
            <a:ext cx="12216708" cy="1062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88224" y="53704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557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2173288"/>
            <a:ext cx="10121900" cy="3392724"/>
          </a:xfrm>
          <a:prstGeom prst="rect">
            <a:avLst/>
          </a:prstGeom>
        </p:spPr>
        <p:txBody>
          <a:bodyPr wrap="square">
            <a:spAutoFit/>
          </a:bodyPr>
          <a:lstStyle/>
          <a:p>
            <a:pPr algn="just"/>
            <a:r>
              <a:rPr lang="ro-RO" sz="1600" dirty="0">
                <a:latin typeface="Trebuchet MS" panose="020B0603020202020204" pitchFamily="34" charset="0"/>
              </a:rPr>
              <a:t>Discriminarea pe criteriul de sex </a:t>
            </a:r>
            <a:endParaRPr lang="en-US"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Orice </a:t>
            </a:r>
            <a:r>
              <a:rPr lang="ro-RO" sz="1600" dirty="0" err="1">
                <a:latin typeface="Trebuchet MS" panose="020B0603020202020204" pitchFamily="34" charset="0"/>
              </a:rPr>
              <a:t>diferenţiere</a:t>
            </a:r>
            <a:r>
              <a:rPr lang="ro-RO" sz="1600" dirty="0">
                <a:latin typeface="Trebuchet MS" panose="020B0603020202020204" pitchFamily="34" charset="0"/>
              </a:rPr>
              <a:t>, excludere sau </a:t>
            </a:r>
            <a:r>
              <a:rPr lang="ro-RO" sz="1600" dirty="0" err="1">
                <a:latin typeface="Trebuchet MS" panose="020B0603020202020204" pitchFamily="34" charset="0"/>
              </a:rPr>
              <a:t>restricţie</a:t>
            </a:r>
            <a:r>
              <a:rPr lang="ro-RO" sz="1600" dirty="0">
                <a:latin typeface="Trebuchet MS" panose="020B0603020202020204" pitchFamily="34" charset="0"/>
              </a:rPr>
              <a:t> bazată pe sex, care are ca efect sau scop împiedicarea sau anularea </a:t>
            </a:r>
            <a:r>
              <a:rPr lang="ro-RO" sz="1600" dirty="0" err="1">
                <a:latin typeface="Trebuchet MS" panose="020B0603020202020204" pitchFamily="34" charset="0"/>
              </a:rPr>
              <a:t>recunoaşterii</a:t>
            </a:r>
            <a:r>
              <a:rPr lang="ro-RO" sz="1600" dirty="0">
                <a:latin typeface="Trebuchet MS" panose="020B0603020202020204" pitchFamily="34" charset="0"/>
              </a:rPr>
              <a:t>, beneficiului sau exercitării de către femei, indiferent de statutul lor matrimonial, pe baza </a:t>
            </a:r>
            <a:r>
              <a:rPr lang="ro-RO" sz="1600" dirty="0" err="1">
                <a:latin typeface="Trebuchet MS" panose="020B0603020202020204" pitchFamily="34" charset="0"/>
              </a:rPr>
              <a:t>egalităţii</a:t>
            </a:r>
            <a:r>
              <a:rPr lang="ro-RO" sz="1600" dirty="0">
                <a:latin typeface="Trebuchet MS" panose="020B0603020202020204" pitchFamily="34" charset="0"/>
              </a:rPr>
              <a:t> dintre </a:t>
            </a:r>
            <a:r>
              <a:rPr lang="ro-RO" sz="1600" dirty="0" err="1">
                <a:latin typeface="Trebuchet MS" panose="020B0603020202020204" pitchFamily="34" charset="0"/>
              </a:rPr>
              <a:t>bărbaţi</a:t>
            </a:r>
            <a:r>
              <a:rPr lang="ro-RO" sz="1600" dirty="0">
                <a:latin typeface="Trebuchet MS" panose="020B0603020202020204" pitchFamily="34" charset="0"/>
              </a:rPr>
              <a:t> </a:t>
            </a:r>
            <a:r>
              <a:rPr lang="ro-RO" sz="1600" dirty="0" err="1">
                <a:latin typeface="Trebuchet MS" panose="020B0603020202020204" pitchFamily="34" charset="0"/>
              </a:rPr>
              <a:t>şi</a:t>
            </a:r>
            <a:r>
              <a:rPr lang="ro-RO" sz="1600" dirty="0">
                <a:latin typeface="Trebuchet MS" panose="020B0603020202020204" pitchFamily="34" charset="0"/>
              </a:rPr>
              <a:t> femei, a drepturilor omului </a:t>
            </a:r>
            <a:r>
              <a:rPr lang="ro-RO" sz="1600" dirty="0" err="1">
                <a:latin typeface="Trebuchet MS" panose="020B0603020202020204" pitchFamily="34" charset="0"/>
              </a:rPr>
              <a:t>şi</a:t>
            </a:r>
            <a:r>
              <a:rPr lang="ro-RO" sz="1600" dirty="0">
                <a:latin typeface="Trebuchet MS" panose="020B0603020202020204" pitchFamily="34" charset="0"/>
              </a:rPr>
              <a:t> </a:t>
            </a:r>
            <a:r>
              <a:rPr lang="ro-RO" sz="1600" dirty="0" err="1">
                <a:latin typeface="Trebuchet MS" panose="020B0603020202020204" pitchFamily="34" charset="0"/>
              </a:rPr>
              <a:t>libertăţilor</a:t>
            </a:r>
            <a:r>
              <a:rPr lang="ro-RO" sz="1600" dirty="0">
                <a:latin typeface="Trebuchet MS" panose="020B0603020202020204" pitchFamily="34" charset="0"/>
              </a:rPr>
              <a:t> fundamentale, în domeniile politic, economic, social, cultural, civil sau în orice alt domeniu. </a:t>
            </a:r>
            <a:endParaRPr lang="en-US" sz="1600" dirty="0">
              <a:latin typeface="Trebuchet MS" panose="020B0603020202020204" pitchFamily="34" charset="0"/>
            </a:endParaRPr>
          </a:p>
          <a:p>
            <a:pPr algn="just">
              <a:buFont typeface="Arial" pitchFamily="34" charset="0"/>
              <a:buChar char="•"/>
            </a:pPr>
            <a:endParaRPr lang="en-US" sz="1600" dirty="0">
              <a:latin typeface="Trebuchet MS" panose="020B0603020202020204" pitchFamily="34" charset="0"/>
            </a:endParaRPr>
          </a:p>
          <a:p>
            <a:pPr algn="just"/>
            <a:r>
              <a:rPr lang="ro-RO" sz="1600" dirty="0">
                <a:latin typeface="Trebuchet MS" panose="020B0603020202020204" pitchFamily="34" charset="0"/>
              </a:rPr>
              <a:t>     </a:t>
            </a:r>
            <a:r>
              <a:rPr lang="en-US" sz="1600" dirty="0">
                <a:latin typeface="Trebuchet MS" panose="020B0603020202020204" pitchFamily="34" charset="0"/>
              </a:rPr>
              <a:t>Di</a:t>
            </a:r>
            <a:r>
              <a:rPr lang="ro-RO" sz="1600" dirty="0" err="1">
                <a:latin typeface="Trebuchet MS" panose="020B0603020202020204" pitchFamily="34" charset="0"/>
              </a:rPr>
              <a:t>scriminare</a:t>
            </a:r>
            <a:r>
              <a:rPr lang="ro-RO" sz="1600" dirty="0">
                <a:latin typeface="Trebuchet MS" panose="020B0603020202020204" pitchFamily="34" charset="0"/>
              </a:rPr>
              <a:t> pozitivă</a:t>
            </a:r>
            <a:endParaRPr lang="en-US"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en-US" sz="1600" dirty="0">
                <a:latin typeface="Trebuchet MS" panose="020B0603020202020204" pitchFamily="34" charset="0"/>
              </a:rPr>
              <a:t>A</a:t>
            </a:r>
            <a:r>
              <a:rPr lang="ro-RO" sz="1600" dirty="0" err="1">
                <a:latin typeface="Trebuchet MS" panose="020B0603020202020204" pitchFamily="34" charset="0"/>
              </a:rPr>
              <a:t>cțiunile</a:t>
            </a:r>
            <a:r>
              <a:rPr lang="en-US" sz="1600" dirty="0">
                <a:latin typeface="Trebuchet MS" panose="020B0603020202020204" pitchFamily="34" charset="0"/>
              </a:rPr>
              <a:t> p</a:t>
            </a:r>
            <a:r>
              <a:rPr lang="ro-RO" sz="1600" dirty="0" err="1">
                <a:latin typeface="Trebuchet MS" panose="020B0603020202020204" pitchFamily="34" charset="0"/>
              </a:rPr>
              <a:t>ozitive</a:t>
            </a:r>
            <a:r>
              <a:rPr lang="en-US" sz="1600" dirty="0">
                <a:latin typeface="Trebuchet MS" panose="020B0603020202020204" pitchFamily="34" charset="0"/>
              </a:rPr>
              <a:t> au d</a:t>
            </a:r>
            <a:r>
              <a:rPr lang="ro-RO" sz="1600" dirty="0" err="1">
                <a:latin typeface="Trebuchet MS" panose="020B0603020202020204" pitchFamily="34" charset="0"/>
              </a:rPr>
              <a:t>rept</a:t>
            </a:r>
            <a:r>
              <a:rPr lang="en-US" sz="1600" dirty="0">
                <a:latin typeface="Trebuchet MS" panose="020B0603020202020204" pitchFamily="34" charset="0"/>
              </a:rPr>
              <a:t> s</a:t>
            </a:r>
            <a:r>
              <a:rPr lang="ro-RO" sz="1600" dirty="0">
                <a:latin typeface="Trebuchet MS" panose="020B0603020202020204" pitchFamily="34" charset="0"/>
              </a:rPr>
              <a:t>cop</a:t>
            </a:r>
            <a:r>
              <a:rPr lang="en-US" sz="1600" dirty="0">
                <a:latin typeface="Trebuchet MS" panose="020B0603020202020204" pitchFamily="34" charset="0"/>
              </a:rPr>
              <a:t> p</a:t>
            </a:r>
            <a:r>
              <a:rPr lang="ro-RO" sz="1600" dirty="0" err="1">
                <a:latin typeface="Trebuchet MS" panose="020B0603020202020204" pitchFamily="34" charset="0"/>
              </a:rPr>
              <a:t>romovarea</a:t>
            </a:r>
            <a:r>
              <a:rPr lang="en-US" sz="1600" dirty="0">
                <a:latin typeface="Trebuchet MS" panose="020B0603020202020204" pitchFamily="34" charset="0"/>
              </a:rPr>
              <a:t> </a:t>
            </a:r>
            <a:r>
              <a:rPr lang="ro-RO" sz="1600" dirty="0">
                <a:latin typeface="Trebuchet MS" panose="020B0603020202020204" pitchFamily="34" charset="0"/>
              </a:rPr>
              <a:t>principiului</a:t>
            </a:r>
            <a:r>
              <a:rPr lang="en-US" sz="1600" dirty="0">
                <a:latin typeface="Trebuchet MS" panose="020B0603020202020204" pitchFamily="34" charset="0"/>
              </a:rPr>
              <a:t> t</a:t>
            </a:r>
            <a:r>
              <a:rPr lang="ro-RO" sz="1600" dirty="0" err="1">
                <a:latin typeface="Trebuchet MS" panose="020B0603020202020204" pitchFamily="34" charset="0"/>
              </a:rPr>
              <a:t>ratamentului</a:t>
            </a:r>
            <a:r>
              <a:rPr lang="en-US" sz="1600" dirty="0">
                <a:latin typeface="Trebuchet MS" panose="020B0603020202020204" pitchFamily="34" charset="0"/>
              </a:rPr>
              <a:t> e</a:t>
            </a:r>
            <a:r>
              <a:rPr lang="ro-RO" sz="1600" dirty="0">
                <a:latin typeface="Trebuchet MS" panose="020B0603020202020204" pitchFamily="34" charset="0"/>
              </a:rPr>
              <a:t>gal</a:t>
            </a:r>
            <a:r>
              <a:rPr lang="en-US" sz="1600" dirty="0">
                <a:latin typeface="Trebuchet MS" panose="020B0603020202020204" pitchFamily="34" charset="0"/>
              </a:rPr>
              <a:t> p</a:t>
            </a:r>
            <a:r>
              <a:rPr lang="ro-RO" sz="1600" dirty="0" err="1">
                <a:latin typeface="Trebuchet MS" panose="020B0603020202020204" pitchFamily="34" charset="0"/>
              </a:rPr>
              <a:t>entru</a:t>
            </a:r>
            <a:r>
              <a:rPr lang="en-US" sz="1600" dirty="0">
                <a:latin typeface="Trebuchet MS" panose="020B0603020202020204" pitchFamily="34" charset="0"/>
              </a:rPr>
              <a:t> o c</a:t>
            </a:r>
            <a:r>
              <a:rPr lang="ro-RO" sz="1600" dirty="0" err="1">
                <a:latin typeface="Trebuchet MS" panose="020B0603020202020204" pitchFamily="34" charset="0"/>
              </a:rPr>
              <a:t>ategorie</a:t>
            </a:r>
            <a:r>
              <a:rPr lang="en-US" sz="1600" dirty="0">
                <a:latin typeface="Trebuchet MS" panose="020B0603020202020204" pitchFamily="34" charset="0"/>
              </a:rPr>
              <a:t> de f</a:t>
            </a:r>
            <a:r>
              <a:rPr lang="ro-RO" sz="1600" dirty="0" err="1">
                <a:latin typeface="Trebuchet MS" panose="020B0603020202020204" pitchFamily="34" charset="0"/>
              </a:rPr>
              <a:t>emei</a:t>
            </a:r>
            <a:r>
              <a:rPr lang="en-US" sz="1600" dirty="0">
                <a:latin typeface="Trebuchet MS" panose="020B0603020202020204" pitchFamily="34" charset="0"/>
              </a:rPr>
              <a:t> </a:t>
            </a:r>
            <a:r>
              <a:rPr lang="ro-RO" sz="1600" dirty="0">
                <a:latin typeface="Trebuchet MS" panose="020B0603020202020204" pitchFamily="34" charset="0"/>
              </a:rPr>
              <a:t>sau</a:t>
            </a:r>
            <a:r>
              <a:rPr lang="en-US" sz="1600" dirty="0">
                <a:latin typeface="Trebuchet MS" panose="020B0603020202020204" pitchFamily="34" charset="0"/>
              </a:rPr>
              <a:t> </a:t>
            </a:r>
            <a:r>
              <a:rPr lang="ro-RO" sz="1600" dirty="0">
                <a:latin typeface="Trebuchet MS" panose="020B0603020202020204" pitchFamily="34" charset="0"/>
              </a:rPr>
              <a:t>bărbați</a:t>
            </a:r>
            <a:r>
              <a:rPr lang="en-US" sz="1600" dirty="0">
                <a:latin typeface="Trebuchet MS" panose="020B0603020202020204" pitchFamily="34" charset="0"/>
              </a:rPr>
              <a:t>, care la un moment d</a:t>
            </a:r>
            <a:r>
              <a:rPr lang="ro-RO" sz="1600" dirty="0">
                <a:latin typeface="Trebuchet MS" panose="020B0603020202020204" pitchFamily="34" charset="0"/>
              </a:rPr>
              <a:t>at</a:t>
            </a:r>
            <a:r>
              <a:rPr lang="en-US" sz="1600" dirty="0">
                <a:latin typeface="Trebuchet MS" panose="020B0603020202020204" pitchFamily="34" charset="0"/>
              </a:rPr>
              <a:t> e</a:t>
            </a:r>
            <a:r>
              <a:rPr lang="ro-RO" sz="1600" dirty="0" err="1">
                <a:latin typeface="Trebuchet MS" panose="020B0603020202020204" pitchFamily="34" charset="0"/>
              </a:rPr>
              <a:t>ste</a:t>
            </a:r>
            <a:r>
              <a:rPr lang="en-US" sz="1600" dirty="0">
                <a:latin typeface="Trebuchet MS" panose="020B0603020202020204" pitchFamily="34" charset="0"/>
              </a:rPr>
              <a:t> î</a:t>
            </a:r>
            <a:r>
              <a:rPr lang="ro-RO" sz="1600" dirty="0" err="1">
                <a:latin typeface="Trebuchet MS" panose="020B0603020202020204" pitchFamily="34" charset="0"/>
              </a:rPr>
              <a:t>ntr</a:t>
            </a:r>
            <a:r>
              <a:rPr lang="ro-RO" sz="1600" dirty="0">
                <a:latin typeface="Trebuchet MS" panose="020B0603020202020204" pitchFamily="34" charset="0"/>
              </a:rPr>
              <a:t>-o</a:t>
            </a:r>
            <a:r>
              <a:rPr lang="en-US" sz="1600" dirty="0">
                <a:latin typeface="Trebuchet MS" panose="020B0603020202020204" pitchFamily="34" charset="0"/>
              </a:rPr>
              <a:t> p</a:t>
            </a:r>
            <a:r>
              <a:rPr lang="ro-RO" sz="1600" dirty="0" err="1">
                <a:latin typeface="Trebuchet MS" panose="020B0603020202020204" pitchFamily="34" charset="0"/>
              </a:rPr>
              <a:t>oziție</a:t>
            </a:r>
            <a:r>
              <a:rPr lang="en-US" sz="1600" dirty="0">
                <a:latin typeface="Trebuchet MS" panose="020B0603020202020204" pitchFamily="34" charset="0"/>
              </a:rPr>
              <a:t> d</a:t>
            </a:r>
            <a:r>
              <a:rPr lang="ro-RO" sz="1600" dirty="0" err="1">
                <a:latin typeface="Trebuchet MS" panose="020B0603020202020204" pitchFamily="34" charset="0"/>
              </a:rPr>
              <a:t>ezavantajoasă</a:t>
            </a:r>
            <a:r>
              <a:rPr lang="ro-RO" sz="1600" dirty="0">
                <a:latin typeface="Trebuchet MS" panose="020B0603020202020204" pitchFamily="34" charset="0"/>
              </a:rPr>
              <a:t> </a:t>
            </a:r>
            <a:r>
              <a:rPr lang="en-US" sz="1600" dirty="0">
                <a:latin typeface="Trebuchet MS" panose="020B0603020202020204" pitchFamily="34" charset="0"/>
              </a:rPr>
              <a:t>î</a:t>
            </a:r>
            <a:r>
              <a:rPr lang="ro-RO" sz="1600" dirty="0">
                <a:latin typeface="Trebuchet MS" panose="020B0603020202020204" pitchFamily="34" charset="0"/>
              </a:rPr>
              <a:t>n</a:t>
            </a:r>
            <a:r>
              <a:rPr lang="en-US" sz="1600" dirty="0">
                <a:latin typeface="Trebuchet MS" panose="020B0603020202020204" pitchFamily="34" charset="0"/>
              </a:rPr>
              <a:t> c</a:t>
            </a:r>
            <a:r>
              <a:rPr lang="ro-RO" sz="1600" dirty="0" err="1">
                <a:latin typeface="Trebuchet MS" panose="020B0603020202020204" pitchFamily="34" charset="0"/>
              </a:rPr>
              <a:t>omparație</a:t>
            </a:r>
            <a:r>
              <a:rPr lang="en-US" sz="1600" dirty="0">
                <a:latin typeface="Trebuchet MS" panose="020B0603020202020204" pitchFamily="34" charset="0"/>
              </a:rPr>
              <a:t> cu m</a:t>
            </a:r>
            <a:r>
              <a:rPr lang="ro-RO" sz="1600" dirty="0" err="1">
                <a:latin typeface="Trebuchet MS" panose="020B0603020202020204" pitchFamily="34" charset="0"/>
              </a:rPr>
              <a:t>ajoritatea</a:t>
            </a:r>
            <a:r>
              <a:rPr lang="en-US" sz="1600" dirty="0">
                <a:latin typeface="Trebuchet MS" panose="020B0603020202020204" pitchFamily="34" charset="0"/>
              </a:rPr>
              <a:t>. E</a:t>
            </a:r>
            <a:r>
              <a:rPr lang="ro-RO" sz="1600" dirty="0">
                <a:latin typeface="Trebuchet MS" panose="020B0603020202020204" pitchFamily="34" charset="0"/>
              </a:rPr>
              <a:t>le</a:t>
            </a:r>
            <a:r>
              <a:rPr lang="en-US" sz="1600" dirty="0">
                <a:latin typeface="Trebuchet MS" panose="020B0603020202020204" pitchFamily="34" charset="0"/>
              </a:rPr>
              <a:t> s</a:t>
            </a:r>
            <a:r>
              <a:rPr lang="ro-RO" sz="1600" dirty="0">
                <a:latin typeface="Trebuchet MS" panose="020B0603020202020204" pitchFamily="34" charset="0"/>
              </a:rPr>
              <a:t>unt </a:t>
            </a:r>
            <a:r>
              <a:rPr lang="en-US" sz="1600" dirty="0" err="1">
                <a:latin typeface="Trebuchet MS" panose="020B0603020202020204" pitchFamily="34" charset="0"/>
              </a:rPr>
              <a:t>i</a:t>
            </a:r>
            <a:r>
              <a:rPr lang="ro-RO" sz="1600" dirty="0" err="1">
                <a:latin typeface="Trebuchet MS" panose="020B0603020202020204" pitchFamily="34" charset="0"/>
              </a:rPr>
              <a:t>nițiate</a:t>
            </a:r>
            <a:r>
              <a:rPr lang="en-US" sz="1600" dirty="0">
                <a:latin typeface="Trebuchet MS" panose="020B0603020202020204" pitchFamily="34" charset="0"/>
              </a:rPr>
              <a:t> p</a:t>
            </a:r>
            <a:r>
              <a:rPr lang="ro-RO" sz="1600" dirty="0" err="1">
                <a:latin typeface="Trebuchet MS" panose="020B0603020202020204" pitchFamily="34" charset="0"/>
              </a:rPr>
              <a:t>entru</a:t>
            </a:r>
            <a:r>
              <a:rPr lang="en-US" sz="1600" dirty="0">
                <a:latin typeface="Trebuchet MS" panose="020B0603020202020204" pitchFamily="34" charset="0"/>
              </a:rPr>
              <a:t> a o</a:t>
            </a:r>
            <a:r>
              <a:rPr lang="ro-RO" sz="1600" dirty="0">
                <a:latin typeface="Trebuchet MS" panose="020B0603020202020204" pitchFamily="34" charset="0"/>
              </a:rPr>
              <a:t>ferii</a:t>
            </a:r>
            <a:r>
              <a:rPr lang="en-US" sz="1600" dirty="0">
                <a:latin typeface="Trebuchet MS" panose="020B0603020202020204" pitchFamily="34" charset="0"/>
              </a:rPr>
              <a:t> c</a:t>
            </a:r>
            <a:r>
              <a:rPr lang="ro-RO" sz="1600" dirty="0" err="1">
                <a:latin typeface="Trebuchet MS" panose="020B0603020202020204" pitchFamily="34" charset="0"/>
              </a:rPr>
              <a:t>ategoriei</a:t>
            </a:r>
            <a:r>
              <a:rPr lang="en-US" sz="1600" dirty="0">
                <a:latin typeface="Trebuchet MS" panose="020B0603020202020204" pitchFamily="34" charset="0"/>
              </a:rPr>
              <a:t> d</a:t>
            </a:r>
            <a:r>
              <a:rPr lang="ro-RO" sz="1600" dirty="0" err="1">
                <a:latin typeface="Trebuchet MS" panose="020B0603020202020204" pitchFamily="34" charset="0"/>
              </a:rPr>
              <a:t>efavorizate</a:t>
            </a:r>
            <a:r>
              <a:rPr lang="en-US" sz="1600" dirty="0">
                <a:latin typeface="Trebuchet MS" panose="020B0603020202020204" pitchFamily="34" charset="0"/>
              </a:rPr>
              <a:t> o s</a:t>
            </a:r>
            <a:r>
              <a:rPr lang="ro-RO" sz="1600" dirty="0" err="1">
                <a:latin typeface="Trebuchet MS" panose="020B0603020202020204" pitchFamily="34" charset="0"/>
              </a:rPr>
              <a:t>erie</a:t>
            </a:r>
            <a:r>
              <a:rPr lang="en-US" sz="1600" dirty="0">
                <a:latin typeface="Trebuchet MS" panose="020B0603020202020204" pitchFamily="34" charset="0"/>
              </a:rPr>
              <a:t> de </a:t>
            </a:r>
            <a:r>
              <a:rPr lang="ro-RO" sz="1600" dirty="0">
                <a:latin typeface="Trebuchet MS" panose="020B0603020202020204" pitchFamily="34" charset="0"/>
              </a:rPr>
              <a:t>avantaje</a:t>
            </a:r>
            <a:r>
              <a:rPr lang="en-US" sz="1600" dirty="0">
                <a:latin typeface="Trebuchet MS" panose="020B0603020202020204" pitchFamily="34" charset="0"/>
              </a:rPr>
              <a:t> cu </a:t>
            </a:r>
            <a:r>
              <a:rPr lang="ro-RO" sz="1600" dirty="0">
                <a:latin typeface="Trebuchet MS" panose="020B0603020202020204" pitchFamily="34" charset="0"/>
              </a:rPr>
              <a:t>scopul</a:t>
            </a:r>
            <a:r>
              <a:rPr lang="en-US" sz="1600" dirty="0">
                <a:latin typeface="Trebuchet MS" panose="020B0603020202020204" pitchFamily="34" charset="0"/>
              </a:rPr>
              <a:t> </a:t>
            </a:r>
            <a:r>
              <a:rPr lang="ro-RO" sz="1600" dirty="0">
                <a:latin typeface="Trebuchet MS" panose="020B0603020202020204" pitchFamily="34" charset="0"/>
              </a:rPr>
              <a:t>stabilirii</a:t>
            </a:r>
            <a:r>
              <a:rPr lang="en-US" sz="1600" dirty="0">
                <a:latin typeface="Trebuchet MS" panose="020B0603020202020204" pitchFamily="34" charset="0"/>
              </a:rPr>
              <a:t> u</a:t>
            </a:r>
            <a:r>
              <a:rPr lang="ro-RO" sz="1600" dirty="0">
                <a:latin typeface="Trebuchet MS" panose="020B0603020202020204" pitchFamily="34" charset="0"/>
              </a:rPr>
              <a:t>nor</a:t>
            </a:r>
            <a:r>
              <a:rPr lang="en-US" sz="1600" dirty="0">
                <a:latin typeface="Trebuchet MS" panose="020B0603020202020204" pitchFamily="34" charset="0"/>
              </a:rPr>
              <a:t> ş</a:t>
            </a:r>
            <a:r>
              <a:rPr lang="ro-RO" sz="1600" dirty="0">
                <a:latin typeface="Trebuchet MS" panose="020B0603020202020204" pitchFamily="34" charset="0"/>
              </a:rPr>
              <a:t>anse</a:t>
            </a:r>
            <a:r>
              <a:rPr lang="en-US" sz="1600" dirty="0">
                <a:latin typeface="Trebuchet MS" panose="020B0603020202020204" pitchFamily="34" charset="0"/>
              </a:rPr>
              <a:t> r</a:t>
            </a:r>
            <a:r>
              <a:rPr lang="ro-RO" sz="1600" dirty="0" err="1">
                <a:latin typeface="Trebuchet MS" panose="020B0603020202020204" pitchFamily="34" charset="0"/>
              </a:rPr>
              <a:t>eale</a:t>
            </a:r>
            <a:r>
              <a:rPr lang="en-US" sz="1600" dirty="0">
                <a:latin typeface="Trebuchet MS" panose="020B0603020202020204" pitchFamily="34" charset="0"/>
              </a:rPr>
              <a:t> î</a:t>
            </a:r>
            <a:r>
              <a:rPr lang="ro-RO" sz="1600" dirty="0">
                <a:latin typeface="Trebuchet MS" panose="020B0603020202020204" pitchFamily="34" charset="0"/>
              </a:rPr>
              <a:t>n accesul</a:t>
            </a:r>
            <a:r>
              <a:rPr lang="en-US" sz="1600" dirty="0">
                <a:latin typeface="Trebuchet MS" panose="020B0603020202020204" pitchFamily="34" charset="0"/>
              </a:rPr>
              <a:t> la an</a:t>
            </a:r>
            <a:r>
              <a:rPr lang="ro-RO" sz="1600" dirty="0" err="1">
                <a:latin typeface="Trebuchet MS" panose="020B0603020202020204" pitchFamily="34" charset="0"/>
              </a:rPr>
              <a:t>umite</a:t>
            </a:r>
            <a:r>
              <a:rPr lang="en-US" sz="1600" dirty="0">
                <a:latin typeface="Trebuchet MS" panose="020B0603020202020204" pitchFamily="34" charset="0"/>
              </a:rPr>
              <a:t> </a:t>
            </a:r>
            <a:r>
              <a:rPr lang="ro-RO" sz="1600" dirty="0">
                <a:latin typeface="Trebuchet MS" panose="020B0603020202020204" pitchFamily="34" charset="0"/>
              </a:rPr>
              <a:t>drepturi</a:t>
            </a:r>
            <a:endParaRPr lang="en-US" sz="1600" dirty="0">
              <a:latin typeface="Trebuchet MS" panose="020B0603020202020204" pitchFamily="34" charset="0"/>
            </a:endParaRPr>
          </a:p>
          <a:p>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547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2173288"/>
            <a:ext cx="10121900" cy="2471446"/>
          </a:xfrm>
          <a:prstGeom prst="rect">
            <a:avLst/>
          </a:prstGeom>
        </p:spPr>
        <p:txBody>
          <a:bodyPr wrap="square">
            <a:spAutoFit/>
          </a:bodyPr>
          <a:lstStyle/>
          <a:p>
            <a:pPr algn="just">
              <a:buFont typeface="Arial" pitchFamily="34" charset="0"/>
              <a:buChar char="•"/>
            </a:pPr>
            <a:r>
              <a:rPr lang="ro-RO" sz="1600" dirty="0">
                <a:latin typeface="Trebuchet MS" panose="020B0603020202020204" pitchFamily="34" charset="0"/>
              </a:rPr>
              <a:t> Câteva dintre cele mai importante documente privind egalitatea de </a:t>
            </a:r>
            <a:r>
              <a:rPr lang="ro-RO" sz="1600" dirty="0" err="1">
                <a:latin typeface="Trebuchet MS" panose="020B0603020202020204" pitchFamily="34" charset="0"/>
              </a:rPr>
              <a:t>şanse</a:t>
            </a:r>
            <a:r>
              <a:rPr lang="ro-RO" sz="1600" dirty="0">
                <a:latin typeface="Trebuchet MS" panose="020B0603020202020204" pitchFamily="34" charset="0"/>
              </a:rPr>
              <a:t> </a:t>
            </a:r>
            <a:r>
              <a:rPr lang="ro-RO" sz="1600" dirty="0" err="1">
                <a:latin typeface="Trebuchet MS" panose="020B0603020202020204" pitchFamily="34" charset="0"/>
              </a:rPr>
              <a:t>şi</a:t>
            </a:r>
            <a:r>
              <a:rPr lang="ro-RO" sz="1600" dirty="0">
                <a:latin typeface="Trebuchet MS" panose="020B0603020202020204" pitchFamily="34" charset="0"/>
              </a:rPr>
              <a:t> nediscriminarea, adoptate la nivelul ONU sau al UE, sunt</a:t>
            </a:r>
            <a:r>
              <a:rPr lang="ro-RO" sz="1600" dirty="0" smtClean="0">
                <a:latin typeface="Trebuchet MS" panose="020B0603020202020204" pitchFamily="34" charset="0"/>
              </a:rPr>
              <a:t>:</a:t>
            </a:r>
            <a:endParaRPr lang="ro-RO" sz="1600" dirty="0">
              <a:latin typeface="Trebuchet MS" panose="020B0603020202020204" pitchFamily="34" charset="0"/>
            </a:endParaRPr>
          </a:p>
          <a:p>
            <a:pPr lvl="0" algn="just">
              <a:buFont typeface="Arial" pitchFamily="34" charset="0"/>
              <a:buChar char="•"/>
            </a:pPr>
            <a:r>
              <a:rPr lang="ro-RO" sz="1600" b="1" dirty="0">
                <a:latin typeface="Trebuchet MS" panose="020B0603020202020204" pitchFamily="34" charset="0"/>
              </a:rPr>
              <a:t>    </a:t>
            </a:r>
            <a:r>
              <a:rPr lang="ro-RO" sz="1600" dirty="0">
                <a:latin typeface="Trebuchet MS" panose="020B0603020202020204" pitchFamily="34" charset="0"/>
              </a:rPr>
              <a:t>Carta Socială Europeană revizuită din 03.05.1996, publicată în Monitorul Oficial, Partea I nr. 193/04.05.1999</a:t>
            </a:r>
            <a:r>
              <a:rPr lang="ro-RO" sz="1600" dirty="0" smtClean="0">
                <a:latin typeface="Trebuchet MS" panose="020B0603020202020204" pitchFamily="34" charset="0"/>
              </a:rPr>
              <a:t>.</a:t>
            </a:r>
            <a:endParaRPr lang="ro-RO"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ro-RO" sz="1600" dirty="0" err="1">
                <a:latin typeface="Trebuchet MS" panose="020B0603020202020204" pitchFamily="34" charset="0"/>
              </a:rPr>
              <a:t>Convenţia</a:t>
            </a:r>
            <a:r>
              <a:rPr lang="ro-RO" sz="1600" dirty="0">
                <a:latin typeface="Trebuchet MS" panose="020B0603020202020204" pitchFamily="34" charset="0"/>
              </a:rPr>
              <a:t> ONU privind eliminarea tuturor formelor de discriminare împotriva femeilor (CEDAW) adoptată în 1979 </a:t>
            </a:r>
            <a:r>
              <a:rPr lang="ro-RO" sz="1600" dirty="0" err="1">
                <a:latin typeface="Trebuchet MS" panose="020B0603020202020204" pitchFamily="34" charset="0"/>
              </a:rPr>
              <a:t>şi</a:t>
            </a:r>
            <a:r>
              <a:rPr lang="ro-RO" sz="1600" dirty="0">
                <a:latin typeface="Trebuchet MS" panose="020B0603020202020204" pitchFamily="34" charset="0"/>
              </a:rPr>
              <a:t> intrată în vigoare în 1981</a:t>
            </a:r>
            <a:r>
              <a:rPr lang="ro-RO" sz="1600" dirty="0" smtClean="0">
                <a:latin typeface="Trebuchet MS" panose="020B0603020202020204" pitchFamily="34" charset="0"/>
              </a:rPr>
              <a:t>.</a:t>
            </a:r>
            <a:endParaRPr lang="ro-RO" sz="1600" dirty="0">
              <a:latin typeface="Trebuchet MS" panose="020B0603020202020204" pitchFamily="34" charset="0"/>
            </a:endParaRPr>
          </a:p>
          <a:p>
            <a:pPr lvl="0" algn="just">
              <a:buFont typeface="Arial" pitchFamily="34" charset="0"/>
              <a:buChar char="•"/>
            </a:pPr>
            <a:r>
              <a:rPr lang="ro-RO" sz="1600" dirty="0">
                <a:latin typeface="Trebuchet MS" panose="020B0603020202020204" pitchFamily="34" charset="0"/>
              </a:rPr>
              <a:t>    Directiva 79/7/CE privind aplicarea progresiva a tratamentului egal privind regimul legal de securitate socială (</a:t>
            </a:r>
            <a:r>
              <a:rPr lang="ro-RO" sz="1600" dirty="0" err="1">
                <a:latin typeface="Trebuchet MS" panose="020B0603020202020204" pitchFamily="34" charset="0"/>
              </a:rPr>
              <a:t>protecţia</a:t>
            </a:r>
            <a:r>
              <a:rPr lang="ro-RO" sz="1600" dirty="0">
                <a:latin typeface="Trebuchet MS" panose="020B0603020202020204" pitchFamily="34" charset="0"/>
              </a:rPr>
              <a:t> împotriva riscurilor la îmbolnăviri, invaliditate, </a:t>
            </a:r>
            <a:r>
              <a:rPr lang="ro-RO" sz="1600" dirty="0" err="1">
                <a:latin typeface="Trebuchet MS" panose="020B0603020202020204" pitchFamily="34" charset="0"/>
              </a:rPr>
              <a:t>bătrâneţe</a:t>
            </a:r>
            <a:r>
              <a:rPr lang="ro-RO" sz="1600" dirty="0">
                <a:latin typeface="Trebuchet MS" panose="020B0603020202020204" pitchFamily="34" charset="0"/>
              </a:rPr>
              <a:t>, accidente de munca, boli profesionale, </a:t>
            </a:r>
            <a:r>
              <a:rPr lang="ro-RO" sz="1600" dirty="0" err="1">
                <a:latin typeface="Trebuchet MS" panose="020B0603020202020204" pitchFamily="34" charset="0"/>
              </a:rPr>
              <a:t>şomaj</a:t>
            </a:r>
            <a:r>
              <a:rPr lang="ro-RO" sz="1600" dirty="0">
                <a:latin typeface="Trebuchet MS" panose="020B0603020202020204" pitchFamily="34" charset="0"/>
              </a:rPr>
              <a:t> </a:t>
            </a:r>
            <a:r>
              <a:rPr lang="ro-RO" sz="1600" dirty="0" err="1">
                <a:latin typeface="Trebuchet MS" panose="020B0603020202020204" pitchFamily="34" charset="0"/>
              </a:rPr>
              <a:t>şi</a:t>
            </a:r>
            <a:r>
              <a:rPr lang="ro-RO" sz="1600" dirty="0">
                <a:latin typeface="Trebuchet MS" panose="020B0603020202020204" pitchFamily="34" charset="0"/>
              </a:rPr>
              <a:t> </a:t>
            </a:r>
            <a:r>
              <a:rPr lang="ro-RO" sz="1600" dirty="0" err="1">
                <a:latin typeface="Trebuchet MS" panose="020B0603020202020204" pitchFamily="34" charset="0"/>
              </a:rPr>
              <a:t>asistenţă</a:t>
            </a:r>
            <a:r>
              <a:rPr lang="ro-RO" sz="1600" dirty="0">
                <a:latin typeface="Trebuchet MS" panose="020B0603020202020204" pitchFamily="34" charset="0"/>
              </a:rPr>
              <a:t> socială).</a:t>
            </a:r>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001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1792288"/>
            <a:ext cx="10121900" cy="3649204"/>
          </a:xfrm>
          <a:prstGeom prst="rect">
            <a:avLst/>
          </a:prstGeom>
        </p:spPr>
        <p:txBody>
          <a:bodyPr wrap="square">
            <a:spAutoFit/>
          </a:bodyPr>
          <a:lstStyle/>
          <a:p>
            <a:r>
              <a:rPr lang="ro-RO" sz="1600" b="1" dirty="0">
                <a:latin typeface="Trebuchet MS" panose="020B0603020202020204" pitchFamily="34" charset="0"/>
              </a:rPr>
              <a:t>Combaterea discriminării la locul de muncă</a:t>
            </a:r>
            <a:r>
              <a:rPr lang="ro-RO" sz="1600" dirty="0">
                <a:latin typeface="Trebuchet MS" panose="020B0603020202020204" pitchFamily="34" charset="0"/>
              </a:rPr>
              <a:t> </a:t>
            </a:r>
            <a:endParaRPr lang="en-US" sz="1600" dirty="0">
              <a:latin typeface="Trebuchet MS" panose="020B0603020202020204" pitchFamily="34" charset="0"/>
            </a:endParaRPr>
          </a:p>
          <a:p>
            <a:pPr algn="just">
              <a:buFont typeface="Arial" pitchFamily="34" charset="0"/>
              <a:buChar char="•"/>
            </a:pPr>
            <a:endParaRPr lang="en-US"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Discriminarea, ca formă de marginalizare de orice fel și în orice situație este, din păcate, un fenomen încă prezent în societatea democratică, fiind atât de obișnuit încât e considerat normal de către foarte mulți români. </a:t>
            </a:r>
            <a:endParaRPr lang="en-US" sz="1600" dirty="0">
              <a:latin typeface="Trebuchet MS" panose="020B0603020202020204" pitchFamily="34" charset="0"/>
            </a:endParaRPr>
          </a:p>
          <a:p>
            <a:pPr algn="just">
              <a:buFont typeface="Arial" pitchFamily="34" charset="0"/>
              <a:buChar char="•"/>
            </a:pPr>
            <a:endParaRPr lang="en-US"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en-US" sz="1600" dirty="0">
                <a:latin typeface="Trebuchet MS" panose="020B0603020202020204" pitchFamily="34" charset="0"/>
              </a:rPr>
              <a:t>Este </a:t>
            </a:r>
            <a:r>
              <a:rPr lang="en-US" sz="1600" dirty="0" err="1">
                <a:latin typeface="Trebuchet MS" panose="020B0603020202020204" pitchFamily="34" charset="0"/>
              </a:rPr>
              <a:t>ilegală</a:t>
            </a:r>
            <a:r>
              <a:rPr lang="en-US" sz="1600" dirty="0">
                <a:latin typeface="Trebuchet MS" panose="020B0603020202020204" pitchFamily="34" charset="0"/>
              </a:rPr>
              <a:t> </a:t>
            </a:r>
            <a:r>
              <a:rPr lang="en-US" sz="1600" dirty="0" err="1">
                <a:latin typeface="Trebuchet MS" panose="020B0603020202020204" pitchFamily="34" charset="0"/>
              </a:rPr>
              <a:t>discriminarea</a:t>
            </a:r>
            <a:r>
              <a:rPr lang="en-US" sz="1600" dirty="0">
                <a:latin typeface="Trebuchet MS" panose="020B0603020202020204" pitchFamily="34" charset="0"/>
              </a:rPr>
              <a:t> </a:t>
            </a:r>
            <a:r>
              <a:rPr lang="en-US" sz="1600" dirty="0" err="1">
                <a:latin typeface="Trebuchet MS" panose="020B0603020202020204" pitchFamily="34" charset="0"/>
              </a:rPr>
              <a:t>persoanelor</a:t>
            </a:r>
            <a:r>
              <a:rPr lang="en-US" sz="1600" dirty="0">
                <a:latin typeface="Trebuchet MS" panose="020B0603020202020204" pitchFamily="34" charset="0"/>
              </a:rPr>
              <a:t> </a:t>
            </a:r>
            <a:r>
              <a:rPr lang="en-US" sz="1600" dirty="0" err="1">
                <a:latin typeface="Trebuchet MS" panose="020B0603020202020204" pitchFamily="34" charset="0"/>
              </a:rPr>
              <a:t>pe</a:t>
            </a:r>
            <a:r>
              <a:rPr lang="en-US" sz="1600" dirty="0">
                <a:latin typeface="Trebuchet MS" panose="020B0603020202020204" pitchFamily="34" charset="0"/>
              </a:rPr>
              <a:t> </a:t>
            </a:r>
            <a:r>
              <a:rPr lang="en-US" sz="1600" dirty="0" err="1">
                <a:latin typeface="Trebuchet MS" panose="020B0603020202020204" pitchFamily="34" charset="0"/>
              </a:rPr>
              <a:t>criterii</a:t>
            </a:r>
            <a:r>
              <a:rPr lang="en-US" sz="1600" dirty="0">
                <a:latin typeface="Trebuchet MS" panose="020B0603020202020204" pitchFamily="34" charset="0"/>
              </a:rPr>
              <a:t> de sex, </a:t>
            </a:r>
            <a:r>
              <a:rPr lang="en-US" sz="1600" dirty="0" err="1">
                <a:latin typeface="Trebuchet MS" panose="020B0603020202020204" pitchFamily="34" charset="0"/>
              </a:rPr>
              <a:t>vârstă</a:t>
            </a:r>
            <a:r>
              <a:rPr lang="en-US" sz="1600" dirty="0">
                <a:latin typeface="Trebuchet MS" panose="020B0603020202020204" pitchFamily="34" charset="0"/>
              </a:rPr>
              <a:t>, </a:t>
            </a:r>
            <a:r>
              <a:rPr lang="en-US" sz="1600" dirty="0" err="1">
                <a:latin typeface="Trebuchet MS" panose="020B0603020202020204" pitchFamily="34" charset="0"/>
              </a:rPr>
              <a:t>dizabilitate</a:t>
            </a:r>
            <a:r>
              <a:rPr lang="en-US" sz="1600" dirty="0">
                <a:latin typeface="Trebuchet MS" panose="020B0603020202020204" pitchFamily="34" charset="0"/>
              </a:rPr>
              <a:t>, </a:t>
            </a:r>
            <a:r>
              <a:rPr lang="en-US" sz="1600" dirty="0" err="1">
                <a:latin typeface="Trebuchet MS" panose="020B0603020202020204" pitchFamily="34" charset="0"/>
              </a:rPr>
              <a:t>origine</a:t>
            </a:r>
            <a:r>
              <a:rPr lang="en-US" sz="1600" dirty="0">
                <a:latin typeface="Trebuchet MS" panose="020B0603020202020204" pitchFamily="34" charset="0"/>
              </a:rPr>
              <a:t> </a:t>
            </a:r>
            <a:r>
              <a:rPr lang="en-US" sz="1600" dirty="0" err="1">
                <a:latin typeface="Trebuchet MS" panose="020B0603020202020204" pitchFamily="34" charset="0"/>
              </a:rPr>
              <a:t>etnică</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rasială</a:t>
            </a:r>
            <a:r>
              <a:rPr lang="en-US" sz="1600" dirty="0">
                <a:latin typeface="Trebuchet MS" panose="020B0603020202020204" pitchFamily="34" charset="0"/>
              </a:rPr>
              <a:t>, </a:t>
            </a:r>
            <a:r>
              <a:rPr lang="en-US" sz="1600" dirty="0" err="1">
                <a:latin typeface="Trebuchet MS" panose="020B0603020202020204" pitchFamily="34" charset="0"/>
              </a:rPr>
              <a:t>religie</a:t>
            </a:r>
            <a:r>
              <a:rPr lang="en-US" sz="1600" dirty="0">
                <a:latin typeface="Trebuchet MS" panose="020B0603020202020204" pitchFamily="34" charset="0"/>
              </a:rPr>
              <a:t>, </a:t>
            </a:r>
            <a:r>
              <a:rPr lang="en-US" sz="1600" dirty="0" err="1">
                <a:latin typeface="Trebuchet MS" panose="020B0603020202020204" pitchFamily="34" charset="0"/>
              </a:rPr>
              <a:t>convingeri</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orientare</a:t>
            </a:r>
            <a:r>
              <a:rPr lang="en-US" sz="1600" dirty="0">
                <a:latin typeface="Trebuchet MS" panose="020B0603020202020204" pitchFamily="34" charset="0"/>
              </a:rPr>
              <a:t> </a:t>
            </a:r>
            <a:r>
              <a:rPr lang="en-US" sz="1600" dirty="0" err="1">
                <a:latin typeface="Trebuchet MS" panose="020B0603020202020204" pitchFamily="34" charset="0"/>
              </a:rPr>
              <a:t>sexuală</a:t>
            </a:r>
            <a:r>
              <a:rPr lang="en-US" sz="1600" dirty="0">
                <a:latin typeface="Trebuchet MS" panose="020B0603020202020204" pitchFamily="34" charset="0"/>
              </a:rPr>
              <a:t>. </a:t>
            </a:r>
          </a:p>
          <a:p>
            <a:pPr algn="just">
              <a:buFont typeface="Arial" pitchFamily="34" charset="0"/>
              <a:buChar char="•"/>
            </a:pPr>
            <a:endParaRPr lang="en-US"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ceea</a:t>
            </a:r>
            <a:r>
              <a:rPr lang="en-US" sz="1600" dirty="0">
                <a:latin typeface="Trebuchet MS" panose="020B0603020202020204" pitchFamily="34" charset="0"/>
              </a:rPr>
              <a:t> </a:t>
            </a:r>
            <a:r>
              <a:rPr lang="en-US" sz="1600" dirty="0" err="1">
                <a:latin typeface="Trebuchet MS" panose="020B0603020202020204" pitchFamily="34" charset="0"/>
              </a:rPr>
              <a:t>ce</a:t>
            </a:r>
            <a:r>
              <a:rPr lang="en-US" sz="1600" dirty="0">
                <a:latin typeface="Trebuchet MS" panose="020B0603020202020204" pitchFamily="34" charset="0"/>
              </a:rPr>
              <a:t> </a:t>
            </a:r>
            <a:r>
              <a:rPr lang="en-US" sz="1600" dirty="0" err="1">
                <a:latin typeface="Trebuchet MS" panose="020B0603020202020204" pitchFamily="34" charset="0"/>
              </a:rPr>
              <a:t>priveste</a:t>
            </a:r>
            <a:r>
              <a:rPr lang="en-US" sz="1600" dirty="0">
                <a:latin typeface="Trebuchet MS" panose="020B0603020202020204" pitchFamily="34" charset="0"/>
              </a:rPr>
              <a:t> </a:t>
            </a:r>
            <a:r>
              <a:rPr lang="en-US" sz="1600" dirty="0" err="1">
                <a:latin typeface="Trebuchet MS" panose="020B0603020202020204" pitchFamily="34" charset="0"/>
              </a:rPr>
              <a:t>discriminarea</a:t>
            </a:r>
            <a:r>
              <a:rPr lang="en-US" sz="1600" dirty="0">
                <a:latin typeface="Trebuchet MS" panose="020B0603020202020204" pitchFamily="34" charset="0"/>
              </a:rPr>
              <a:t> </a:t>
            </a:r>
            <a:r>
              <a:rPr lang="en-US" sz="1600" dirty="0" err="1">
                <a:latin typeface="Trebuchet MS" panose="020B0603020202020204" pitchFamily="34" charset="0"/>
              </a:rPr>
              <a:t>femeilor</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toate</a:t>
            </a:r>
            <a:r>
              <a:rPr lang="en-US" sz="1600" dirty="0">
                <a:latin typeface="Trebuchet MS" panose="020B0603020202020204" pitchFamily="34" charset="0"/>
              </a:rPr>
              <a:t> </a:t>
            </a:r>
            <a:r>
              <a:rPr lang="en-US" sz="1600" dirty="0" err="1">
                <a:latin typeface="Trebuchet MS" panose="020B0603020202020204" pitchFamily="34" charset="0"/>
              </a:rPr>
              <a:t>țările</a:t>
            </a:r>
            <a:r>
              <a:rPr lang="en-US" sz="1600" dirty="0">
                <a:latin typeface="Trebuchet MS" panose="020B0603020202020204" pitchFamily="34" charset="0"/>
              </a:rPr>
              <a:t> </a:t>
            </a:r>
            <a:r>
              <a:rPr lang="en-US" sz="1600" dirty="0" err="1">
                <a:latin typeface="Trebuchet MS" panose="020B0603020202020204" pitchFamily="34" charset="0"/>
              </a:rPr>
              <a:t>lumii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special </a:t>
            </a:r>
            <a:r>
              <a:rPr lang="en-US" sz="1600" dirty="0" err="1">
                <a:latin typeface="Trebuchet MS" panose="020B0603020202020204" pitchFamily="34" charset="0"/>
              </a:rPr>
              <a:t>cele</a:t>
            </a:r>
            <a:r>
              <a:rPr lang="en-US" sz="1600" dirty="0">
                <a:latin typeface="Trebuchet MS" panose="020B0603020202020204" pitchFamily="34" charset="0"/>
              </a:rPr>
              <a:t> ale </a:t>
            </a:r>
            <a:r>
              <a:rPr lang="en-US" sz="1600" dirty="0" err="1">
                <a:latin typeface="Trebuchet MS" panose="020B0603020202020204" pitchFamily="34" charset="0"/>
              </a:rPr>
              <a:t>lumii</a:t>
            </a:r>
            <a:r>
              <a:rPr lang="en-US" sz="1600" dirty="0">
                <a:latin typeface="Trebuchet MS" panose="020B0603020202020204" pitchFamily="34" charset="0"/>
              </a:rPr>
              <a:t> a </a:t>
            </a:r>
            <a:r>
              <a:rPr lang="en-US" sz="1600" dirty="0" err="1">
                <a:latin typeface="Trebuchet MS" panose="020B0603020202020204" pitchFamily="34" charset="0"/>
              </a:rPr>
              <a:t>treia</a:t>
            </a:r>
            <a:r>
              <a:rPr lang="en-US" sz="1600" dirty="0">
                <a:latin typeface="Trebuchet MS" panose="020B0603020202020204" pitchFamily="34" charset="0"/>
              </a:rPr>
              <a:t>) </a:t>
            </a:r>
            <a:r>
              <a:rPr lang="en-US" sz="1600" dirty="0" err="1">
                <a:latin typeface="Trebuchet MS" panose="020B0603020202020204" pitchFamily="34" charset="0"/>
              </a:rPr>
              <a:t>acestea</a:t>
            </a:r>
            <a:r>
              <a:rPr lang="en-US" sz="1600" dirty="0">
                <a:latin typeface="Trebuchet MS" panose="020B0603020202020204" pitchFamily="34" charset="0"/>
              </a:rPr>
              <a:t> </a:t>
            </a:r>
            <a:r>
              <a:rPr lang="en-US" sz="1600" dirty="0" err="1">
                <a:latin typeface="Trebuchet MS" panose="020B0603020202020204" pitchFamily="34" charset="0"/>
              </a:rPr>
              <a:t>sunt</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general, implicate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activități</a:t>
            </a:r>
            <a:r>
              <a:rPr lang="en-US" sz="1600" dirty="0">
                <a:latin typeface="Trebuchet MS" panose="020B0603020202020204" pitchFamily="34" charset="0"/>
              </a:rPr>
              <a:t> </a:t>
            </a:r>
            <a:r>
              <a:rPr lang="en-US" sz="1600" dirty="0" err="1">
                <a:latin typeface="Trebuchet MS" panose="020B0603020202020204" pitchFamily="34" charset="0"/>
              </a:rPr>
              <a:t>profesionale</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puțin</a:t>
            </a:r>
            <a:r>
              <a:rPr lang="en-US" sz="1600" dirty="0">
                <a:latin typeface="Trebuchet MS" panose="020B0603020202020204" pitchFamily="34" charset="0"/>
              </a:rPr>
              <a:t> </a:t>
            </a:r>
            <a:r>
              <a:rPr lang="en-US" sz="1600" dirty="0" err="1">
                <a:latin typeface="Trebuchet MS" panose="020B0603020202020204" pitchFamily="34" charset="0"/>
              </a:rPr>
              <a:t>calificate</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deci</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slab remunerate. </a:t>
            </a:r>
          </a:p>
          <a:p>
            <a:pPr algn="just"/>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900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1843088"/>
            <a:ext cx="10121900" cy="3427605"/>
          </a:xfrm>
          <a:prstGeom prst="rect">
            <a:avLst/>
          </a:prstGeom>
        </p:spPr>
        <p:txBody>
          <a:bodyPr wrap="square">
            <a:spAutoFit/>
          </a:bodyPr>
          <a:lstStyle/>
          <a:p>
            <a:r>
              <a:rPr lang="en-US" sz="1600" b="1" dirty="0" err="1">
                <a:latin typeface="Trebuchet MS" panose="020B0603020202020204" pitchFamily="34" charset="0"/>
              </a:rPr>
              <a:t>Discriminarea</a:t>
            </a:r>
            <a:r>
              <a:rPr lang="en-US" sz="1600" b="1" dirty="0">
                <a:latin typeface="Trebuchet MS" panose="020B0603020202020204" pitchFamily="34" charset="0"/>
              </a:rPr>
              <a:t> p</a:t>
            </a:r>
            <a:r>
              <a:rPr lang="ro-RO" sz="1600" b="1" dirty="0" err="1">
                <a:latin typeface="Trebuchet MS" panose="020B0603020202020204" pitchFamily="34" charset="0"/>
              </a:rPr>
              <a:t>ersoanel</a:t>
            </a:r>
            <a:r>
              <a:rPr lang="en-US" sz="1600" b="1" dirty="0">
                <a:latin typeface="Trebuchet MS" panose="020B0603020202020204" pitchFamily="34" charset="0"/>
              </a:rPr>
              <a:t>or</a:t>
            </a:r>
            <a:r>
              <a:rPr lang="ro-RO" sz="1600" b="1" dirty="0">
                <a:latin typeface="Trebuchet MS" panose="020B0603020202020204" pitchFamily="34" charset="0"/>
              </a:rPr>
              <a:t> cu handicap</a:t>
            </a:r>
            <a:endParaRPr lang="en-US" sz="1600" dirty="0">
              <a:latin typeface="Trebuchet MS" panose="020B0603020202020204" pitchFamily="34" charset="0"/>
            </a:endParaRPr>
          </a:p>
          <a:p>
            <a:pPr algn="just"/>
            <a:endParaRPr lang="en-US"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en-US" sz="1600" dirty="0" err="1">
                <a:latin typeface="Trebuchet MS" panose="020B0603020202020204" pitchFamily="34" charset="0"/>
              </a:rPr>
              <a:t>Dacă</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majoritatea</a:t>
            </a:r>
            <a:r>
              <a:rPr lang="en-US" sz="1600" dirty="0">
                <a:latin typeface="Trebuchet MS" panose="020B0603020202020204" pitchFamily="34" charset="0"/>
              </a:rPr>
              <a:t> </a:t>
            </a:r>
            <a:r>
              <a:rPr lang="en-US" sz="1600" dirty="0" err="1">
                <a:latin typeface="Trebuchet MS" panose="020B0603020202020204" pitchFamily="34" charset="0"/>
              </a:rPr>
              <a:t>țărilor</a:t>
            </a:r>
            <a:r>
              <a:rPr lang="en-US" sz="1600" dirty="0">
                <a:latin typeface="Trebuchet MS" panose="020B0603020202020204" pitchFamily="34" charset="0"/>
              </a:rPr>
              <a:t> </a:t>
            </a:r>
            <a:r>
              <a:rPr lang="en-US" sz="1600" dirty="0" err="1">
                <a:latin typeface="Trebuchet MS" panose="020B0603020202020204" pitchFamily="34" charset="0"/>
              </a:rPr>
              <a:t>Uniunii</a:t>
            </a:r>
            <a:r>
              <a:rPr lang="en-US" sz="1600" dirty="0">
                <a:latin typeface="Trebuchet MS" panose="020B0603020202020204" pitchFamily="34" charset="0"/>
              </a:rPr>
              <a:t> </a:t>
            </a:r>
            <a:r>
              <a:rPr lang="en-US" sz="1600" dirty="0" err="1">
                <a:latin typeface="Trebuchet MS" panose="020B0603020202020204" pitchFamily="34" charset="0"/>
              </a:rPr>
              <a:t>Europene</a:t>
            </a:r>
            <a:r>
              <a:rPr lang="en-US" sz="1600" dirty="0">
                <a:latin typeface="Trebuchet MS" panose="020B0603020202020204" pitchFamily="34" charset="0"/>
              </a:rPr>
              <a:t> </a:t>
            </a:r>
            <a:r>
              <a:rPr lang="en-US" sz="1600" dirty="0" err="1">
                <a:latin typeface="Trebuchet MS" panose="020B0603020202020204" pitchFamily="34" charset="0"/>
              </a:rPr>
              <a:t>persoanele</a:t>
            </a:r>
            <a:r>
              <a:rPr lang="en-US" sz="1600" dirty="0">
                <a:latin typeface="Trebuchet MS" panose="020B0603020202020204" pitchFamily="34" charset="0"/>
              </a:rPr>
              <a:t> cu handicap </a:t>
            </a:r>
            <a:r>
              <a:rPr lang="en-US" sz="1600" dirty="0" err="1">
                <a:latin typeface="Trebuchet MS" panose="020B0603020202020204" pitchFamily="34" charset="0"/>
              </a:rPr>
              <a:t>dispun</a:t>
            </a:r>
            <a:r>
              <a:rPr lang="en-US" sz="1600" dirty="0">
                <a:latin typeface="Trebuchet MS" panose="020B0603020202020204" pitchFamily="34" charset="0"/>
              </a:rPr>
              <a:t> de </a:t>
            </a:r>
            <a:r>
              <a:rPr lang="en-US" sz="1600" dirty="0" err="1">
                <a:latin typeface="Trebuchet MS" panose="020B0603020202020204" pitchFamily="34" charset="0"/>
              </a:rPr>
              <a:t>anumite</a:t>
            </a:r>
            <a:r>
              <a:rPr lang="en-US" sz="1600" dirty="0">
                <a:latin typeface="Trebuchet MS" panose="020B0603020202020204" pitchFamily="34" charset="0"/>
              </a:rPr>
              <a:t> </a:t>
            </a:r>
            <a:r>
              <a:rPr lang="en-US" sz="1600" dirty="0" err="1">
                <a:latin typeface="Trebuchet MS" panose="020B0603020202020204" pitchFamily="34" charset="0"/>
              </a:rPr>
              <a:t>facilități</a:t>
            </a:r>
            <a:r>
              <a:rPr lang="en-US" sz="1600" dirty="0">
                <a:latin typeface="Trebuchet MS" panose="020B0603020202020204" pitchFamily="34" charset="0"/>
              </a:rPr>
              <a:t> </a:t>
            </a:r>
            <a:r>
              <a:rPr lang="en-US" sz="1600" dirty="0" err="1">
                <a:latin typeface="Trebuchet MS" panose="020B0603020202020204" pitchFamily="34" charset="0"/>
              </a:rPr>
              <a:t>atât</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societate</a:t>
            </a:r>
            <a:r>
              <a:rPr lang="en-US" sz="1600" dirty="0">
                <a:latin typeface="Trebuchet MS" panose="020B0603020202020204" pitchFamily="34" charset="0"/>
              </a:rPr>
              <a:t> </a:t>
            </a:r>
            <a:r>
              <a:rPr lang="en-US" sz="1600" dirty="0" err="1">
                <a:latin typeface="Trebuchet MS" panose="020B0603020202020204" pitchFamily="34" charset="0"/>
              </a:rPr>
              <a:t>cât</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la </a:t>
            </a:r>
            <a:r>
              <a:rPr lang="en-US" sz="1600" dirty="0" err="1">
                <a:latin typeface="Trebuchet MS" panose="020B0603020202020204" pitchFamily="34" charset="0"/>
              </a:rPr>
              <a:t>locul</a:t>
            </a:r>
            <a:r>
              <a:rPr lang="en-US" sz="1600" dirty="0">
                <a:latin typeface="Trebuchet MS" panose="020B0603020202020204" pitchFamily="34" charset="0"/>
              </a:rPr>
              <a:t> de </a:t>
            </a:r>
            <a:r>
              <a:rPr lang="en-US" sz="1600" dirty="0" err="1">
                <a:latin typeface="Trebuchet MS" panose="020B0603020202020204" pitchFamily="34" charset="0"/>
              </a:rPr>
              <a:t>muncă</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țara</a:t>
            </a:r>
            <a:r>
              <a:rPr lang="en-US" sz="1600" dirty="0">
                <a:latin typeface="Trebuchet MS" panose="020B0603020202020204" pitchFamily="34" charset="0"/>
              </a:rPr>
              <a:t> </a:t>
            </a:r>
            <a:r>
              <a:rPr lang="en-US" sz="1600" dirty="0" err="1">
                <a:latin typeface="Trebuchet MS" panose="020B0603020202020204" pitchFamily="34" charset="0"/>
              </a:rPr>
              <a:t>noastră</a:t>
            </a:r>
            <a:r>
              <a:rPr lang="en-US" sz="1600" dirty="0">
                <a:latin typeface="Trebuchet MS" panose="020B0603020202020204" pitchFamily="34" charset="0"/>
              </a:rPr>
              <a:t> </a:t>
            </a:r>
            <a:r>
              <a:rPr lang="en-US" sz="1600" dirty="0" err="1">
                <a:latin typeface="Trebuchet MS" panose="020B0603020202020204" pitchFamily="34" charset="0"/>
              </a:rPr>
              <a:t>rar</a:t>
            </a:r>
            <a:r>
              <a:rPr lang="en-US" sz="1600" dirty="0">
                <a:latin typeface="Trebuchet MS" panose="020B0603020202020204" pitchFamily="34" charset="0"/>
              </a:rPr>
              <a:t> se </a:t>
            </a:r>
            <a:r>
              <a:rPr lang="en-US" sz="1600" dirty="0" err="1">
                <a:latin typeface="Trebuchet MS" panose="020B0603020202020204" pitchFamily="34" charset="0"/>
              </a:rPr>
              <a:t>întâmpla</a:t>
            </a:r>
            <a:r>
              <a:rPr lang="en-US" sz="1600" dirty="0">
                <a:latin typeface="Trebuchet MS" panose="020B0603020202020204" pitchFamily="34" charset="0"/>
              </a:rPr>
              <a:t> </a:t>
            </a:r>
            <a:r>
              <a:rPr lang="en-US" sz="1600" dirty="0" err="1">
                <a:latin typeface="Trebuchet MS" panose="020B0603020202020204" pitchFamily="34" charset="0"/>
              </a:rPr>
              <a:t>acest</a:t>
            </a:r>
            <a:r>
              <a:rPr lang="en-US" sz="1600" dirty="0">
                <a:latin typeface="Trebuchet MS" panose="020B0603020202020204" pitchFamily="34" charset="0"/>
              </a:rPr>
              <a:t> </a:t>
            </a:r>
            <a:r>
              <a:rPr lang="en-US" sz="1600" dirty="0" err="1">
                <a:latin typeface="Trebuchet MS" panose="020B0603020202020204" pitchFamily="34" charset="0"/>
              </a:rPr>
              <a:t>lucru</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ca de </a:t>
            </a:r>
            <a:r>
              <a:rPr lang="en-US" sz="1600" dirty="0" err="1">
                <a:latin typeface="Trebuchet MS" panose="020B0603020202020204" pitchFamily="34" charset="0"/>
              </a:rPr>
              <a:t>obicei</a:t>
            </a:r>
            <a:r>
              <a:rPr lang="en-US" sz="1600" dirty="0">
                <a:latin typeface="Trebuchet MS" panose="020B0603020202020204" pitchFamily="34" charset="0"/>
              </a:rPr>
              <a:t> </a:t>
            </a:r>
            <a:r>
              <a:rPr lang="en-US" sz="1600" dirty="0" err="1">
                <a:latin typeface="Trebuchet MS" panose="020B0603020202020204" pitchFamily="34" charset="0"/>
              </a:rPr>
              <a:t>persoanele</a:t>
            </a:r>
            <a:r>
              <a:rPr lang="en-US" sz="1600" dirty="0">
                <a:latin typeface="Trebuchet MS" panose="020B0603020202020204" pitchFamily="34" charset="0"/>
              </a:rPr>
              <a:t> care au un </a:t>
            </a:r>
            <a:r>
              <a:rPr lang="en-US" sz="1600" dirty="0" err="1">
                <a:latin typeface="Trebuchet MS" panose="020B0603020202020204" pitchFamily="34" charset="0"/>
              </a:rPr>
              <a:t>anumit</a:t>
            </a:r>
            <a:r>
              <a:rPr lang="en-US" sz="1600" dirty="0">
                <a:latin typeface="Trebuchet MS" panose="020B0603020202020204" pitchFamily="34" charset="0"/>
              </a:rPr>
              <a:t> handicap nu au un </a:t>
            </a:r>
            <a:r>
              <a:rPr lang="en-US" sz="1600" dirty="0" err="1">
                <a:latin typeface="Trebuchet MS" panose="020B0603020202020204" pitchFamily="34" charset="0"/>
              </a:rPr>
              <a:t>loc</a:t>
            </a:r>
            <a:r>
              <a:rPr lang="en-US" sz="1600" dirty="0">
                <a:latin typeface="Trebuchet MS" panose="020B0603020202020204" pitchFamily="34" charset="0"/>
              </a:rPr>
              <a:t> de </a:t>
            </a:r>
            <a:r>
              <a:rPr lang="en-US" sz="1600" dirty="0" err="1">
                <a:latin typeface="Trebuchet MS" panose="020B0603020202020204" pitchFamily="34" charset="0"/>
              </a:rPr>
              <a:t>muncă</a:t>
            </a:r>
            <a:r>
              <a:rPr lang="en-US" sz="1600" dirty="0">
                <a:latin typeface="Trebuchet MS" panose="020B0603020202020204" pitchFamily="34" charset="0"/>
              </a:rPr>
              <a:t>. </a:t>
            </a:r>
          </a:p>
          <a:p>
            <a:pPr algn="just">
              <a:buFont typeface="Arial" pitchFamily="34" charset="0"/>
              <a:buChar char="•"/>
            </a:pPr>
            <a:endParaRPr lang="en-US"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en-US" sz="1600" dirty="0" err="1">
                <a:latin typeface="Trebuchet MS" panose="020B0603020202020204" pitchFamily="34" charset="0"/>
              </a:rPr>
              <a:t>Articolul</a:t>
            </a:r>
            <a:r>
              <a:rPr lang="en-US" sz="1600" dirty="0">
                <a:latin typeface="Trebuchet MS" panose="020B0603020202020204" pitchFamily="34" charset="0"/>
              </a:rPr>
              <a:t> 50 din </a:t>
            </a:r>
            <a:r>
              <a:rPr lang="en-US" sz="1600" dirty="0" err="1">
                <a:latin typeface="Trebuchet MS" panose="020B0603020202020204" pitchFamily="34" charset="0"/>
              </a:rPr>
              <a:t>Constituția</a:t>
            </a:r>
            <a:r>
              <a:rPr lang="en-US" sz="1600" dirty="0">
                <a:latin typeface="Trebuchet MS" panose="020B0603020202020204" pitchFamily="34" charset="0"/>
              </a:rPr>
              <a:t> </a:t>
            </a:r>
            <a:r>
              <a:rPr lang="en-US" sz="1600" dirty="0" err="1">
                <a:latin typeface="Trebuchet MS" panose="020B0603020202020204" pitchFamily="34" charset="0"/>
              </a:rPr>
              <a:t>României</a:t>
            </a:r>
            <a:r>
              <a:rPr lang="en-US" sz="1600" dirty="0">
                <a:latin typeface="Trebuchet MS" panose="020B0603020202020204" pitchFamily="34" charset="0"/>
              </a:rPr>
              <a:t> </a:t>
            </a:r>
            <a:r>
              <a:rPr lang="en-US" sz="1600" dirty="0" err="1">
                <a:latin typeface="Trebuchet MS" panose="020B0603020202020204" pitchFamily="34" charset="0"/>
              </a:rPr>
              <a:t>prevede</a:t>
            </a:r>
            <a:r>
              <a:rPr lang="en-US" sz="1600" dirty="0">
                <a:latin typeface="Trebuchet MS" panose="020B0603020202020204" pitchFamily="34" charset="0"/>
              </a:rPr>
              <a:t>: „</a:t>
            </a:r>
            <a:r>
              <a:rPr lang="en-US" sz="1600" dirty="0" err="1">
                <a:latin typeface="Trebuchet MS" panose="020B0603020202020204" pitchFamily="34" charset="0"/>
              </a:rPr>
              <a:t>Persoanele</a:t>
            </a:r>
            <a:r>
              <a:rPr lang="en-US" sz="1600" dirty="0">
                <a:latin typeface="Trebuchet MS" panose="020B0603020202020204" pitchFamily="34" charset="0"/>
              </a:rPr>
              <a:t> cu handicap se </a:t>
            </a:r>
            <a:r>
              <a:rPr lang="en-US" sz="1600" dirty="0" err="1">
                <a:latin typeface="Trebuchet MS" panose="020B0603020202020204" pitchFamily="34" charset="0"/>
              </a:rPr>
              <a:t>bucură</a:t>
            </a:r>
            <a:r>
              <a:rPr lang="en-US" sz="1600" dirty="0">
                <a:latin typeface="Trebuchet MS" panose="020B0603020202020204" pitchFamily="34" charset="0"/>
              </a:rPr>
              <a:t> de </a:t>
            </a:r>
            <a:r>
              <a:rPr lang="en-US" sz="1600" dirty="0" err="1">
                <a:latin typeface="Trebuchet MS" panose="020B0603020202020204" pitchFamily="34" charset="0"/>
              </a:rPr>
              <a:t>protecție</a:t>
            </a:r>
            <a:r>
              <a:rPr lang="en-US" sz="1600" dirty="0">
                <a:latin typeface="Trebuchet MS" panose="020B0603020202020204" pitchFamily="34" charset="0"/>
              </a:rPr>
              <a:t> </a:t>
            </a:r>
            <a:r>
              <a:rPr lang="en-US" sz="1600" dirty="0" err="1">
                <a:latin typeface="Trebuchet MS" panose="020B0603020202020204" pitchFamily="34" charset="0"/>
              </a:rPr>
              <a:t>specială</a:t>
            </a:r>
            <a:r>
              <a:rPr lang="en-US" sz="1600" dirty="0">
                <a:latin typeface="Trebuchet MS" panose="020B0603020202020204" pitchFamily="34" charset="0"/>
              </a:rPr>
              <a:t>. </a:t>
            </a:r>
          </a:p>
          <a:p>
            <a:pPr algn="just">
              <a:buFont typeface="Arial" pitchFamily="34" charset="0"/>
              <a:buChar char="•"/>
            </a:pPr>
            <a:endParaRPr lang="en-US"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en-US" sz="1600" dirty="0" err="1">
                <a:latin typeface="Trebuchet MS" panose="020B0603020202020204" pitchFamily="34" charset="0"/>
              </a:rPr>
              <a:t>Statul</a:t>
            </a:r>
            <a:r>
              <a:rPr lang="en-US" sz="1600" dirty="0">
                <a:latin typeface="Trebuchet MS" panose="020B0603020202020204" pitchFamily="34" charset="0"/>
              </a:rPr>
              <a:t> </a:t>
            </a:r>
            <a:r>
              <a:rPr lang="en-US" sz="1600" dirty="0" err="1">
                <a:latin typeface="Trebuchet MS" panose="020B0603020202020204" pitchFamily="34" charset="0"/>
              </a:rPr>
              <a:t>asigură</a:t>
            </a:r>
            <a:r>
              <a:rPr lang="en-US" sz="1600" dirty="0">
                <a:latin typeface="Trebuchet MS" panose="020B0603020202020204" pitchFamily="34" charset="0"/>
              </a:rPr>
              <a:t> </a:t>
            </a:r>
            <a:r>
              <a:rPr lang="en-US" sz="1600" dirty="0" err="1">
                <a:latin typeface="Trebuchet MS" panose="020B0603020202020204" pitchFamily="34" charset="0"/>
              </a:rPr>
              <a:t>realizarea</a:t>
            </a:r>
            <a:r>
              <a:rPr lang="en-US" sz="1600" dirty="0">
                <a:latin typeface="Trebuchet MS" panose="020B0603020202020204" pitchFamily="34" charset="0"/>
              </a:rPr>
              <a:t> </a:t>
            </a:r>
            <a:r>
              <a:rPr lang="en-US" sz="1600" dirty="0" err="1">
                <a:latin typeface="Trebuchet MS" panose="020B0603020202020204" pitchFamily="34" charset="0"/>
              </a:rPr>
              <a:t>unei</a:t>
            </a:r>
            <a:r>
              <a:rPr lang="en-US" sz="1600" dirty="0">
                <a:latin typeface="Trebuchet MS" panose="020B0603020202020204" pitchFamily="34" charset="0"/>
              </a:rPr>
              <a:t> </a:t>
            </a:r>
            <a:r>
              <a:rPr lang="en-US" sz="1600" dirty="0" err="1">
                <a:latin typeface="Trebuchet MS" panose="020B0603020202020204" pitchFamily="34" charset="0"/>
              </a:rPr>
              <a:t>politici</a:t>
            </a:r>
            <a:r>
              <a:rPr lang="en-US" sz="1600" dirty="0">
                <a:latin typeface="Trebuchet MS" panose="020B0603020202020204" pitchFamily="34" charset="0"/>
              </a:rPr>
              <a:t> </a:t>
            </a:r>
            <a:r>
              <a:rPr lang="en-US" sz="1600" dirty="0" err="1">
                <a:latin typeface="Trebuchet MS" panose="020B0603020202020204" pitchFamily="34" charset="0"/>
              </a:rPr>
              <a:t>naționale</a:t>
            </a:r>
            <a:r>
              <a:rPr lang="en-US" sz="1600" dirty="0">
                <a:latin typeface="Trebuchet MS" panose="020B0603020202020204" pitchFamily="34" charset="0"/>
              </a:rPr>
              <a:t> de </a:t>
            </a:r>
            <a:r>
              <a:rPr lang="en-US" sz="1600" dirty="0" err="1">
                <a:latin typeface="Trebuchet MS" panose="020B0603020202020204" pitchFamily="34" charset="0"/>
              </a:rPr>
              <a:t>egalitate</a:t>
            </a:r>
            <a:r>
              <a:rPr lang="en-US" sz="1600" dirty="0">
                <a:latin typeface="Trebuchet MS" panose="020B0603020202020204" pitchFamily="34" charset="0"/>
              </a:rPr>
              <a:t> a </a:t>
            </a:r>
            <a:r>
              <a:rPr lang="en-US" sz="1600" dirty="0" err="1">
                <a:latin typeface="Trebuchet MS" panose="020B0603020202020204" pitchFamily="34" charset="0"/>
              </a:rPr>
              <a:t>șanselor</a:t>
            </a:r>
            <a:r>
              <a:rPr lang="en-US" sz="1600" dirty="0">
                <a:latin typeface="Trebuchet MS" panose="020B0603020202020204" pitchFamily="34" charset="0"/>
              </a:rPr>
              <a:t>, de </a:t>
            </a:r>
            <a:r>
              <a:rPr lang="en-US" sz="1600" dirty="0" err="1">
                <a:latin typeface="Trebuchet MS" panose="020B0603020202020204" pitchFamily="34" charset="0"/>
              </a:rPr>
              <a:t>prevenire</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de </a:t>
            </a:r>
            <a:r>
              <a:rPr lang="en-US" sz="1600" dirty="0" err="1">
                <a:latin typeface="Trebuchet MS" panose="020B0603020202020204" pitchFamily="34" charset="0"/>
              </a:rPr>
              <a:t>tratament</a:t>
            </a:r>
            <a:r>
              <a:rPr lang="en-US" sz="1600" dirty="0">
                <a:latin typeface="Trebuchet MS" panose="020B0603020202020204" pitchFamily="34" charset="0"/>
              </a:rPr>
              <a:t> ale </a:t>
            </a:r>
            <a:r>
              <a:rPr lang="en-US" sz="1600" dirty="0" err="1">
                <a:latin typeface="Trebuchet MS" panose="020B0603020202020204" pitchFamily="34" charset="0"/>
              </a:rPr>
              <a:t>handicapului</a:t>
            </a:r>
            <a:r>
              <a:rPr lang="en-US" sz="1600" dirty="0">
                <a:latin typeface="Trebuchet MS" panose="020B0603020202020204" pitchFamily="34" charset="0"/>
              </a:rPr>
              <a:t>.</a:t>
            </a:r>
          </a:p>
          <a:p>
            <a:pPr algn="just"/>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562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2173288"/>
            <a:ext cx="10121900" cy="3327065"/>
          </a:xfrm>
          <a:prstGeom prst="rect">
            <a:avLst/>
          </a:prstGeom>
        </p:spPr>
        <p:txBody>
          <a:bodyPr wrap="square">
            <a:spAutoFit/>
          </a:bodyPr>
          <a:lstStyle/>
          <a:p>
            <a:pPr>
              <a:defRPr/>
            </a:pPr>
            <a:r>
              <a:rPr lang="ro-RO" sz="1800" b="1" dirty="0">
                <a:latin typeface="Trebuchet MS" panose="020B0603020202020204" pitchFamily="34" charset="0"/>
              </a:rPr>
              <a:t>Protecția mediului</a:t>
            </a:r>
          </a:p>
          <a:p>
            <a:pPr algn="just">
              <a:defRPr/>
            </a:pPr>
            <a:r>
              <a:rPr lang="ro-RO" sz="1600" dirty="0">
                <a:latin typeface="Trebuchet MS" panose="020B0603020202020204" pitchFamily="34" charset="0"/>
              </a:rPr>
              <a:t>  </a:t>
            </a:r>
          </a:p>
          <a:p>
            <a:pPr algn="just">
              <a:buFont typeface="Arial" pitchFamily="34" charset="0"/>
              <a:buChar char="•"/>
              <a:defRPr/>
            </a:pPr>
            <a:r>
              <a:rPr lang="ro-RO" sz="1600" dirty="0">
                <a:latin typeface="Trebuchet MS" panose="020B0603020202020204" pitchFamily="34" charset="0"/>
              </a:rPr>
              <a:t>    </a:t>
            </a:r>
            <a:r>
              <a:rPr lang="vi-VN" sz="1600" dirty="0"/>
              <a:t>Protecția mediului reprezintă ansamblul reglementărilor, măsurilor și acțiunilor care au ca scop menținerea, protejarea și îmbunătățirea condițiilor naturale de mediu, ca și reducerea sau eliminarea, acolo unde este posibil, a poluării </a:t>
            </a:r>
            <a:r>
              <a:rPr lang="ro-RO" sz="1600" dirty="0">
                <a:latin typeface="Trebuchet MS" panose="020B0603020202020204" pitchFamily="34" charset="0"/>
              </a:rPr>
              <a:t>mediului </a:t>
            </a:r>
            <a:r>
              <a:rPr lang="ro-RO" sz="1600" dirty="0" err="1">
                <a:latin typeface="Trebuchet MS" panose="020B0603020202020204" pitchFamily="34" charset="0"/>
              </a:rPr>
              <a:t>inconjurător</a:t>
            </a:r>
            <a:r>
              <a:rPr lang="ro-RO" sz="1600" dirty="0">
                <a:latin typeface="Trebuchet MS" panose="020B0603020202020204" pitchFamily="34" charset="0"/>
              </a:rPr>
              <a:t> </a:t>
            </a:r>
            <a:r>
              <a:rPr lang="vi-VN" sz="1600" dirty="0"/>
              <a:t>și a surselor de </a:t>
            </a:r>
            <a:r>
              <a:rPr lang="ro-RO" sz="1600" dirty="0">
                <a:latin typeface="Trebuchet MS" panose="020B0603020202020204" pitchFamily="34" charset="0"/>
              </a:rPr>
              <a:t>poluare.</a:t>
            </a:r>
            <a:endParaRPr lang="ro-RO" sz="1600" dirty="0">
              <a:latin typeface="Trebuchet MS" panose="020B0603020202020204" pitchFamily="34" charset="0"/>
              <a:cs typeface="Times New Roman" pitchFamily="18" charset="0"/>
            </a:endParaRPr>
          </a:p>
          <a:p>
            <a:pPr algn="just">
              <a:buFont typeface="Arial" pitchFamily="34" charset="0"/>
              <a:buChar char="•"/>
              <a:defRPr/>
            </a:pPr>
            <a:r>
              <a:rPr lang="ro-RO" sz="1600" dirty="0">
                <a:latin typeface="Trebuchet MS" panose="020B0603020202020204" pitchFamily="34" charset="0"/>
                <a:cs typeface="Times New Roman" pitchFamily="18" charset="0"/>
              </a:rPr>
              <a:t>    În instituțiile publice trebuie avut în vedere </a:t>
            </a:r>
            <a:r>
              <a:rPr lang="ro-RO" sz="1600" dirty="0" err="1">
                <a:latin typeface="Trebuchet MS" panose="020B0603020202020204" pitchFamily="34" charset="0"/>
                <a:cs typeface="Times New Roman" pitchFamily="18" charset="0"/>
              </a:rPr>
              <a:t>şi</a:t>
            </a:r>
            <a:r>
              <a:rPr lang="ro-RO" sz="1600" dirty="0">
                <a:latin typeface="Trebuchet MS" panose="020B0603020202020204" pitchFamily="34" charset="0"/>
                <a:cs typeface="Times New Roman" pitchFamily="18" charset="0"/>
              </a:rPr>
              <a:t> introducerea unor teme specifice pentru </a:t>
            </a:r>
            <a:r>
              <a:rPr lang="ro-RO" sz="1600" dirty="0" err="1">
                <a:latin typeface="Trebuchet MS" panose="020B0603020202020204" pitchFamily="34" charset="0"/>
                <a:cs typeface="Times New Roman" pitchFamily="18" charset="0"/>
              </a:rPr>
              <a:t>protecţia</a:t>
            </a:r>
            <a:r>
              <a:rPr lang="ro-RO" sz="1600" dirty="0">
                <a:latin typeface="Trebuchet MS" panose="020B0603020202020204" pitchFamily="34" charset="0"/>
                <a:cs typeface="Times New Roman" pitchFamily="18" charset="0"/>
              </a:rPr>
              <a:t> mediului </a:t>
            </a:r>
            <a:r>
              <a:rPr lang="ro-RO" sz="1600" dirty="0" err="1">
                <a:latin typeface="Trebuchet MS" panose="020B0603020202020204" pitchFamily="34" charset="0"/>
                <a:cs typeface="Times New Roman" pitchFamily="18" charset="0"/>
              </a:rPr>
              <a:t>şi</a:t>
            </a:r>
            <a:r>
              <a:rPr lang="ro-RO" sz="1600" dirty="0">
                <a:latin typeface="Trebuchet MS" panose="020B0603020202020204" pitchFamily="34" charset="0"/>
                <a:cs typeface="Times New Roman" pitchFamily="18" charset="0"/>
              </a:rPr>
              <a:t> utilizarea </a:t>
            </a:r>
            <a:r>
              <a:rPr lang="ro-RO" sz="1600" dirty="0" err="1">
                <a:latin typeface="Trebuchet MS" panose="020B0603020202020204" pitchFamily="34" charset="0"/>
                <a:cs typeface="Times New Roman" pitchFamily="18" charset="0"/>
              </a:rPr>
              <a:t>raţională</a:t>
            </a:r>
            <a:r>
              <a:rPr lang="ro-RO" sz="1600" dirty="0">
                <a:latin typeface="Trebuchet MS" panose="020B0603020202020204" pitchFamily="34" charset="0"/>
                <a:cs typeface="Times New Roman" pitchFamily="18" charset="0"/>
              </a:rPr>
              <a:t> a resurselor naturale</a:t>
            </a:r>
            <a:r>
              <a:rPr lang="ro-RO" sz="1600" dirty="0" smtClean="0">
                <a:latin typeface="Trebuchet MS" panose="020B0603020202020204" pitchFamily="34" charset="0"/>
                <a:cs typeface="Times New Roman" pitchFamily="18" charset="0"/>
              </a:rPr>
              <a:t>:</a:t>
            </a:r>
            <a:endParaRPr lang="ro-RO" sz="1600" dirty="0">
              <a:latin typeface="Trebuchet MS" panose="020B0603020202020204" pitchFamily="34" charset="0"/>
              <a:cs typeface="Times New Roman" pitchFamily="18" charset="0"/>
            </a:endParaRPr>
          </a:p>
          <a:p>
            <a:pPr algn="just">
              <a:buFont typeface="Arial" pitchFamily="34" charset="0"/>
              <a:buChar char="•"/>
              <a:defRPr/>
            </a:pPr>
            <a:r>
              <a:rPr lang="ro-RO" sz="1600" dirty="0">
                <a:latin typeface="Trebuchet MS" panose="020B0603020202020204" pitchFamily="34" charset="0"/>
              </a:rPr>
              <a:t>    informare cu privire la Legea 132/2010 privind colectarea selectivă a </a:t>
            </a:r>
            <a:r>
              <a:rPr lang="ro-RO" sz="1600" dirty="0" err="1">
                <a:latin typeface="Trebuchet MS" panose="020B0603020202020204" pitchFamily="34" charset="0"/>
              </a:rPr>
              <a:t>deşeurilor</a:t>
            </a:r>
            <a:r>
              <a:rPr lang="ro-RO" sz="1600" dirty="0">
                <a:latin typeface="Trebuchet MS" panose="020B0603020202020204" pitchFamily="34" charset="0"/>
              </a:rPr>
              <a:t> în </a:t>
            </a:r>
            <a:r>
              <a:rPr lang="ro-RO" sz="1600" dirty="0" err="1">
                <a:latin typeface="Trebuchet MS" panose="020B0603020202020204" pitchFamily="34" charset="0"/>
              </a:rPr>
              <a:t>instituţiile</a:t>
            </a:r>
            <a:r>
              <a:rPr lang="ro-RO" sz="1600" dirty="0">
                <a:latin typeface="Trebuchet MS" panose="020B0603020202020204" pitchFamily="34" charset="0"/>
              </a:rPr>
              <a:t> publice; </a:t>
            </a:r>
          </a:p>
          <a:p>
            <a:pPr algn="just">
              <a:buFont typeface="Arial" pitchFamily="34" charset="0"/>
              <a:buChar char="•"/>
              <a:defRPr/>
            </a:pPr>
            <a:r>
              <a:rPr lang="ro-RO" sz="1600" dirty="0">
                <a:latin typeface="Trebuchet MS" panose="020B0603020202020204" pitchFamily="34" charset="0"/>
              </a:rPr>
              <a:t>    includerea elementelor de </a:t>
            </a:r>
            <a:r>
              <a:rPr lang="ro-RO" sz="1600" dirty="0" err="1">
                <a:latin typeface="Trebuchet MS" panose="020B0603020202020204" pitchFamily="34" charset="0"/>
              </a:rPr>
              <a:t>eco-eficienţă</a:t>
            </a:r>
            <a:r>
              <a:rPr lang="ro-RO" sz="1600" dirty="0">
                <a:latin typeface="Trebuchet MS" panose="020B0603020202020204" pitchFamily="34" charset="0"/>
              </a:rPr>
              <a:t> în criteriile de </a:t>
            </a:r>
            <a:r>
              <a:rPr lang="ro-RO" sz="1600" dirty="0" err="1">
                <a:latin typeface="Trebuchet MS" panose="020B0603020202020204" pitchFamily="34" charset="0"/>
              </a:rPr>
              <a:t>selecţie</a:t>
            </a:r>
            <a:r>
              <a:rPr lang="ro-RO" sz="1600" dirty="0">
                <a:latin typeface="Trebuchet MS" panose="020B0603020202020204" pitchFamily="34" charset="0"/>
              </a:rPr>
              <a:t> a proiectelor </a:t>
            </a:r>
            <a:r>
              <a:rPr lang="ro-RO" sz="1600" dirty="0" err="1">
                <a:latin typeface="Trebuchet MS" panose="020B0603020202020204" pitchFamily="34" charset="0"/>
              </a:rPr>
              <a:t>şi</a:t>
            </a:r>
            <a:r>
              <a:rPr lang="ro-RO" sz="1600" dirty="0">
                <a:latin typeface="Trebuchet MS" panose="020B0603020202020204" pitchFamily="34" charset="0"/>
              </a:rPr>
              <a:t> în efectuarea </a:t>
            </a:r>
            <a:r>
              <a:rPr lang="ro-RO" sz="1600" dirty="0" err="1">
                <a:latin typeface="Trebuchet MS" panose="020B0603020202020204" pitchFamily="34" charset="0"/>
              </a:rPr>
              <a:t>achiziţiilor</a:t>
            </a:r>
            <a:r>
              <a:rPr lang="ro-RO" sz="1600" dirty="0">
                <a:latin typeface="Trebuchet MS" panose="020B0603020202020204" pitchFamily="34" charset="0"/>
              </a:rPr>
              <a:t> publice;</a:t>
            </a:r>
          </a:p>
          <a:p>
            <a:pPr algn="just"/>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48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1830388"/>
            <a:ext cx="10121900" cy="2720745"/>
          </a:xfrm>
          <a:prstGeom prst="rect">
            <a:avLst/>
          </a:prstGeom>
        </p:spPr>
        <p:txBody>
          <a:bodyPr wrap="square">
            <a:spAutoFit/>
          </a:bodyPr>
          <a:lstStyle/>
          <a:p>
            <a:pPr algn="just">
              <a:buFont typeface="Arial" pitchFamily="34" charset="0"/>
              <a:buChar char="•"/>
            </a:pPr>
            <a:r>
              <a:rPr lang="ro-RO" sz="1800" dirty="0">
                <a:latin typeface="Trebuchet MS" panose="020B0603020202020204" pitchFamily="34" charset="0"/>
              </a:rPr>
              <a:t> </a:t>
            </a:r>
            <a:r>
              <a:rPr lang="ro-RO" sz="1800" dirty="0" err="1">
                <a:latin typeface="Trebuchet MS" panose="020B0603020202020204" pitchFamily="34" charset="0"/>
              </a:rPr>
              <a:t>Protectia</a:t>
            </a:r>
            <a:r>
              <a:rPr lang="ro-RO" sz="1800" dirty="0">
                <a:latin typeface="Trebuchet MS" panose="020B0603020202020204" pitchFamily="34" charset="0"/>
              </a:rPr>
              <a:t> mediului este o problema majora a ultimului deceniu </a:t>
            </a:r>
            <a:r>
              <a:rPr lang="ro-RO" sz="1800" dirty="0" err="1">
                <a:latin typeface="Trebuchet MS" panose="020B0603020202020204" pitchFamily="34" charset="0"/>
              </a:rPr>
              <a:t>dezbatuta</a:t>
            </a:r>
            <a:r>
              <a:rPr lang="ro-RO" sz="1800" dirty="0">
                <a:latin typeface="Trebuchet MS" panose="020B0603020202020204" pitchFamily="34" charset="0"/>
              </a:rPr>
              <a:t> la nivel mondial, fapt ce a dat </a:t>
            </a:r>
            <a:r>
              <a:rPr lang="ro-RO" sz="1800" dirty="0" err="1">
                <a:latin typeface="Trebuchet MS" panose="020B0603020202020204" pitchFamily="34" charset="0"/>
              </a:rPr>
              <a:t>nastere</a:t>
            </a:r>
            <a:r>
              <a:rPr lang="ro-RO" sz="1800" dirty="0">
                <a:latin typeface="Trebuchet MS" panose="020B0603020202020204" pitchFamily="34" charset="0"/>
              </a:rPr>
              <a:t> numeroaselor dispute intre tarile dezvoltate si cele in curs de dezvoltare</a:t>
            </a:r>
            <a:r>
              <a:rPr lang="ro-RO" sz="1800" dirty="0" smtClean="0">
                <a:latin typeface="Trebuchet MS" panose="020B0603020202020204" pitchFamily="34" charset="0"/>
              </a:rPr>
              <a:t>.</a:t>
            </a:r>
            <a:endParaRPr lang="ro-RO" sz="1800" dirty="0">
              <a:latin typeface="Trebuchet MS" panose="020B0603020202020204" pitchFamily="34" charset="0"/>
            </a:endParaRPr>
          </a:p>
          <a:p>
            <a:pPr algn="just">
              <a:buFont typeface="Arial" pitchFamily="34" charset="0"/>
              <a:buChar char="•"/>
            </a:pPr>
            <a:r>
              <a:rPr lang="ro-RO" sz="1800" dirty="0">
                <a:latin typeface="Trebuchet MS" panose="020B0603020202020204" pitchFamily="34" charset="0"/>
              </a:rPr>
              <a:t>    Acest lucru a impus </a:t>
            </a:r>
            <a:r>
              <a:rPr lang="ro-RO" sz="1800" dirty="0" err="1">
                <a:latin typeface="Trebuchet MS" panose="020B0603020202020204" pitchFamily="34" charset="0"/>
              </a:rPr>
              <a:t>infiintarea</a:t>
            </a:r>
            <a:r>
              <a:rPr lang="ro-RO" sz="1800" dirty="0">
                <a:latin typeface="Trebuchet MS" panose="020B0603020202020204" pitchFamily="34" charset="0"/>
              </a:rPr>
              <a:t> unor </a:t>
            </a:r>
            <a:r>
              <a:rPr lang="ro-RO" sz="1800" dirty="0" err="1">
                <a:latin typeface="Trebuchet MS" panose="020B0603020202020204" pitchFamily="34" charset="0"/>
              </a:rPr>
              <a:t>organizatii</a:t>
            </a:r>
            <a:r>
              <a:rPr lang="ro-RO" sz="1800" dirty="0">
                <a:latin typeface="Trebuchet MS" panose="020B0603020202020204" pitchFamily="34" charset="0"/>
              </a:rPr>
              <a:t> </a:t>
            </a:r>
            <a:r>
              <a:rPr lang="ro-RO" sz="1800" dirty="0" err="1">
                <a:latin typeface="Trebuchet MS" panose="020B0603020202020204" pitchFamily="34" charset="0"/>
              </a:rPr>
              <a:t>internationale</a:t>
            </a:r>
            <a:r>
              <a:rPr lang="ro-RO" sz="1800" dirty="0">
                <a:latin typeface="Trebuchet MS" panose="020B0603020202020204" pitchFamily="34" charset="0"/>
              </a:rPr>
              <a:t> ce au ca principale obiective adoptarea unor </a:t>
            </a:r>
            <a:r>
              <a:rPr lang="ro-RO" sz="1800" dirty="0" err="1">
                <a:latin typeface="Trebuchet MS" panose="020B0603020202020204" pitchFamily="34" charset="0"/>
              </a:rPr>
              <a:t>solutii</a:t>
            </a:r>
            <a:r>
              <a:rPr lang="ro-RO" sz="1800" dirty="0">
                <a:latin typeface="Trebuchet MS" panose="020B0603020202020204" pitchFamily="34" charset="0"/>
              </a:rPr>
              <a:t> de diminuare a </a:t>
            </a:r>
            <a:r>
              <a:rPr lang="ro-RO" sz="1800" dirty="0" err="1">
                <a:latin typeface="Trebuchet MS" panose="020B0603020202020204" pitchFamily="34" charset="0"/>
              </a:rPr>
              <a:t>poluarii</a:t>
            </a:r>
            <a:r>
              <a:rPr lang="ro-RO" sz="1800" dirty="0">
                <a:latin typeface="Trebuchet MS" panose="020B0603020202020204" pitchFamily="34" charset="0"/>
              </a:rPr>
              <a:t> si </a:t>
            </a:r>
            <a:r>
              <a:rPr lang="ro-RO" sz="1800" dirty="0" err="1">
                <a:latin typeface="Trebuchet MS" panose="020B0603020202020204" pitchFamily="34" charset="0"/>
              </a:rPr>
              <a:t>cresterea</a:t>
            </a:r>
            <a:r>
              <a:rPr lang="ro-RO" sz="1800" dirty="0">
                <a:latin typeface="Trebuchet MS" panose="020B0603020202020204" pitchFamily="34" charset="0"/>
              </a:rPr>
              <a:t> nivelului </a:t>
            </a:r>
            <a:r>
              <a:rPr lang="ro-RO" sz="1800" dirty="0" err="1">
                <a:latin typeface="Trebuchet MS" panose="020B0603020202020204" pitchFamily="34" charset="0"/>
              </a:rPr>
              <a:t>calitatii</a:t>
            </a:r>
            <a:r>
              <a:rPr lang="ro-RO" sz="1800" dirty="0">
                <a:latin typeface="Trebuchet MS" panose="020B0603020202020204" pitchFamily="34" charset="0"/>
              </a:rPr>
              <a:t> mediului in ansamblu</a:t>
            </a:r>
            <a:r>
              <a:rPr lang="ro-RO" sz="1800" dirty="0" smtClean="0">
                <a:latin typeface="Trebuchet MS" panose="020B0603020202020204" pitchFamily="34" charset="0"/>
              </a:rPr>
              <a:t>.</a:t>
            </a:r>
            <a:endParaRPr lang="ro-RO" sz="1800" dirty="0">
              <a:latin typeface="Trebuchet MS" panose="020B0603020202020204" pitchFamily="34" charset="0"/>
            </a:endParaRPr>
          </a:p>
          <a:p>
            <a:pPr algn="just">
              <a:buFont typeface="Arial" pitchFamily="34" charset="0"/>
              <a:buChar char="•"/>
            </a:pPr>
            <a:r>
              <a:rPr lang="ro-RO" sz="1800" dirty="0">
                <a:latin typeface="Trebuchet MS" panose="020B0603020202020204" pitchFamily="34" charset="0"/>
              </a:rPr>
              <a:t>    Pentru elaborarea unor programe pentru protejarea mediului, trebuie </a:t>
            </a:r>
            <a:r>
              <a:rPr lang="ro-RO" sz="1800" dirty="0" err="1">
                <a:latin typeface="Trebuchet MS" panose="020B0603020202020204" pitchFamily="34" charset="0"/>
              </a:rPr>
              <a:t>identificati</a:t>
            </a:r>
            <a:r>
              <a:rPr lang="ro-RO" sz="1800" dirty="0">
                <a:latin typeface="Trebuchet MS" panose="020B0603020202020204" pitchFamily="34" charset="0"/>
              </a:rPr>
              <a:t> </a:t>
            </a:r>
            <a:r>
              <a:rPr lang="ro-RO" sz="1800" dirty="0" err="1">
                <a:latin typeface="Trebuchet MS" panose="020B0603020202020204" pitchFamily="34" charset="0"/>
              </a:rPr>
              <a:t>toti</a:t>
            </a:r>
            <a:r>
              <a:rPr lang="ro-RO" sz="1800" dirty="0">
                <a:latin typeface="Trebuchet MS" panose="020B0603020202020204" pitchFamily="34" charset="0"/>
              </a:rPr>
              <a:t> factorii de mediu si zonele in care pot </a:t>
            </a:r>
            <a:r>
              <a:rPr lang="ro-RO" sz="1800" dirty="0" err="1">
                <a:latin typeface="Trebuchet MS" panose="020B0603020202020204" pitchFamily="34" charset="0"/>
              </a:rPr>
              <a:t>aparea</a:t>
            </a:r>
            <a:r>
              <a:rPr lang="ro-RO" sz="1800" dirty="0">
                <a:latin typeface="Trebuchet MS" panose="020B0603020202020204" pitchFamily="34" charset="0"/>
              </a:rPr>
              <a:t> probleme de poluare a acestora. </a:t>
            </a:r>
          </a:p>
          <a:p>
            <a:pPr algn="just">
              <a:buFont typeface="Arial" pitchFamily="34" charset="0"/>
              <a:buChar char="•"/>
            </a:pPr>
            <a:r>
              <a:rPr lang="ro-RO" sz="1800" dirty="0">
                <a:latin typeface="Trebuchet MS" panose="020B0603020202020204" pitchFamily="34" charset="0"/>
              </a:rPr>
              <a:t>    Un astfel de program presupune identificarea zonelor, evaluarea costurilor necesare si stabilirea </a:t>
            </a:r>
            <a:r>
              <a:rPr lang="ro-RO" sz="1800" dirty="0" err="1">
                <a:latin typeface="Trebuchet MS" panose="020B0603020202020204" pitchFamily="34" charset="0"/>
              </a:rPr>
              <a:t>responsabilitatilor</a:t>
            </a:r>
            <a:r>
              <a:rPr lang="ro-RO" sz="1800" dirty="0">
                <a:latin typeface="Trebuchet MS" panose="020B0603020202020204" pitchFamily="34" charset="0"/>
              </a:rPr>
              <a:t> pentru derularea proiectelor.</a:t>
            </a:r>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864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1995488"/>
            <a:ext cx="10121900" cy="3098284"/>
          </a:xfrm>
          <a:prstGeom prst="rect">
            <a:avLst/>
          </a:prstGeom>
        </p:spPr>
        <p:txBody>
          <a:bodyPr wrap="square">
            <a:spAutoFit/>
          </a:bodyPr>
          <a:lstStyle/>
          <a:p>
            <a:pPr algn="just">
              <a:buFont typeface="Arial" pitchFamily="34" charset="0"/>
              <a:buChar char="•"/>
            </a:pPr>
            <a:r>
              <a:rPr lang="ro-RO" sz="1800" dirty="0" smtClean="0">
                <a:latin typeface="Trebuchet MS" panose="020B0603020202020204" pitchFamily="34" charset="0"/>
              </a:rPr>
              <a:t> Presiunea </a:t>
            </a:r>
            <a:r>
              <a:rPr lang="ro-RO" sz="1800" dirty="0" err="1">
                <a:latin typeface="Trebuchet MS" panose="020B0603020202020204" pitchFamily="34" charset="0"/>
              </a:rPr>
              <a:t>activitatii</a:t>
            </a:r>
            <a:r>
              <a:rPr lang="ro-RO" sz="1800" dirty="0">
                <a:latin typeface="Trebuchet MS" panose="020B0603020202020204" pitchFamily="34" charset="0"/>
              </a:rPr>
              <a:t> omului asupra mediului natural creste foarte rapid. De asemenea, se </a:t>
            </a:r>
            <a:r>
              <a:rPr lang="ro-RO" sz="1800" dirty="0" err="1">
                <a:latin typeface="Trebuchet MS" panose="020B0603020202020204" pitchFamily="34" charset="0"/>
              </a:rPr>
              <a:t>accelereaza</a:t>
            </a:r>
            <a:r>
              <a:rPr lang="ro-RO" sz="1800" dirty="0">
                <a:latin typeface="Trebuchet MS" panose="020B0603020202020204" pitchFamily="34" charset="0"/>
              </a:rPr>
              <a:t> dezvoltarea industriala, schimburile, </a:t>
            </a:r>
            <a:r>
              <a:rPr lang="ro-RO" sz="1800" dirty="0" err="1">
                <a:latin typeface="Trebuchet MS" panose="020B0603020202020204" pitchFamily="34" charset="0"/>
              </a:rPr>
              <a:t>circulatia</a:t>
            </a:r>
            <a:r>
              <a:rPr lang="ro-RO" sz="1800" dirty="0">
                <a:latin typeface="Trebuchet MS" panose="020B0603020202020204" pitchFamily="34" charset="0"/>
              </a:rPr>
              <a:t> </a:t>
            </a:r>
            <a:r>
              <a:rPr lang="ro-RO" sz="1800" dirty="0" err="1">
                <a:latin typeface="Trebuchet MS" panose="020B0603020202020204" pitchFamily="34" charset="0"/>
              </a:rPr>
              <a:t>marfurilor</a:t>
            </a:r>
            <a:r>
              <a:rPr lang="ro-RO" sz="1800" dirty="0">
                <a:latin typeface="Trebuchet MS" panose="020B0603020202020204" pitchFamily="34" charset="0"/>
              </a:rPr>
              <a:t>, </a:t>
            </a:r>
            <a:r>
              <a:rPr lang="ro-RO" sz="1800" dirty="0" err="1">
                <a:latin typeface="Trebuchet MS" panose="020B0603020202020204" pitchFamily="34" charset="0"/>
              </a:rPr>
              <a:t>spatiul</a:t>
            </a:r>
            <a:r>
              <a:rPr lang="ro-RO" sz="1800" dirty="0">
                <a:latin typeface="Trebuchet MS" panose="020B0603020202020204" pitchFamily="34" charset="0"/>
              </a:rPr>
              <a:t> ocupat, parcurs si utilizat pentru </a:t>
            </a:r>
            <a:r>
              <a:rPr lang="ro-RO" sz="1800" dirty="0" err="1">
                <a:latin typeface="Trebuchet MS" panose="020B0603020202020204" pitchFamily="34" charset="0"/>
              </a:rPr>
              <a:t>activitatile</a:t>
            </a:r>
            <a:r>
              <a:rPr lang="ro-RO" sz="1800" dirty="0">
                <a:latin typeface="Trebuchet MS" panose="020B0603020202020204" pitchFamily="34" charset="0"/>
              </a:rPr>
              <a:t> umane este din ce in ce mai vast.</a:t>
            </a:r>
          </a:p>
          <a:p>
            <a:pPr algn="just"/>
            <a:endParaRPr lang="ro-RO" sz="1800" dirty="0">
              <a:latin typeface="Trebuchet MS" panose="020B0603020202020204" pitchFamily="34" charset="0"/>
            </a:endParaRPr>
          </a:p>
          <a:p>
            <a:pPr algn="just">
              <a:buFont typeface="Arial" pitchFamily="34" charset="0"/>
              <a:buChar char="•"/>
            </a:pPr>
            <a:r>
              <a:rPr lang="ro-RO" sz="1800" dirty="0">
                <a:latin typeface="Trebuchet MS" panose="020B0603020202020204" pitchFamily="34" charset="0"/>
              </a:rPr>
              <a:t>    Comportamentul individului </a:t>
            </a:r>
            <a:r>
              <a:rPr lang="ro-RO" sz="1800" dirty="0" err="1">
                <a:latin typeface="Trebuchet MS" panose="020B0603020202020204" pitchFamily="34" charset="0"/>
              </a:rPr>
              <a:t>polueaza</a:t>
            </a:r>
            <a:r>
              <a:rPr lang="ro-RO" sz="1800" dirty="0">
                <a:latin typeface="Trebuchet MS" panose="020B0603020202020204" pitchFamily="34" charset="0"/>
              </a:rPr>
              <a:t> mediul </a:t>
            </a:r>
            <a:r>
              <a:rPr lang="ro-RO" sz="1800" dirty="0" err="1">
                <a:latin typeface="Trebuchet MS" panose="020B0603020202020204" pitchFamily="34" charset="0"/>
              </a:rPr>
              <a:t>intr-o</a:t>
            </a:r>
            <a:r>
              <a:rPr lang="ro-RO" sz="1800" dirty="0">
                <a:latin typeface="Trebuchet MS" panose="020B0603020202020204" pitchFamily="34" charset="0"/>
              </a:rPr>
              <a:t> </a:t>
            </a:r>
            <a:r>
              <a:rPr lang="ro-RO" sz="1800" dirty="0" err="1">
                <a:latin typeface="Trebuchet MS" panose="020B0603020202020204" pitchFamily="34" charset="0"/>
              </a:rPr>
              <a:t>masura</a:t>
            </a:r>
            <a:r>
              <a:rPr lang="ro-RO" sz="1800" dirty="0">
                <a:latin typeface="Trebuchet MS" panose="020B0603020202020204" pitchFamily="34" charset="0"/>
              </a:rPr>
              <a:t> mai mare sau mai mica, fie sub forma </a:t>
            </a:r>
            <a:r>
              <a:rPr lang="ro-RO" sz="1800" dirty="0" err="1">
                <a:latin typeface="Trebuchet MS" panose="020B0603020202020204" pitchFamily="34" charset="0"/>
              </a:rPr>
              <a:t>activitatii</a:t>
            </a:r>
            <a:r>
              <a:rPr lang="ro-RO" sz="1800" dirty="0">
                <a:latin typeface="Trebuchet MS" panose="020B0603020202020204" pitchFamily="34" charset="0"/>
              </a:rPr>
              <a:t> cotidiene, fie a consumurilor turistice.</a:t>
            </a:r>
          </a:p>
          <a:p>
            <a:pPr algn="just">
              <a:buFont typeface="Arial" pitchFamily="34" charset="0"/>
              <a:buChar char="•"/>
            </a:pPr>
            <a:endParaRPr lang="ro-RO" sz="1800" dirty="0">
              <a:latin typeface="Trebuchet MS" panose="020B0603020202020204" pitchFamily="34" charset="0"/>
            </a:endParaRPr>
          </a:p>
          <a:p>
            <a:pPr algn="just">
              <a:buFont typeface="Arial" pitchFamily="34" charset="0"/>
              <a:buChar char="•"/>
            </a:pPr>
            <a:r>
              <a:rPr lang="ro-RO" sz="1800" dirty="0">
                <a:latin typeface="Trebuchet MS" panose="020B0603020202020204" pitchFamily="34" charset="0"/>
              </a:rPr>
              <a:t>    Prin dezvoltarea </a:t>
            </a:r>
            <a:r>
              <a:rPr lang="ro-RO" sz="1800" dirty="0" err="1">
                <a:latin typeface="Trebuchet MS" panose="020B0603020202020204" pitchFamily="34" charset="0"/>
              </a:rPr>
              <a:t>activitatii</a:t>
            </a:r>
            <a:r>
              <a:rPr lang="ro-RO" sz="1800" dirty="0">
                <a:latin typeface="Trebuchet MS" panose="020B0603020202020204" pitchFamily="34" charset="0"/>
              </a:rPr>
              <a:t> umane sunt afectate toate componentele mediului in </a:t>
            </a:r>
            <a:r>
              <a:rPr lang="ro-RO" sz="1800" dirty="0" err="1">
                <a:latin typeface="Trebuchet MS" panose="020B0603020202020204" pitchFamily="34" charset="0"/>
              </a:rPr>
              <a:t>proportii</a:t>
            </a:r>
            <a:r>
              <a:rPr lang="ro-RO" sz="1800" dirty="0">
                <a:latin typeface="Trebuchet MS" panose="020B0603020202020204" pitchFamily="34" charset="0"/>
              </a:rPr>
              <a:t> diferite. Dintre aceste elemente cele mai importante sunt: peisajele, solul, apa, flora, fauna, monumentele.</a:t>
            </a: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131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1995488"/>
            <a:ext cx="10121900" cy="2350387"/>
          </a:xfrm>
          <a:prstGeom prst="rect">
            <a:avLst/>
          </a:prstGeom>
        </p:spPr>
        <p:txBody>
          <a:bodyPr wrap="square">
            <a:spAutoFit/>
          </a:bodyPr>
          <a:lstStyle/>
          <a:p>
            <a:pPr algn="just"/>
            <a:r>
              <a:rPr lang="en-US" sz="1800" dirty="0" smtClean="0">
                <a:latin typeface="Trebuchet MS" panose="020B0603020202020204" pitchFamily="34" charset="0"/>
              </a:rPr>
              <a:t>P</a:t>
            </a:r>
            <a:r>
              <a:rPr lang="ro-RO" sz="1800" dirty="0" err="1" smtClean="0">
                <a:latin typeface="Trebuchet MS" panose="020B0603020202020204" pitchFamily="34" charset="0"/>
              </a:rPr>
              <a:t>rotejarea</a:t>
            </a:r>
            <a:r>
              <a:rPr lang="ro-RO" sz="1800" dirty="0" smtClean="0">
                <a:latin typeface="Trebuchet MS" panose="020B0603020202020204" pitchFamily="34" charset="0"/>
              </a:rPr>
              <a:t> mediului </a:t>
            </a:r>
            <a:r>
              <a:rPr lang="ro-RO" sz="1800" dirty="0" err="1" smtClean="0">
                <a:latin typeface="Trebuchet MS" panose="020B0603020202020204" pitchFamily="34" charset="0"/>
              </a:rPr>
              <a:t>inconjurător</a:t>
            </a:r>
            <a:r>
              <a:rPr lang="ro-RO" sz="1800" dirty="0" smtClean="0">
                <a:latin typeface="Trebuchet MS" panose="020B0603020202020204" pitchFamily="34" charset="0"/>
              </a:rPr>
              <a:t> se poate realiza prin</a:t>
            </a:r>
            <a:r>
              <a:rPr lang="en-US" sz="1800" dirty="0" smtClean="0">
                <a:latin typeface="Trebuchet MS" panose="020B0603020202020204" pitchFamily="34" charset="0"/>
              </a:rPr>
              <a:t>:</a:t>
            </a:r>
          </a:p>
          <a:p>
            <a:pPr algn="just">
              <a:buFont typeface="Arial" pitchFamily="34" charset="0"/>
              <a:buChar char="•"/>
            </a:pPr>
            <a:r>
              <a:rPr lang="ro-RO" sz="1800" dirty="0" smtClean="0">
                <a:latin typeface="Trebuchet MS" panose="020B0603020202020204" pitchFamily="34" charset="0"/>
              </a:rPr>
              <a:t>    </a:t>
            </a:r>
            <a:r>
              <a:rPr lang="vi-VN" sz="1800" dirty="0" smtClean="0"/>
              <a:t>reducerea consumului de materiale şi energie în domeniul construcţiilor; </a:t>
            </a:r>
            <a:endParaRPr lang="ro-RO" sz="1800" dirty="0" smtClean="0">
              <a:latin typeface="Trebuchet MS" panose="020B0603020202020204" pitchFamily="34" charset="0"/>
            </a:endParaRPr>
          </a:p>
          <a:p>
            <a:pPr algn="just">
              <a:buFont typeface="Arial" pitchFamily="34" charset="0"/>
              <a:buChar char="•"/>
            </a:pPr>
            <a:r>
              <a:rPr lang="ro-RO" sz="1800" dirty="0" smtClean="0">
                <a:latin typeface="Trebuchet MS" panose="020B0603020202020204" pitchFamily="34" charset="0"/>
              </a:rPr>
              <a:t>    </a:t>
            </a:r>
            <a:r>
              <a:rPr lang="vi-VN" sz="1800" dirty="0" smtClean="0"/>
              <a:t>reducerea cantităţii de deşeuri din construcţii şi demolări şi creşterea gradului de reciclare a acestora; </a:t>
            </a:r>
            <a:endParaRPr lang="ro-RO" sz="1800" dirty="0" smtClean="0">
              <a:latin typeface="Trebuchet MS" panose="020B0603020202020204" pitchFamily="34" charset="0"/>
            </a:endParaRPr>
          </a:p>
          <a:p>
            <a:pPr algn="just">
              <a:buFont typeface="Arial" pitchFamily="34" charset="0"/>
              <a:buChar char="•"/>
            </a:pPr>
            <a:r>
              <a:rPr lang="ro-RO" sz="1800" dirty="0" smtClean="0">
                <a:latin typeface="Trebuchet MS" panose="020B0603020202020204" pitchFamily="34" charset="0"/>
              </a:rPr>
              <a:t>    </a:t>
            </a:r>
            <a:r>
              <a:rPr lang="vi-VN" sz="1800" dirty="0" smtClean="0"/>
              <a:t>reducerea cantităţii de energie utilizată în spaţiile construite, precum şi a emisiilor produse (în special cele de canalizare); </a:t>
            </a:r>
            <a:endParaRPr lang="ro-RO" sz="1800" dirty="0" smtClean="0">
              <a:latin typeface="Trebuchet MS" panose="020B0603020202020204" pitchFamily="34" charset="0"/>
            </a:endParaRPr>
          </a:p>
          <a:p>
            <a:pPr algn="just">
              <a:buFont typeface="Arial" pitchFamily="34" charset="0"/>
              <a:buChar char="•"/>
            </a:pPr>
            <a:r>
              <a:rPr lang="ro-RO" sz="1800" dirty="0" smtClean="0">
                <a:latin typeface="Trebuchet MS" panose="020B0603020202020204" pitchFamily="34" charset="0"/>
              </a:rPr>
              <a:t>    </a:t>
            </a:r>
            <a:r>
              <a:rPr lang="vi-VN" sz="1800" dirty="0" smtClean="0"/>
              <a:t>creşterea eficienţei prelucrării şi a recirculării deşeurilor solide provenite din aşezările umane</a:t>
            </a:r>
            <a:endParaRPr lang="en-US" sz="1800" dirty="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64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8035" y="1905779"/>
            <a:ext cx="11217498" cy="4005621"/>
          </a:xfrm>
        </p:spPr>
        <p:txBody>
          <a:bodyPr>
            <a:normAutofit/>
          </a:bodyPr>
          <a:lstStyle/>
          <a:p>
            <a:endParaRPr lang="en-US" sz="1600" b="1" dirty="0"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dirty="0"/>
          </a:p>
          <a:p>
            <a:pPr fontAlgn="ctr"/>
            <a:endParaRPr lang="en-US" sz="1000" dirty="0"/>
          </a:p>
        </p:txBody>
      </p:sp>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Dreptunghi 1"/>
          <p:cNvSpPr/>
          <p:nvPr/>
        </p:nvSpPr>
        <p:spPr>
          <a:xfrm>
            <a:off x="1388224" y="4426635"/>
            <a:ext cx="9851276" cy="369332"/>
          </a:xfrm>
          <a:prstGeom prst="rect">
            <a:avLst/>
          </a:prstGeom>
        </p:spPr>
        <p:txBody>
          <a:bodyPr wrap="square">
            <a:spAutoFit/>
          </a:bodyPr>
          <a:lstStyle/>
          <a:p>
            <a:pPr>
              <a:spcAft>
                <a:spcPts val="0"/>
              </a:spcAft>
              <a:tabLst>
                <a:tab pos="2986405" algn="ctr"/>
                <a:tab pos="5972810" algn="r"/>
              </a:tabLst>
            </a:pPr>
            <a:r>
              <a:rPr lang="en-US" dirty="0">
                <a:solidFill>
                  <a:srgbClr val="002060"/>
                </a:solidFill>
                <a:latin typeface="Trebuchet MS" panose="020B0603020202020204" pitchFamily="34" charset="0"/>
                <a:ea typeface="Calibri" panose="020F0502020204030204" pitchFamily="34" charset="0"/>
              </a:rPr>
              <a:t>Con</a:t>
            </a:r>
            <a:r>
              <a:rPr lang="ro-RO" dirty="0">
                <a:solidFill>
                  <a:srgbClr val="002060"/>
                </a:solidFill>
                <a:latin typeface="Trebuchet MS" panose="020B0603020202020204" pitchFamily="34" charset="0"/>
                <a:ea typeface="Calibri" panose="020F0502020204030204" pitchFamily="34" charset="0"/>
              </a:rPr>
              <a:t>ținutul acestui material nu reprezintă în mod necesar poziția oficială a Uniunii Europene</a:t>
            </a:r>
            <a:endParaRPr lang="en-US" dirty="0">
              <a:effectLst/>
              <a:latin typeface="Times New Roman" panose="02020603050405020304" pitchFamily="18" charset="0"/>
              <a:ea typeface="Calibri" panose="020F0502020204030204" pitchFamily="34" charset="0"/>
            </a:endParaRPr>
          </a:p>
        </p:txBody>
      </p:sp>
      <p:sp>
        <p:nvSpPr>
          <p:cNvPr id="22" name="Subtitle 2"/>
          <p:cNvSpPr txBox="1">
            <a:spLocks/>
          </p:cNvSpPr>
          <p:nvPr/>
        </p:nvSpPr>
        <p:spPr>
          <a:xfrm>
            <a:off x="680435" y="2058179"/>
            <a:ext cx="11217498" cy="400562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28" name="Subtitle 2"/>
          <p:cNvSpPr txBox="1">
            <a:spLocks/>
          </p:cNvSpPr>
          <p:nvPr/>
        </p:nvSpPr>
        <p:spPr>
          <a:xfrm>
            <a:off x="680435" y="1941194"/>
            <a:ext cx="10871914" cy="400562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ro-RO" sz="3200" b="1" dirty="0" smtClean="0">
              <a:latin typeface="Trebuchet MS" panose="020B0603020202020204" pitchFamily="34" charset="0"/>
            </a:endParaRPr>
          </a:p>
          <a:p>
            <a:r>
              <a:rPr lang="ro-RO" sz="3200" b="1" dirty="0" smtClean="0">
                <a:latin typeface="Trebuchet MS" panose="020B0603020202020204" pitchFamily="34" charset="0"/>
              </a:rPr>
              <a:t>VA MULȚUMIM PENTRU ATENȚIE!</a:t>
            </a:r>
            <a:endParaRPr lang="en-US" altLang="en-US" sz="2800" dirty="0">
              <a:latin typeface="Trebuchet MS" panose="020B0603020202020204" pitchFamily="34" charset="0"/>
            </a:endParaRPr>
          </a:p>
          <a:p>
            <a:pPr algn="just"/>
            <a:endParaRPr lang="en-US" sz="1800" dirty="0"/>
          </a:p>
          <a:p>
            <a:pPr algn="just"/>
            <a:r>
              <a:rPr lang="ro-RO" sz="1100" dirty="0">
                <a:latin typeface="Trebuchet MS" panose="020B0603020202020204" pitchFamily="34" charset="0"/>
              </a:rPr>
              <a:t>Salvează natura</a:t>
            </a:r>
            <a:r>
              <a:rPr lang="ro-RO" sz="1100" dirty="0" smtClean="0">
                <a:latin typeface="Trebuchet MS" panose="020B0603020202020204" pitchFamily="34" charset="0"/>
              </a:rPr>
              <a:t>!</a:t>
            </a:r>
            <a:endParaRPr lang="ro-RO" sz="1800" dirty="0" smtClean="0">
              <a:latin typeface="Trebuchet MS" panose="020B0603020202020204" pitchFamily="34" charset="0"/>
            </a:endParaRPr>
          </a:p>
          <a:p>
            <a:pPr marL="285750" indent="-285750" algn="just">
              <a:buFont typeface="Wingdings" panose="05000000000000000000" pitchFamily="2" charset="2"/>
              <a:buChar char="Ø"/>
            </a:pPr>
            <a:endParaRPr lang="ro-RO" sz="1800" b="1" dirty="0" smtClean="0">
              <a:latin typeface="Trebuchet MS" panose="020B0603020202020204" pitchFamily="34" charset="0"/>
            </a:endParaRPr>
          </a:p>
        </p:txBody>
      </p:sp>
      <p:pic>
        <p:nvPicPr>
          <p:cNvPr id="3085" name="Picture 13" descr="unnam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55800" y="3267075"/>
            <a:ext cx="352425" cy="523875"/>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6"/>
              </a:rPr>
              <a:t>ww</a:t>
            </a:r>
            <a:r>
              <a:rPr lang="en-US" sz="1400" dirty="0" smtClean="0">
                <a:solidFill>
                  <a:srgbClr val="0070C0"/>
                </a:solidFill>
                <a:latin typeface="Trebuchet MS" panose="020B0603020202020204" pitchFamily="34" charset="0"/>
                <a:ea typeface="Times New Roman" panose="02020603050405020304" pitchFamily="18" charset="0"/>
                <a:hlinkClick r:id="rId6"/>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23" name="Picture 1" descr="C:\Users\barothi\AppData\Local\Temp\Rar$DIa0.990\Interreg_r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111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8035" y="1905779"/>
            <a:ext cx="11217498" cy="4005621"/>
          </a:xfrm>
        </p:spPr>
        <p:txBody>
          <a:bodyPr>
            <a:normAutofit/>
          </a:bodyPr>
          <a:lstStyle/>
          <a:p>
            <a:pPr fontAlgn="ctr"/>
            <a:endParaRPr lang="ro-RO" sz="1000" dirty="0" smtClean="0"/>
          </a:p>
          <a:p>
            <a:pPr fontAlgn="ctr"/>
            <a:endParaRPr lang="ro-RO" sz="1000" dirty="0"/>
          </a:p>
          <a:p>
            <a:pPr fontAlgn="ctr"/>
            <a:endParaRPr lang="ro-RO" sz="1000" dirty="0" smtClean="0"/>
          </a:p>
          <a:p>
            <a:r>
              <a:rPr lang="en-US" sz="2800" b="1" dirty="0">
                <a:latin typeface="Trebuchet MS" panose="020B0603020202020204" pitchFamily="34" charset="0"/>
              </a:rPr>
              <a:t>DEZVOLTARE DURABILĂ, EGALITATE DE ȘANSE,</a:t>
            </a:r>
            <a:endParaRPr lang="en-US" sz="2800" dirty="0">
              <a:latin typeface="Trebuchet MS" panose="020B0603020202020204" pitchFamily="34" charset="0"/>
            </a:endParaRPr>
          </a:p>
          <a:p>
            <a:r>
              <a:rPr lang="en-US" sz="2800" b="1" dirty="0">
                <a:latin typeface="Trebuchet MS" panose="020B0603020202020204" pitchFamily="34" charset="0"/>
              </a:rPr>
              <a:t>COMBATEREA DISCRIMINĂRII ȘI PROTECȚIA MEDIULUI</a:t>
            </a:r>
            <a:endParaRPr lang="en-US" sz="2800" dirty="0">
              <a:latin typeface="Trebuchet MS" panose="020B0603020202020204" pitchFamily="34" charset="0"/>
            </a:endParaRPr>
          </a:p>
          <a:p>
            <a:pPr fontAlgn="ctr"/>
            <a:endParaRPr lang="en-US" sz="1000" dirty="0"/>
          </a:p>
        </p:txBody>
      </p:sp>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2"/>
              </a:rPr>
              <a:t>ww</a:t>
            </a:r>
            <a:r>
              <a:rPr lang="en-US" sz="1400" dirty="0" smtClean="0">
                <a:solidFill>
                  <a:srgbClr val="0070C0"/>
                </a:solidFill>
                <a:latin typeface="Trebuchet MS" panose="020B0603020202020204" pitchFamily="34" charset="0"/>
                <a:ea typeface="Times New Roman" panose="02020603050405020304" pitchFamily="18" charset="0"/>
                <a:hlinkClick r:id="rId2"/>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
        <p:nvSpPr>
          <p:cNvPr id="2" name="Dreptunghi 1"/>
          <p:cNvSpPr/>
          <p:nvPr/>
        </p:nvSpPr>
        <p:spPr>
          <a:xfrm>
            <a:off x="1388224" y="4439335"/>
            <a:ext cx="9851276" cy="369332"/>
          </a:xfrm>
          <a:prstGeom prst="rect">
            <a:avLst/>
          </a:prstGeom>
        </p:spPr>
        <p:txBody>
          <a:bodyPr wrap="square">
            <a:spAutoFit/>
          </a:bodyPr>
          <a:lstStyle/>
          <a:p>
            <a:pPr>
              <a:spcAft>
                <a:spcPts val="0"/>
              </a:spcAft>
              <a:tabLst>
                <a:tab pos="2986405" algn="ctr"/>
                <a:tab pos="5972810" algn="r"/>
              </a:tabLst>
            </a:pPr>
            <a:r>
              <a:rPr lang="en-US" dirty="0">
                <a:solidFill>
                  <a:srgbClr val="002060"/>
                </a:solidFill>
                <a:latin typeface="Trebuchet MS" panose="020B0603020202020204" pitchFamily="34" charset="0"/>
                <a:ea typeface="Calibri" panose="020F0502020204030204" pitchFamily="34" charset="0"/>
              </a:rPr>
              <a:t>Con</a:t>
            </a:r>
            <a:r>
              <a:rPr lang="ro-RO" dirty="0">
                <a:solidFill>
                  <a:srgbClr val="002060"/>
                </a:solidFill>
                <a:latin typeface="Trebuchet MS" panose="020B0603020202020204" pitchFamily="34" charset="0"/>
                <a:ea typeface="Calibri" panose="020F0502020204030204" pitchFamily="34" charset="0"/>
              </a:rPr>
              <a:t>ținutul acestui material nu reprezintă în mod necesar poziția oficială a Uniunii Europene</a:t>
            </a:r>
            <a:endParaRPr lang="en-US" dirty="0">
              <a:effectLst/>
              <a:latin typeface="Times New Roman" panose="02020603050405020304" pitchFamily="18" charset="0"/>
              <a:ea typeface="Calibri" panose="020F0502020204030204" pitchFamily="34" charset="0"/>
            </a:endParaRPr>
          </a:p>
        </p:txBody>
      </p:sp>
      <p:sp>
        <p:nvSpPr>
          <p:cNvPr id="22" name="Subtitle 2"/>
          <p:cNvSpPr txBox="1">
            <a:spLocks/>
          </p:cNvSpPr>
          <p:nvPr/>
        </p:nvSpPr>
        <p:spPr>
          <a:xfrm>
            <a:off x="680435" y="2058179"/>
            <a:ext cx="11217498" cy="400562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Tree>
    <p:extLst>
      <p:ext uri="{BB962C8B-B14F-4D97-AF65-F5344CB8AC3E}">
        <p14:creationId xmlns:p14="http://schemas.microsoft.com/office/powerpoint/2010/main" val="3348483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8035" y="1905779"/>
            <a:ext cx="11217498" cy="4005621"/>
          </a:xfrm>
        </p:spPr>
        <p:txBody>
          <a:bodyPr>
            <a:normAutofit/>
          </a:bodyPr>
          <a:lstStyle/>
          <a:p>
            <a:pPr fontAlgn="ctr"/>
            <a:endParaRPr lang="ro-RO" sz="1000" dirty="0" smtClean="0"/>
          </a:p>
          <a:p>
            <a:pPr fontAlgn="ctr"/>
            <a:endParaRPr lang="ro-RO" sz="1000" dirty="0"/>
          </a:p>
          <a:p>
            <a:pPr fontAlgn="ctr"/>
            <a:endParaRPr lang="ro-RO" sz="1000" dirty="0" smtClean="0"/>
          </a:p>
        </p:txBody>
      </p:sp>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5" name="Rectangle 8"/>
          <p:cNvSpPr/>
          <p:nvPr/>
        </p:nvSpPr>
        <p:spPr>
          <a:xfrm>
            <a:off x="485262" y="1938076"/>
            <a:ext cx="10866784" cy="3108543"/>
          </a:xfrm>
          <a:prstGeom prst="rect">
            <a:avLst/>
          </a:prstGeom>
        </p:spPr>
        <p:txBody>
          <a:bodyPr wrap="square">
            <a:spAutoFit/>
          </a:bodyPr>
          <a:lstStyle/>
          <a:p>
            <a:pPr algn="ctr">
              <a:defRPr/>
            </a:pPr>
            <a:r>
              <a:rPr lang="ro-RO" sz="2000" b="1" dirty="0" smtClean="0">
                <a:latin typeface="Trebuchet MS" panose="020B0603020202020204" pitchFamily="34" charset="0"/>
              </a:rPr>
              <a:t>Dezvoltare durabilă</a:t>
            </a:r>
          </a:p>
          <a:p>
            <a:pPr algn="just">
              <a:defRPr/>
            </a:pPr>
            <a:endParaRPr lang="ro-RO" sz="1400" dirty="0" smtClean="0">
              <a:latin typeface="Trebuchet MS" panose="020B0603020202020204" pitchFamily="34" charset="0"/>
            </a:endParaRPr>
          </a:p>
          <a:p>
            <a:pPr algn="just">
              <a:buFont typeface="Symbol"/>
              <a:buChar char="·"/>
              <a:defRPr/>
            </a:pPr>
            <a:r>
              <a:rPr lang="ro-RO" dirty="0" smtClean="0">
                <a:latin typeface="Trebuchet MS" panose="020B0603020202020204" pitchFamily="34" charset="0"/>
              </a:rPr>
              <a:t>    </a:t>
            </a:r>
            <a:r>
              <a:rPr lang="vi-VN" dirty="0" smtClean="0"/>
              <a:t>Conceptul de </a:t>
            </a:r>
            <a:r>
              <a:rPr lang="ro-RO" b="1" dirty="0" smtClean="0">
                <a:latin typeface="Trebuchet MS" panose="020B0603020202020204" pitchFamily="34" charset="0"/>
              </a:rPr>
              <a:t>d</a:t>
            </a:r>
            <a:r>
              <a:rPr lang="vi-VN" b="1" dirty="0" smtClean="0"/>
              <a:t>ezvoltare durabilă</a:t>
            </a:r>
            <a:r>
              <a:rPr lang="vi-VN" dirty="0" smtClean="0"/>
              <a:t> desemnează totalitatea formelor și metodelor de dezvoltare socio-economică care se axează în primul rând pe asigurarea unui echilibru între aspectele sociale, economice și ecologice și elementele capitalului natural.</a:t>
            </a:r>
            <a:endParaRPr lang="ro-RO" dirty="0" smtClean="0">
              <a:latin typeface="Trebuchet MS" panose="020B0603020202020204" pitchFamily="34" charset="0"/>
            </a:endParaRPr>
          </a:p>
          <a:p>
            <a:pPr algn="just">
              <a:buFont typeface="Symbol"/>
              <a:buChar char="·"/>
              <a:defRPr/>
            </a:pPr>
            <a:r>
              <a:rPr lang="ro-RO" dirty="0" smtClean="0">
                <a:latin typeface="Trebuchet MS" panose="020B0603020202020204" pitchFamily="34" charset="0"/>
              </a:rPr>
              <a:t>    Conceptul de dezvoltare durabilă a luat naștere ca răspuns la apariția problemelor de mediu. Conferința privind mediul de la Stockholm din 1972 este momentul în care se recunoaște că activitățile umane contribuie la deteriorarea mediului înconjurător, ceea ce pune în pericol viitorul Planetei.</a:t>
            </a:r>
          </a:p>
          <a:p>
            <a:pPr algn="just">
              <a:buFont typeface="Symbol" pitchFamily="18" charset="2"/>
              <a:buChar char="·"/>
              <a:defRPr/>
            </a:pPr>
            <a:r>
              <a:rPr lang="ro-RO" dirty="0" smtClean="0">
                <a:latin typeface="Trebuchet MS" panose="020B0603020202020204" pitchFamily="34" charset="0"/>
                <a:sym typeface="Symbol"/>
              </a:rPr>
              <a:t>    Principiul de bază al dezvoltării durabile este sustenabilitatea, u</a:t>
            </a:r>
            <a:r>
              <a:rPr lang="ro-RO" dirty="0" smtClean="0">
                <a:latin typeface="Trebuchet MS" panose="020B0603020202020204" pitchFamily="34" charset="0"/>
              </a:rPr>
              <a:t>n </a:t>
            </a:r>
            <a:r>
              <a:rPr lang="ro-RO" i="1" dirty="0" smtClean="0">
                <a:latin typeface="Trebuchet MS" panose="020B0603020202020204" pitchFamily="34" charset="0"/>
              </a:rPr>
              <a:t>criteriu de sustenabilitate </a:t>
            </a:r>
            <a:r>
              <a:rPr lang="ro-RO" dirty="0" smtClean="0">
                <a:latin typeface="Trebuchet MS" panose="020B0603020202020204" pitchFamily="34" charset="0"/>
              </a:rPr>
              <a:t>presupune că, la un nivel minim, generaţiile viitoare nu ar putea să trăiască mai rău decât generaţiile actuale.</a:t>
            </a:r>
          </a:p>
        </p:txBody>
      </p:sp>
      <p:sp>
        <p:nvSpPr>
          <p:cNvPr id="14"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6"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702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1944688"/>
            <a:ext cx="10121900" cy="2350387"/>
          </a:xfrm>
          <a:prstGeom prst="rect">
            <a:avLst/>
          </a:prstGeom>
        </p:spPr>
        <p:txBody>
          <a:bodyPr wrap="square">
            <a:spAutoFit/>
          </a:bodyPr>
          <a:lstStyle/>
          <a:p>
            <a:pPr algn="just">
              <a:buFont typeface="Arial" pitchFamily="34" charset="0"/>
              <a:buChar char="•"/>
            </a:pPr>
            <a:r>
              <a:rPr lang="ro-RO" sz="1800" dirty="0" smtClean="0">
                <a:latin typeface="Trebuchet MS" panose="020B0603020202020204" pitchFamily="34" charset="0"/>
              </a:rPr>
              <a:t>  La nivelul Uniunii Europene, dezvoltarea durabila a devenit obiectiv asumat incepand cu 1997, cand a fost inclus in Tratatul de la Maastricht. In anul 2001 a fost adoptata Strategia de Dezvoltare Durabila la </a:t>
            </a:r>
            <a:r>
              <a:rPr lang="ro-RO" sz="1800" dirty="0" err="1" smtClean="0">
                <a:latin typeface="Trebuchet MS" panose="020B0603020202020204" pitchFamily="34" charset="0"/>
              </a:rPr>
              <a:t>Gotheborg</a:t>
            </a:r>
            <a:r>
              <a:rPr lang="ro-RO" sz="1800" dirty="0" smtClean="0">
                <a:latin typeface="Trebuchet MS" panose="020B0603020202020204" pitchFamily="34" charset="0"/>
              </a:rPr>
              <a:t>.</a:t>
            </a:r>
          </a:p>
          <a:p>
            <a:pPr algn="just">
              <a:buFont typeface="Arial" pitchFamily="34" charset="0"/>
              <a:buChar char="•"/>
            </a:pPr>
            <a:r>
              <a:rPr lang="ro-RO" sz="1800" dirty="0" smtClean="0">
                <a:latin typeface="Trebuchet MS" panose="020B0603020202020204" pitchFamily="34" charset="0"/>
              </a:rPr>
              <a:t>  Cateva etape sunt esentiale in construirea unei strategii pentru dezvoltare durabila:</a:t>
            </a:r>
          </a:p>
          <a:p>
            <a:pPr algn="just">
              <a:buFont typeface="Arial" pitchFamily="34" charset="0"/>
              <a:buChar char="•"/>
            </a:pPr>
            <a:r>
              <a:rPr lang="ro-RO" sz="1800" dirty="0" smtClean="0">
                <a:latin typeface="Trebuchet MS" panose="020B0603020202020204" pitchFamily="34" charset="0"/>
              </a:rPr>
              <a:t>  Identificarea provocarilor specifice dezvoltarii durabile</a:t>
            </a:r>
          </a:p>
          <a:p>
            <a:pPr algn="just">
              <a:buFont typeface="Arial" pitchFamily="34" charset="0"/>
              <a:buChar char="•"/>
            </a:pPr>
            <a:r>
              <a:rPr lang="ro-RO" sz="1800" dirty="0" smtClean="0">
                <a:latin typeface="Trebuchet MS" panose="020B0603020202020204" pitchFamily="34" charset="0"/>
              </a:rPr>
              <a:t>  Elaborarea unui set de masuri raspuns la problemele identificate</a:t>
            </a:r>
          </a:p>
          <a:p>
            <a:pPr algn="just">
              <a:buFont typeface="Arial" pitchFamily="34" charset="0"/>
              <a:buChar char="•"/>
            </a:pPr>
            <a:r>
              <a:rPr lang="ro-RO" sz="1800" dirty="0" smtClean="0">
                <a:latin typeface="Trebuchet MS" panose="020B0603020202020204" pitchFamily="34" charset="0"/>
              </a:rPr>
              <a:t>  Consum si productie durabile</a:t>
            </a:r>
          </a:p>
        </p:txBody>
      </p:sp>
      <p:sp>
        <p:nvSpPr>
          <p:cNvPr id="13" name="Rectangle 9"/>
          <p:cNvSpPr>
            <a:spLocks noChangeArrowheads="1"/>
          </p:cNvSpPr>
          <p:nvPr/>
        </p:nvSpPr>
        <p:spPr bwMode="auto">
          <a:xfrm>
            <a:off x="5019424" y="62994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0527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2815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753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2173288"/>
            <a:ext cx="10121900" cy="2343206"/>
          </a:xfrm>
          <a:prstGeom prst="rect">
            <a:avLst/>
          </a:prstGeom>
        </p:spPr>
        <p:txBody>
          <a:bodyPr wrap="square">
            <a:spAutoFit/>
          </a:bodyPr>
          <a:lstStyle/>
          <a:p>
            <a:pPr algn="just">
              <a:buFont typeface="Symbol" pitchFamily="18" charset="2"/>
              <a:buChar char="·"/>
            </a:pPr>
            <a:r>
              <a:rPr lang="ro-RO" sz="1800" dirty="0">
                <a:latin typeface="Trebuchet MS" panose="020B0603020202020204" pitchFamily="34" charset="0"/>
              </a:rPr>
              <a:t> În multe </a:t>
            </a:r>
            <a:r>
              <a:rPr lang="ro-RO" sz="1800" dirty="0" err="1">
                <a:latin typeface="Trebuchet MS" panose="020B0603020202020204" pitchFamily="34" charset="0"/>
              </a:rPr>
              <a:t>ţări</a:t>
            </a:r>
            <a:r>
              <a:rPr lang="ro-RO" sz="1800" dirty="0">
                <a:latin typeface="Trebuchet MS" panose="020B0603020202020204" pitchFamily="34" charset="0"/>
              </a:rPr>
              <a:t>, strategiile dezvoltării durabile nu sunt, din păcate, consacrate legal, oficial, printr-un for legislativ (parlamentul, guvernul etc.). În unele </a:t>
            </a:r>
            <a:r>
              <a:rPr lang="ro-RO" sz="1800" dirty="0" err="1">
                <a:latin typeface="Trebuchet MS" panose="020B0603020202020204" pitchFamily="34" charset="0"/>
              </a:rPr>
              <a:t>ţări</a:t>
            </a:r>
            <a:r>
              <a:rPr lang="ro-RO" sz="1800" dirty="0">
                <a:latin typeface="Trebuchet MS" panose="020B0603020202020204" pitchFamily="34" charset="0"/>
              </a:rPr>
              <a:t>, însă, există un mandat legal pentru strategiile dezvoltării durabile la nivel parlamentar</a:t>
            </a:r>
            <a:r>
              <a:rPr lang="ro-RO" sz="1800" dirty="0" smtClean="0">
                <a:latin typeface="Trebuchet MS" panose="020B0603020202020204" pitchFamily="34" charset="0"/>
              </a:rPr>
              <a:t>.</a:t>
            </a:r>
            <a:endParaRPr lang="ro-RO" sz="1800" dirty="0">
              <a:latin typeface="Trebuchet MS" panose="020B0603020202020204" pitchFamily="34" charset="0"/>
              <a:sym typeface="Symbol"/>
            </a:endParaRPr>
          </a:p>
          <a:p>
            <a:pPr algn="just"/>
            <a:r>
              <a:rPr lang="ro-RO" sz="1800" dirty="0">
                <a:latin typeface="Trebuchet MS" panose="020B0603020202020204" pitchFamily="34" charset="0"/>
                <a:sym typeface="Symbol"/>
              </a:rPr>
              <a:t>   </a:t>
            </a:r>
            <a:r>
              <a:rPr lang="ro-RO" sz="1800" dirty="0">
                <a:latin typeface="Trebuchet MS" panose="020B0603020202020204" pitchFamily="34" charset="0"/>
              </a:rPr>
              <a:t>În Uniunea Europeană, de exemplu, există </a:t>
            </a:r>
            <a:r>
              <a:rPr lang="ro-RO" sz="1800" dirty="0" err="1">
                <a:latin typeface="Trebuchet MS" panose="020B0603020202020204" pitchFamily="34" charset="0"/>
              </a:rPr>
              <a:t>cerinţa</a:t>
            </a:r>
            <a:r>
              <a:rPr lang="ro-RO" sz="1800" dirty="0">
                <a:latin typeface="Trebuchet MS" panose="020B0603020202020204" pitchFamily="34" charset="0"/>
              </a:rPr>
              <a:t> de a integra problemele </a:t>
            </a:r>
            <a:r>
              <a:rPr lang="ro-RO" sz="1800" dirty="0" err="1">
                <a:latin typeface="Trebuchet MS" panose="020B0603020202020204" pitchFamily="34" charset="0"/>
              </a:rPr>
              <a:t>sustenabilităţii</a:t>
            </a:r>
            <a:r>
              <a:rPr lang="ro-RO" sz="1800" dirty="0">
                <a:latin typeface="Trebuchet MS" panose="020B0603020202020204" pitchFamily="34" charset="0"/>
              </a:rPr>
              <a:t> în politicile Uniunii (Art.6 al Tratatului Uniunii, hotărârile reuniunii </a:t>
            </a:r>
            <a:r>
              <a:rPr lang="ro-RO" sz="1800" dirty="0" err="1">
                <a:latin typeface="Trebuchet MS" panose="020B0603020202020204" pitchFamily="34" charset="0"/>
              </a:rPr>
              <a:t>ţărilor</a:t>
            </a:r>
            <a:r>
              <a:rPr lang="ro-RO" sz="1800" dirty="0">
                <a:latin typeface="Trebuchet MS" panose="020B0603020202020204" pitchFamily="34" charset="0"/>
              </a:rPr>
              <a:t> UE de la Cardiff</a:t>
            </a:r>
            <a:r>
              <a:rPr lang="ro-RO" sz="1800" dirty="0" smtClean="0">
                <a:latin typeface="Trebuchet MS" panose="020B0603020202020204" pitchFamily="34" charset="0"/>
              </a:rPr>
              <a:t>).</a:t>
            </a:r>
            <a:endParaRPr lang="ro-RO" sz="1800" dirty="0">
              <a:latin typeface="Trebuchet MS" panose="020B0603020202020204" pitchFamily="34" charset="0"/>
              <a:sym typeface="Symbol"/>
            </a:endParaRPr>
          </a:p>
          <a:p>
            <a:pPr algn="just"/>
            <a:r>
              <a:rPr lang="ro-RO" sz="1800" dirty="0">
                <a:latin typeface="Trebuchet MS" panose="020B0603020202020204" pitchFamily="34" charset="0"/>
                <a:sym typeface="Symbol"/>
              </a:rPr>
              <a:t>   </a:t>
            </a:r>
            <a:r>
              <a:rPr lang="ro-RO" sz="1800" dirty="0">
                <a:latin typeface="Trebuchet MS" panose="020B0603020202020204" pitchFamily="34" charset="0"/>
              </a:rPr>
              <a:t>Cadrul </a:t>
            </a:r>
            <a:r>
              <a:rPr lang="ro-RO" sz="1800" dirty="0" err="1">
                <a:latin typeface="Trebuchet MS" panose="020B0603020202020204" pitchFamily="34" charset="0"/>
              </a:rPr>
              <a:t>instituţional</a:t>
            </a:r>
            <a:r>
              <a:rPr lang="ro-RO" sz="1800" dirty="0">
                <a:latin typeface="Trebuchet MS" panose="020B0603020202020204" pitchFamily="34" charset="0"/>
              </a:rPr>
              <a:t> responsabil cu elaborarea, aprobarea </a:t>
            </a:r>
            <a:r>
              <a:rPr lang="ro-RO" sz="1800" dirty="0" err="1">
                <a:latin typeface="Trebuchet MS" panose="020B0603020202020204" pitchFamily="34" charset="0"/>
              </a:rPr>
              <a:t>şi</a:t>
            </a:r>
            <a:r>
              <a:rPr lang="ro-RO" sz="1800" dirty="0">
                <a:latin typeface="Trebuchet MS" panose="020B0603020202020204" pitchFamily="34" charset="0"/>
              </a:rPr>
              <a:t> implementarea strategiei variază de la o </a:t>
            </a:r>
            <a:r>
              <a:rPr lang="ro-RO" sz="1800" dirty="0" err="1">
                <a:latin typeface="Trebuchet MS" panose="020B0603020202020204" pitchFamily="34" charset="0"/>
              </a:rPr>
              <a:t>ţară</a:t>
            </a:r>
            <a:r>
              <a:rPr lang="ro-RO" sz="1800" dirty="0">
                <a:latin typeface="Trebuchet MS" panose="020B0603020202020204" pitchFamily="34" charset="0"/>
              </a:rPr>
              <a:t> la alta, dar oricum organismele specializate pe probleme de mediu (ministere, </a:t>
            </a:r>
            <a:r>
              <a:rPr lang="ro-RO" sz="1800" dirty="0" err="1">
                <a:latin typeface="Trebuchet MS" panose="020B0603020202020204" pitchFamily="34" charset="0"/>
              </a:rPr>
              <a:t>agenţii</a:t>
            </a:r>
            <a:r>
              <a:rPr lang="ro-RO" sz="1800" dirty="0">
                <a:latin typeface="Trebuchet MS" panose="020B0603020202020204" pitchFamily="34" charset="0"/>
              </a:rPr>
              <a:t>, centre etc.) au început să joace un rol tot mai mare. </a:t>
            </a:r>
            <a:endParaRPr lang="ro-RO" sz="18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483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1677988"/>
            <a:ext cx="10121900" cy="3416320"/>
          </a:xfrm>
          <a:prstGeom prst="rect">
            <a:avLst/>
          </a:prstGeom>
        </p:spPr>
        <p:txBody>
          <a:bodyPr wrap="square">
            <a:spAutoFit/>
          </a:bodyPr>
          <a:lstStyle/>
          <a:p>
            <a:pPr algn="just">
              <a:lnSpc>
                <a:spcPct val="100000"/>
              </a:lnSpc>
              <a:spcBef>
                <a:spcPts val="600"/>
              </a:spcBef>
              <a:buFont typeface="Arial" pitchFamily="34" charset="0"/>
              <a:buChar char="•"/>
            </a:pPr>
            <a:r>
              <a:rPr lang="ro-RO" sz="1600" dirty="0">
                <a:latin typeface="Trebuchet MS" panose="020B0603020202020204" pitchFamily="34" charset="0"/>
              </a:rPr>
              <a:t> Managementul strategic al dezvoltării durabile presupune, pe lângă stabilirea unor obiective pe termen lung (15–20 ani), compatibilizate cu cele pe termenele scurt </a:t>
            </a:r>
            <a:r>
              <a:rPr lang="ro-RO" sz="1600" dirty="0" err="1">
                <a:latin typeface="Trebuchet MS" panose="020B0603020202020204" pitchFamily="34" charset="0"/>
              </a:rPr>
              <a:t>şi</a:t>
            </a:r>
            <a:r>
              <a:rPr lang="ro-RO" sz="1600" dirty="0">
                <a:latin typeface="Trebuchet MS" panose="020B0603020202020204" pitchFamily="34" charset="0"/>
              </a:rPr>
              <a:t> mediu, </a:t>
            </a:r>
            <a:r>
              <a:rPr lang="ro-RO" sz="1600" dirty="0" err="1">
                <a:latin typeface="Trebuchet MS" panose="020B0603020202020204" pitchFamily="34" charset="0"/>
              </a:rPr>
              <a:t>şi</a:t>
            </a:r>
            <a:r>
              <a:rPr lang="ro-RO" sz="1600" dirty="0">
                <a:latin typeface="Trebuchet MS" panose="020B0603020202020204" pitchFamily="34" charset="0"/>
              </a:rPr>
              <a:t> aplicarea unui </a:t>
            </a:r>
            <a:r>
              <a:rPr lang="ro-RO" sz="1600" i="1" dirty="0">
                <a:latin typeface="Trebuchet MS" panose="020B0603020202020204" pitchFamily="34" charset="0"/>
              </a:rPr>
              <a:t>set de principii </a:t>
            </a:r>
            <a:r>
              <a:rPr lang="ro-RO" sz="1600" i="1" dirty="0" err="1">
                <a:latin typeface="Trebuchet MS" panose="020B0603020202020204" pitchFamily="34" charset="0"/>
              </a:rPr>
              <a:t>şi</a:t>
            </a:r>
            <a:r>
              <a:rPr lang="ro-RO" sz="1600" i="1" dirty="0">
                <a:latin typeface="Trebuchet MS" panose="020B0603020202020204" pitchFamily="34" charset="0"/>
              </a:rPr>
              <a:t> criterii </a:t>
            </a:r>
            <a:r>
              <a:rPr lang="ro-RO" sz="1600" dirty="0">
                <a:latin typeface="Trebuchet MS" panose="020B0603020202020204" pitchFamily="34" charset="0"/>
              </a:rPr>
              <a:t>validate eficient pe plan </a:t>
            </a:r>
            <a:r>
              <a:rPr lang="ro-RO" sz="1600" dirty="0" err="1">
                <a:latin typeface="Trebuchet MS" panose="020B0603020202020204" pitchFamily="34" charset="0"/>
              </a:rPr>
              <a:t>internaţional</a:t>
            </a:r>
            <a:r>
              <a:rPr lang="ro-RO" sz="1600" dirty="0" smtClean="0">
                <a:latin typeface="Trebuchet MS" panose="020B0603020202020204" pitchFamily="34" charset="0"/>
              </a:rPr>
              <a:t>:</a:t>
            </a:r>
            <a:endParaRPr lang="ro-RO" sz="1600" dirty="0">
              <a:latin typeface="Trebuchet MS" panose="020B0603020202020204" pitchFamily="34" charset="0"/>
            </a:endParaRPr>
          </a:p>
          <a:p>
            <a:pPr algn="just">
              <a:lnSpc>
                <a:spcPct val="100000"/>
              </a:lnSpc>
              <a:spcBef>
                <a:spcPts val="600"/>
              </a:spcBef>
              <a:buFont typeface="Arial" pitchFamily="34" charset="0"/>
              <a:buChar char="•"/>
            </a:pPr>
            <a:r>
              <a:rPr lang="ro-RO" sz="1600" dirty="0">
                <a:latin typeface="Trebuchet MS" panose="020B0603020202020204" pitchFamily="34" charset="0"/>
              </a:rPr>
              <a:t>    Managementul integrat </a:t>
            </a:r>
          </a:p>
          <a:p>
            <a:pPr algn="just">
              <a:lnSpc>
                <a:spcPct val="100000"/>
              </a:lnSpc>
              <a:spcBef>
                <a:spcPts val="600"/>
              </a:spcBef>
              <a:buFont typeface="Arial" pitchFamily="34" charset="0"/>
              <a:buChar char="•"/>
            </a:pPr>
            <a:r>
              <a:rPr lang="ro-RO" sz="1600" dirty="0">
                <a:latin typeface="Trebuchet MS" panose="020B0603020202020204" pitchFamily="34" charset="0"/>
              </a:rPr>
              <a:t>    Echitatea </a:t>
            </a:r>
            <a:r>
              <a:rPr lang="ro-RO" sz="1600" dirty="0" err="1">
                <a:latin typeface="Trebuchet MS" panose="020B0603020202020204" pitchFamily="34" charset="0"/>
              </a:rPr>
              <a:t>intergeneraţională</a:t>
            </a:r>
            <a:r>
              <a:rPr lang="ro-RO" sz="1600" dirty="0">
                <a:latin typeface="Trebuchet MS" panose="020B0603020202020204" pitchFamily="34" charset="0"/>
              </a:rPr>
              <a:t> </a:t>
            </a:r>
          </a:p>
          <a:p>
            <a:pPr algn="just">
              <a:lnSpc>
                <a:spcPct val="100000"/>
              </a:lnSpc>
              <a:spcBef>
                <a:spcPts val="600"/>
              </a:spcBef>
              <a:buFont typeface="Arial" pitchFamily="34" charset="0"/>
              <a:buChar char="•"/>
            </a:pPr>
            <a:r>
              <a:rPr lang="ro-RO" sz="1600" dirty="0">
                <a:latin typeface="Trebuchet MS" panose="020B0603020202020204" pitchFamily="34" charset="0"/>
              </a:rPr>
              <a:t>    </a:t>
            </a:r>
            <a:r>
              <a:rPr lang="ro-RO" sz="1600" dirty="0" err="1">
                <a:latin typeface="Trebuchet MS" panose="020B0603020202020204" pitchFamily="34" charset="0"/>
              </a:rPr>
              <a:t>Precauţia</a:t>
            </a:r>
            <a:endParaRPr lang="ro-RO" sz="1600" dirty="0">
              <a:latin typeface="Trebuchet MS" panose="020B0603020202020204" pitchFamily="34" charset="0"/>
            </a:endParaRPr>
          </a:p>
          <a:p>
            <a:pPr algn="just">
              <a:lnSpc>
                <a:spcPct val="100000"/>
              </a:lnSpc>
              <a:spcBef>
                <a:spcPts val="600"/>
              </a:spcBef>
              <a:buFont typeface="Arial" pitchFamily="34" charset="0"/>
              <a:buChar char="•"/>
            </a:pPr>
            <a:r>
              <a:rPr lang="ro-RO" sz="1600" dirty="0">
                <a:latin typeface="Trebuchet MS" panose="020B0603020202020204" pitchFamily="34" charset="0"/>
              </a:rPr>
              <a:t>    Abordarea ciclului de </a:t>
            </a:r>
            <a:r>
              <a:rPr lang="ro-RO" sz="1600" dirty="0" err="1">
                <a:latin typeface="Trebuchet MS" panose="020B0603020202020204" pitchFamily="34" charset="0"/>
              </a:rPr>
              <a:t>viaţă</a:t>
            </a:r>
            <a:endParaRPr lang="ro-RO" sz="1600" dirty="0">
              <a:latin typeface="Trebuchet MS" panose="020B0603020202020204" pitchFamily="34" charset="0"/>
            </a:endParaRPr>
          </a:p>
          <a:p>
            <a:pPr algn="just">
              <a:lnSpc>
                <a:spcPct val="100000"/>
              </a:lnSpc>
              <a:spcBef>
                <a:spcPts val="600"/>
              </a:spcBef>
              <a:buFont typeface="Arial" pitchFamily="34" charset="0"/>
              <a:buChar char="•"/>
            </a:pPr>
            <a:r>
              <a:rPr lang="ro-RO" sz="1600" dirty="0">
                <a:latin typeface="Trebuchet MS" panose="020B0603020202020204" pitchFamily="34" charset="0"/>
              </a:rPr>
              <a:t>    </a:t>
            </a:r>
            <a:r>
              <a:rPr lang="ro-RO" sz="1600" dirty="0" err="1">
                <a:latin typeface="Trebuchet MS" panose="020B0603020202020204" pitchFamily="34" charset="0"/>
              </a:rPr>
              <a:t>Prevenţia</a:t>
            </a:r>
            <a:endParaRPr lang="ro-RO" sz="1600" dirty="0">
              <a:latin typeface="Trebuchet MS" panose="020B0603020202020204" pitchFamily="34" charset="0"/>
            </a:endParaRPr>
          </a:p>
          <a:p>
            <a:pPr algn="just">
              <a:lnSpc>
                <a:spcPct val="100000"/>
              </a:lnSpc>
              <a:spcBef>
                <a:spcPts val="600"/>
              </a:spcBef>
              <a:buFont typeface="Arial" pitchFamily="34" charset="0"/>
              <a:buChar char="•"/>
            </a:pPr>
            <a:r>
              <a:rPr lang="ro-RO" sz="1600" dirty="0">
                <a:latin typeface="Trebuchet MS" panose="020B0603020202020204" pitchFamily="34" charset="0"/>
              </a:rPr>
              <a:t>    Participarea publică</a:t>
            </a:r>
          </a:p>
          <a:p>
            <a:pPr algn="just">
              <a:lnSpc>
                <a:spcPct val="100000"/>
              </a:lnSpc>
              <a:spcBef>
                <a:spcPts val="600"/>
              </a:spcBef>
              <a:buFont typeface="Arial" pitchFamily="34" charset="0"/>
              <a:buChar char="•"/>
            </a:pPr>
            <a:r>
              <a:rPr lang="ro-RO" sz="1600" dirty="0">
                <a:latin typeface="Trebuchet MS" panose="020B0603020202020204" pitchFamily="34" charset="0"/>
              </a:rPr>
              <a:t>    Principiul bunei guvernări</a:t>
            </a:r>
          </a:p>
          <a:p>
            <a:pPr algn="just">
              <a:lnSpc>
                <a:spcPct val="100000"/>
              </a:lnSpc>
              <a:spcBef>
                <a:spcPts val="600"/>
              </a:spcBef>
              <a:buFont typeface="Arial" pitchFamily="34" charset="0"/>
              <a:buChar char="•"/>
            </a:pPr>
            <a:r>
              <a:rPr lang="ro-RO" sz="1600" dirty="0">
                <a:latin typeface="Trebuchet MS" panose="020B0603020202020204" pitchFamily="34" charset="0"/>
              </a:rPr>
              <a:t>    Parteneriatele privat-public </a:t>
            </a:r>
            <a:r>
              <a:rPr lang="ro-RO" sz="1600" dirty="0" err="1">
                <a:latin typeface="Trebuchet MS" panose="020B0603020202020204" pitchFamily="34" charset="0"/>
              </a:rPr>
              <a:t>şi</a:t>
            </a:r>
            <a:r>
              <a:rPr lang="ro-RO" sz="1600" dirty="0">
                <a:latin typeface="Trebuchet MS" panose="020B0603020202020204" pitchFamily="34" charset="0"/>
              </a:rPr>
              <a:t> public-privat</a:t>
            </a:r>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68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2173288"/>
            <a:ext cx="10121900" cy="2949525"/>
          </a:xfrm>
          <a:prstGeom prst="rect">
            <a:avLst/>
          </a:prstGeom>
        </p:spPr>
        <p:txBody>
          <a:bodyPr wrap="square">
            <a:spAutoFit/>
          </a:bodyPr>
          <a:lstStyle/>
          <a:p>
            <a:pPr algn="just">
              <a:buFont typeface="Arial" pitchFamily="34" charset="0"/>
              <a:buChar char="•"/>
            </a:pPr>
            <a:r>
              <a:rPr lang="ro-RO" sz="1600" dirty="0" smtClean="0">
                <a:latin typeface="Trebuchet MS" panose="020B0603020202020204" pitchFamily="34" charset="0"/>
              </a:rPr>
              <a:t> </a:t>
            </a:r>
            <a:r>
              <a:rPr lang="vi-VN" sz="1600" dirty="0" smtClean="0"/>
              <a:t>Dezvoltarea </a:t>
            </a:r>
            <a:r>
              <a:rPr lang="vi-VN" sz="1600" dirty="0"/>
              <a:t>durabila a comunităţilor locale reprezintă o provocare şi o prioritate înacelaşi timp. O provocare, pentru că o comunitate trebuie să fie receptivă la transformările şi</a:t>
            </a:r>
            <a:r>
              <a:rPr lang="ro-RO" sz="1600" dirty="0">
                <a:latin typeface="Trebuchet MS" panose="020B0603020202020204" pitchFamily="34" charset="0"/>
              </a:rPr>
              <a:t> </a:t>
            </a:r>
            <a:r>
              <a:rPr lang="vi-VN" sz="1600" dirty="0"/>
              <a:t>schimbările externe şi interne care o pot afecta, adaptându-se acestor schimbări prinacţiuni şi îniţiative strategice locale.</a:t>
            </a:r>
            <a:endParaRPr lang="ro-RO" sz="1600" dirty="0">
              <a:latin typeface="Trebuchet MS" panose="020B0603020202020204" pitchFamily="34" charset="0"/>
            </a:endParaRPr>
          </a:p>
          <a:p>
            <a:pPr algn="just"/>
            <a:endParaRPr lang="ro-RO"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vi-VN" sz="1600" dirty="0"/>
              <a:t>O comunitate durabilă este cea care deţine controlul asupra procesului de dezvoltare, a</a:t>
            </a:r>
            <a:r>
              <a:rPr lang="ro-RO" sz="1600" dirty="0">
                <a:latin typeface="Trebuchet MS" panose="020B0603020202020204" pitchFamily="34" charset="0"/>
              </a:rPr>
              <a:t> </a:t>
            </a:r>
            <a:r>
              <a:rPr lang="vi-VN" sz="1600" dirty="0"/>
              <a:t>deciziilor pe care le elaborează şi le adoptă, asigurând durabilitatea la nivel local.</a:t>
            </a:r>
            <a:endParaRPr lang="ro-RO" sz="1600" dirty="0">
              <a:latin typeface="Trebuchet MS" panose="020B0603020202020204" pitchFamily="34" charset="0"/>
            </a:endParaRPr>
          </a:p>
          <a:p>
            <a:pPr algn="just">
              <a:buFont typeface="Arial" pitchFamily="34" charset="0"/>
              <a:buChar char="•"/>
            </a:pPr>
            <a:endParaRPr lang="ro-RO"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vi-VN" sz="1600" dirty="0" smtClean="0"/>
              <a:t>Comunitate</a:t>
            </a:r>
            <a:r>
              <a:rPr lang="ro-RO" sz="1600" dirty="0" smtClean="0">
                <a:latin typeface="Trebuchet MS" panose="020B0603020202020204" pitchFamily="34" charset="0"/>
              </a:rPr>
              <a:t> </a:t>
            </a:r>
            <a:r>
              <a:rPr lang="vi-VN" sz="1600" dirty="0" smtClean="0"/>
              <a:t>adurabilă </a:t>
            </a:r>
            <a:r>
              <a:rPr lang="vi-VN" sz="1600" dirty="0"/>
              <a:t>are o viziune asupra dezvoltării susţinută şi promovată de toate sectoarele comunităţii,asociaţiile civice, autorităţile locale, organizaţiile religioase, tineri, etc.</a:t>
            </a:r>
            <a:endParaRPr lang="ro-RO" sz="1600" dirty="0">
              <a:latin typeface="Trebuchet MS" panose="020B0603020202020204" pitchFamily="34" charset="0"/>
            </a:endParaRPr>
          </a:p>
          <a:p>
            <a:pPr algn="just">
              <a:buFont typeface="Arial" pitchFamily="34" charset="0"/>
              <a:buChar char="•"/>
            </a:pPr>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638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2173288"/>
            <a:ext cx="10121900" cy="2378087"/>
          </a:xfrm>
          <a:prstGeom prst="rect">
            <a:avLst/>
          </a:prstGeom>
        </p:spPr>
        <p:txBody>
          <a:bodyPr wrap="square">
            <a:spAutoFit/>
          </a:bodyPr>
          <a:lstStyle/>
          <a:p>
            <a:pPr algn="just">
              <a:buFont typeface="Arial" pitchFamily="34" charset="0"/>
              <a:buChar char="•"/>
            </a:pPr>
            <a:r>
              <a:rPr lang="ro-RO" sz="1600" dirty="0">
                <a:latin typeface="Trebuchet MS" panose="020B0603020202020204" pitchFamily="34" charset="0"/>
              </a:rPr>
              <a:t> </a:t>
            </a:r>
            <a:r>
              <a:rPr lang="vi-VN" sz="1600" dirty="0"/>
              <a:t>O comunitate durabilă este cea care deţine controlul asupra procesului de dezvoltare, adeciziilor pe care le elaborează şi le adoptă, asigurând durabilitatea la nivel local.</a:t>
            </a:r>
            <a:endParaRPr lang="ro-RO" sz="1600" dirty="0">
              <a:latin typeface="Trebuchet MS" panose="020B0603020202020204" pitchFamily="34" charset="0"/>
            </a:endParaRPr>
          </a:p>
          <a:p>
            <a:pPr algn="just">
              <a:buFont typeface="Arial" pitchFamily="34" charset="0"/>
              <a:buChar char="•"/>
            </a:pPr>
            <a:endParaRPr lang="ro-RO"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vi-VN" sz="1600" dirty="0"/>
              <a:t>Comunitatea durabilă utilizează resursele proprii pentru a asigura</a:t>
            </a:r>
            <a:r>
              <a:rPr lang="ro-RO" sz="1600" dirty="0">
                <a:latin typeface="Trebuchet MS" panose="020B0603020202020204" pitchFamily="34" charset="0"/>
              </a:rPr>
              <a:t> </a:t>
            </a:r>
            <a:r>
              <a:rPr lang="vi-VN" sz="1600" dirty="0"/>
              <a:t>necesitaţilegeneraţiilor actuale, asigurând, în acelaşi timp, resursele necesare pentru generaţiile viitoare.</a:t>
            </a:r>
            <a:endParaRPr lang="ro-RO" sz="1600" dirty="0">
              <a:latin typeface="Trebuchet MS" panose="020B0603020202020204" pitchFamily="34" charset="0"/>
            </a:endParaRPr>
          </a:p>
          <a:p>
            <a:pPr algn="just">
              <a:buFont typeface="Arial" pitchFamily="34" charset="0"/>
              <a:buChar char="•"/>
            </a:pPr>
            <a:endParaRPr lang="ro-RO" sz="1600" dirty="0">
              <a:latin typeface="Trebuchet MS" panose="020B0603020202020204" pitchFamily="34" charset="0"/>
            </a:endParaRPr>
          </a:p>
          <a:p>
            <a:pPr algn="just">
              <a:buFont typeface="Arial" pitchFamily="34" charset="0"/>
              <a:buChar char="•"/>
            </a:pPr>
            <a:r>
              <a:rPr lang="ro-RO" sz="1600" dirty="0">
                <a:latin typeface="Trebuchet MS" panose="020B0603020202020204" pitchFamily="34" charset="0"/>
              </a:rPr>
              <a:t>    </a:t>
            </a:r>
            <a:r>
              <a:rPr lang="vi-VN" sz="1600" dirty="0"/>
              <a:t>Dezvoltarea durabilă a comunităţilor locale reprezintă o prioritate pentru că modul încare se dezvoltă localitatea îi afectează prezentul şi sansele de viitor.</a:t>
            </a:r>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395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
          <p:cNvSpPr>
            <a:spLocks noChangeArrowheads="1"/>
          </p:cNvSpPr>
          <p:nvPr/>
        </p:nvSpPr>
        <p:spPr bwMode="auto">
          <a:xfrm>
            <a:off x="0" y="47652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pic>
        <p:nvPicPr>
          <p:cNvPr id="1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031666">
            <a:off x="9030281" y="348008"/>
            <a:ext cx="739005" cy="9691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ogo-ROGov_r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62797" y="431074"/>
            <a:ext cx="1193692" cy="1044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Logo UE R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19684" y="492377"/>
            <a:ext cx="4346570" cy="9504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Box 11"/>
          <p:cNvSpPr txBox="1">
            <a:spLocks noChangeArrowheads="1"/>
          </p:cNvSpPr>
          <p:nvPr/>
        </p:nvSpPr>
        <p:spPr bwMode="auto">
          <a:xfrm>
            <a:off x="8980405" y="1337978"/>
            <a:ext cx="1104900" cy="4218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СНЦ</a:t>
            </a:r>
            <a:r>
              <a:rPr kumimoji="0" lang="en-US"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a:t>
            </a:r>
            <a:r>
              <a:rPr kumimoji="0" lang="bg-BG" altLang="en-US" sz="1000" b="1" i="0" u="none" strike="noStrike" cap="none" normalizeH="0" baseline="0" dirty="0" smtClean="0">
                <a:ln>
                  <a:noFill/>
                </a:ln>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ЕЦПБ“</a:t>
            </a:r>
            <a:endParaRPr kumimoji="0" lang="bg-BG"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2" name="Subtitle 2"/>
          <p:cNvSpPr txBox="1">
            <a:spLocks/>
          </p:cNvSpPr>
          <p:nvPr/>
        </p:nvSpPr>
        <p:spPr>
          <a:xfrm>
            <a:off x="680435" y="2058179"/>
            <a:ext cx="11217498" cy="363938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600" b="1" smtClean="0">
              <a:solidFill>
                <a:srgbClr val="00B050"/>
              </a:solidFill>
              <a:effectLst>
                <a:outerShdw blurRad="38100" dist="38100" dir="2700000" algn="tl">
                  <a:srgbClr val="000000">
                    <a:alpha val="43137"/>
                  </a:srgbClr>
                </a:outerShdw>
              </a:effectLst>
              <a:latin typeface="Trebuchet MS" pitchFamily="34" charset="0"/>
            </a:endParaRPr>
          </a:p>
          <a:p>
            <a:pPr fontAlgn="ctr"/>
            <a:endParaRPr lang="en-US" sz="1000" smtClean="0"/>
          </a:p>
          <a:p>
            <a:pPr fontAlgn="ctr"/>
            <a:endParaRPr lang="en-US" sz="1000" dirty="0"/>
          </a:p>
        </p:txBody>
      </p:sp>
      <p:sp>
        <p:nvSpPr>
          <p:cNvPr id="16" name="Rectangle 9"/>
          <p:cNvSpPr>
            <a:spLocks noGrp="1"/>
          </p:cNvSpPr>
          <p:nvPr>
            <p:ph type="subTitle" idx="1"/>
          </p:nvPr>
        </p:nvSpPr>
        <p:spPr>
          <a:xfrm>
            <a:off x="1155700" y="2173288"/>
            <a:ext cx="10121900" cy="3171125"/>
          </a:xfrm>
          <a:prstGeom prst="rect">
            <a:avLst/>
          </a:prstGeom>
        </p:spPr>
        <p:txBody>
          <a:bodyPr wrap="square">
            <a:spAutoFit/>
          </a:bodyPr>
          <a:lstStyle/>
          <a:p>
            <a:r>
              <a:rPr lang="ro-RO" sz="1600" dirty="0">
                <a:latin typeface="Trebuchet MS" panose="020B0603020202020204" pitchFamily="34" charset="0"/>
              </a:rPr>
              <a:t> </a:t>
            </a:r>
            <a:r>
              <a:rPr lang="ro-RO" sz="1600" b="1" dirty="0" smtClean="0">
                <a:latin typeface="Trebuchet MS" panose="020B0603020202020204" pitchFamily="34" charset="0"/>
              </a:rPr>
              <a:t>Combaterea discriminării și promovarea egalității </a:t>
            </a:r>
            <a:r>
              <a:rPr lang="ro-RO" sz="1600" b="1" dirty="0">
                <a:latin typeface="Trebuchet MS" panose="020B0603020202020204" pitchFamily="34" charset="0"/>
              </a:rPr>
              <a:t>de șanse</a:t>
            </a:r>
          </a:p>
          <a:p>
            <a:endParaRPr lang="ro-RO" sz="1600" dirty="0">
              <a:latin typeface="Trebuchet MS" panose="020B0603020202020204" pitchFamily="34" charset="0"/>
              <a:sym typeface="Symbol" pitchFamily="18" charset="2"/>
            </a:endParaRPr>
          </a:p>
          <a:p>
            <a:pPr algn="just">
              <a:buFont typeface="Arial" pitchFamily="34" charset="0"/>
              <a:buChar char="•"/>
            </a:pPr>
            <a:r>
              <a:rPr lang="ro-RO" sz="1600" dirty="0">
                <a:latin typeface="Trebuchet MS" panose="020B0603020202020204" pitchFamily="34" charset="0"/>
                <a:sym typeface="Symbol" pitchFamily="18" charset="2"/>
              </a:rPr>
              <a:t>    Egalitatea de șanse are la bază asigurarea participării depline a fiecărei persoane la </a:t>
            </a:r>
            <a:r>
              <a:rPr lang="ro-RO" sz="1600" dirty="0" err="1">
                <a:latin typeface="Trebuchet MS" panose="020B0603020202020204" pitchFamily="34" charset="0"/>
                <a:sym typeface="Symbol" pitchFamily="18" charset="2"/>
              </a:rPr>
              <a:t>viata</a:t>
            </a:r>
            <a:r>
              <a:rPr lang="ro-RO" sz="1600" dirty="0">
                <a:latin typeface="Trebuchet MS" panose="020B0603020202020204" pitchFamily="34" charset="0"/>
                <a:sym typeface="Symbol" pitchFamily="18" charset="2"/>
              </a:rPr>
              <a:t> economică și socială, </a:t>
            </a:r>
            <a:r>
              <a:rPr lang="ro-RO" sz="1600" dirty="0" err="1">
                <a:latin typeface="Trebuchet MS" panose="020B0603020202020204" pitchFamily="34" charset="0"/>
                <a:sym typeface="Symbol" pitchFamily="18" charset="2"/>
              </a:rPr>
              <a:t>fară</a:t>
            </a:r>
            <a:r>
              <a:rPr lang="ro-RO" sz="1600" dirty="0">
                <a:latin typeface="Trebuchet MS" panose="020B0603020202020204" pitchFamily="34" charset="0"/>
                <a:sym typeface="Symbol" pitchFamily="18" charset="2"/>
              </a:rPr>
              <a:t> deosebire de origine etnică, sex, religie, vârstă, dizabilități sau orientare </a:t>
            </a:r>
            <a:r>
              <a:rPr lang="ro-RO" sz="1600" dirty="0" smtClean="0">
                <a:latin typeface="Trebuchet MS" panose="020B0603020202020204" pitchFamily="34" charset="0"/>
                <a:sym typeface="Symbol" pitchFamily="18" charset="2"/>
              </a:rPr>
              <a:t>sexuală</a:t>
            </a:r>
            <a:endParaRPr lang="ro-RO" sz="1600" dirty="0">
              <a:latin typeface="Trebuchet MS" panose="020B0603020202020204" pitchFamily="34" charset="0"/>
            </a:endParaRPr>
          </a:p>
          <a:p>
            <a:pPr algn="just"/>
            <a:r>
              <a:rPr lang="ro-RO" sz="1600" dirty="0">
                <a:latin typeface="Trebuchet MS" panose="020B0603020202020204" pitchFamily="34" charset="0"/>
              </a:rPr>
              <a:t>      Tipuri de discriminare:</a:t>
            </a:r>
          </a:p>
          <a:p>
            <a:pPr algn="just">
              <a:buFont typeface="Arial" pitchFamily="34" charset="0"/>
              <a:buChar char="•"/>
            </a:pPr>
            <a:r>
              <a:rPr lang="ro-RO" sz="1600" dirty="0">
                <a:latin typeface="Trebuchet MS" panose="020B0603020202020204" pitchFamily="34" charset="0"/>
              </a:rPr>
              <a:t>    discriminarea directă se </a:t>
            </a:r>
            <a:r>
              <a:rPr lang="ro-RO" sz="1600" dirty="0" err="1">
                <a:latin typeface="Trebuchet MS" panose="020B0603020202020204" pitchFamily="34" charset="0"/>
              </a:rPr>
              <a:t>înţelege</a:t>
            </a:r>
            <a:r>
              <a:rPr lang="ro-RO" sz="1600" dirty="0">
                <a:latin typeface="Trebuchet MS" panose="020B0603020202020204" pitchFamily="34" charset="0"/>
              </a:rPr>
              <a:t> </a:t>
            </a:r>
            <a:r>
              <a:rPr lang="ro-RO" sz="1600" dirty="0" err="1">
                <a:latin typeface="Trebuchet MS" panose="020B0603020202020204" pitchFamily="34" charset="0"/>
              </a:rPr>
              <a:t>situaţia</a:t>
            </a:r>
            <a:r>
              <a:rPr lang="ro-RO" sz="1600" dirty="0">
                <a:latin typeface="Trebuchet MS" panose="020B0603020202020204" pitchFamily="34" charset="0"/>
              </a:rPr>
              <a:t> în care o persoană este tratată mai </a:t>
            </a:r>
            <a:r>
              <a:rPr lang="ro-RO" sz="1600" dirty="0" err="1">
                <a:latin typeface="Trebuchet MS" panose="020B0603020202020204" pitchFamily="34" charset="0"/>
              </a:rPr>
              <a:t>puţin</a:t>
            </a:r>
            <a:r>
              <a:rPr lang="ro-RO" sz="1600" dirty="0">
                <a:latin typeface="Trebuchet MS" panose="020B0603020202020204" pitchFamily="34" charset="0"/>
              </a:rPr>
              <a:t> favorabil, pe criterii de gen, rasă, </a:t>
            </a:r>
            <a:r>
              <a:rPr lang="ro-RO" sz="1600" dirty="0" err="1">
                <a:latin typeface="Trebuchet MS" panose="020B0603020202020204" pitchFamily="34" charset="0"/>
              </a:rPr>
              <a:t>naţionalitate</a:t>
            </a:r>
            <a:r>
              <a:rPr lang="ro-RO" sz="1600" dirty="0">
                <a:latin typeface="Trebuchet MS" panose="020B0603020202020204" pitchFamily="34" charset="0"/>
              </a:rPr>
              <a:t>, categorie socială, handicap, boala cronică, etc, decât este, a fost sau ar fi tratată altă persoană într-o </a:t>
            </a:r>
            <a:r>
              <a:rPr lang="ro-RO" sz="1600" dirty="0" err="1">
                <a:latin typeface="Trebuchet MS" panose="020B0603020202020204" pitchFamily="34" charset="0"/>
              </a:rPr>
              <a:t>situaţie</a:t>
            </a:r>
            <a:r>
              <a:rPr lang="ro-RO" sz="1600" dirty="0">
                <a:latin typeface="Trebuchet MS" panose="020B0603020202020204" pitchFamily="34" charset="0"/>
              </a:rPr>
              <a:t> comparabilă.    </a:t>
            </a:r>
          </a:p>
          <a:p>
            <a:pPr algn="just">
              <a:buFont typeface="Arial" pitchFamily="34" charset="0"/>
              <a:buChar char="•"/>
            </a:pPr>
            <a:r>
              <a:rPr lang="ro-RO" sz="1600" dirty="0">
                <a:latin typeface="Trebuchet MS" panose="020B0603020202020204" pitchFamily="34" charset="0"/>
              </a:rPr>
              <a:t>    discriminare indirectă se </a:t>
            </a:r>
            <a:r>
              <a:rPr lang="ro-RO" sz="1600" dirty="0" err="1">
                <a:latin typeface="Trebuchet MS" panose="020B0603020202020204" pitchFamily="34" charset="0"/>
              </a:rPr>
              <a:t>înţelege</a:t>
            </a:r>
            <a:r>
              <a:rPr lang="ro-RO" sz="1600" dirty="0">
                <a:latin typeface="Trebuchet MS" panose="020B0603020202020204" pitchFamily="34" charset="0"/>
              </a:rPr>
              <a:t> </a:t>
            </a:r>
            <a:r>
              <a:rPr lang="ro-RO" sz="1600" dirty="0" err="1">
                <a:latin typeface="Trebuchet MS" panose="020B0603020202020204" pitchFamily="34" charset="0"/>
              </a:rPr>
              <a:t>situaţia</a:t>
            </a:r>
            <a:r>
              <a:rPr lang="ro-RO" sz="1600" dirty="0">
                <a:latin typeface="Trebuchet MS" panose="020B0603020202020204" pitchFamily="34" charset="0"/>
              </a:rPr>
              <a:t> în care o </a:t>
            </a:r>
            <a:r>
              <a:rPr lang="ro-RO" sz="1600" dirty="0" err="1">
                <a:latin typeface="Trebuchet MS" panose="020B0603020202020204" pitchFamily="34" charset="0"/>
              </a:rPr>
              <a:t>dispoziţie</a:t>
            </a:r>
            <a:r>
              <a:rPr lang="ro-RO" sz="1600" dirty="0">
                <a:latin typeface="Trebuchet MS" panose="020B0603020202020204" pitchFamily="34" charset="0"/>
              </a:rPr>
              <a:t>, un criteriu sau o practică, aparent neutră, ar dezavantaja în special persoane </a:t>
            </a:r>
            <a:r>
              <a:rPr lang="ro-RO" sz="1600" dirty="0" err="1">
                <a:latin typeface="Trebuchet MS" panose="020B0603020202020204" pitchFamily="34" charset="0"/>
              </a:rPr>
              <a:t>aparţinând</a:t>
            </a:r>
            <a:r>
              <a:rPr lang="ro-RO" sz="1600" dirty="0">
                <a:latin typeface="Trebuchet MS" panose="020B0603020202020204" pitchFamily="34" charset="0"/>
              </a:rPr>
              <a:t> unui grup defavorizat în raport cu persoanele majoritare.</a:t>
            </a:r>
            <a:endParaRPr lang="ro-RO" sz="1600" dirty="0" smtClean="0">
              <a:latin typeface="Trebuchet MS" panose="020B0603020202020204" pitchFamily="34" charset="0"/>
            </a:endParaRPr>
          </a:p>
        </p:txBody>
      </p:sp>
      <p:sp>
        <p:nvSpPr>
          <p:cNvPr id="13" name="Rectangle 9"/>
          <p:cNvSpPr>
            <a:spLocks noChangeArrowheads="1"/>
          </p:cNvSpPr>
          <p:nvPr/>
        </p:nvSpPr>
        <p:spPr bwMode="auto">
          <a:xfrm>
            <a:off x="5019424" y="6401012"/>
            <a:ext cx="19481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en-US" sz="1400" b="0" i="0" u="none" strike="noStrike" cap="none" normalizeH="0" baseline="0" dirty="0" smtClean="0">
                <a:ln>
                  <a:noFill/>
                </a:ln>
                <a:solidFill>
                  <a:srgbClr val="0070C0"/>
                </a:solidFill>
                <a:effectLst/>
                <a:latin typeface="Trebuchet MS" panose="020B0603020202020204" pitchFamily="34" charset="0"/>
                <a:ea typeface="Times New Roman" panose="02020603050405020304" pitchFamily="18" charset="0"/>
                <a:hlinkClick r:id="rId5"/>
              </a:rPr>
              <a:t>ww</a:t>
            </a:r>
            <a:r>
              <a:rPr lang="en-US" sz="1400" dirty="0" smtClean="0">
                <a:solidFill>
                  <a:srgbClr val="0070C0"/>
                </a:solidFill>
                <a:latin typeface="Trebuchet MS" panose="020B0603020202020204" pitchFamily="34" charset="0"/>
                <a:ea typeface="Times New Roman" panose="02020603050405020304" pitchFamily="18" charset="0"/>
                <a:hlinkClick r:id="rId5"/>
              </a:rPr>
              <a:t>w.interregrobg.eu</a:t>
            </a:r>
            <a:r>
              <a:rPr lang="ro-RO" sz="1400" dirty="0" smtClean="0">
                <a:solidFill>
                  <a:srgbClr val="0070C0"/>
                </a:solidFill>
                <a:latin typeface="Trebuchet MS" panose="020B0603020202020204" pitchFamily="34" charset="0"/>
                <a:ea typeface="Times New Roman" panose="02020603050405020304" pitchFamily="18" charset="0"/>
              </a:rPr>
              <a:t> </a:t>
            </a:r>
            <a:endParaRPr kumimoji="0" lang="en-US" sz="3200" b="0" i="0" u="none" strike="noStrike" cap="none" normalizeH="0" baseline="0" dirty="0" smtClean="0">
              <a:ln>
                <a:noFill/>
              </a:ln>
              <a:solidFill>
                <a:srgbClr val="0070C0"/>
              </a:solidFill>
              <a:effectLst/>
            </a:endParaRPr>
          </a:p>
        </p:txBody>
      </p:sp>
      <p:pic>
        <p:nvPicPr>
          <p:cNvPr id="14" name="Picture 1" descr="C:\Users\barothi\AppData\Local\Temp\Rar$DIa0.990\Interreg_r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92208" y="5154377"/>
            <a:ext cx="2428291" cy="1103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1724" y="5383107"/>
            <a:ext cx="1350375" cy="824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600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981</TotalTime>
  <Words>1236</Words>
  <Application>Microsoft Office PowerPoint</Application>
  <PresentationFormat>Ecran lat</PresentationFormat>
  <Paragraphs>173</Paragraphs>
  <Slides>18</Slides>
  <Notes>0</Notes>
  <HiddenSlides>0</HiddenSlides>
  <MMClips>0</MMClips>
  <ScaleCrop>false</ScaleCrop>
  <HeadingPairs>
    <vt:vector size="6" baseType="variant">
      <vt:variant>
        <vt:lpstr>Fonturi utilizate</vt:lpstr>
      </vt:variant>
      <vt:variant>
        <vt:i4>8</vt:i4>
      </vt:variant>
      <vt:variant>
        <vt:lpstr>Temă</vt:lpstr>
      </vt:variant>
      <vt:variant>
        <vt:i4>1</vt:i4>
      </vt:variant>
      <vt:variant>
        <vt:lpstr>Titluri diapozitive</vt:lpstr>
      </vt:variant>
      <vt:variant>
        <vt:i4>18</vt:i4>
      </vt:variant>
    </vt:vector>
  </HeadingPairs>
  <TitlesOfParts>
    <vt:vector size="27" baseType="lpstr">
      <vt:lpstr>Arial</vt:lpstr>
      <vt:lpstr>Bookman Old Style</vt:lpstr>
      <vt:lpstr>Calibri</vt:lpstr>
      <vt:lpstr>Calibri Light</vt:lpstr>
      <vt:lpstr>Symbol</vt:lpstr>
      <vt:lpstr>Times New Roman</vt:lpstr>
      <vt:lpstr>Trebuchet MS</vt:lpstr>
      <vt:lpstr>Wingdings</vt: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Adriana Barothi</dc:creator>
  <cp:lastModifiedBy>Madalina </cp:lastModifiedBy>
  <cp:revision>90</cp:revision>
  <cp:lastPrinted>2017-11-13T09:37:54Z</cp:lastPrinted>
  <dcterms:created xsi:type="dcterms:W3CDTF">2016-07-01T07:21:20Z</dcterms:created>
  <dcterms:modified xsi:type="dcterms:W3CDTF">2018-11-21T12:18:02Z</dcterms:modified>
</cp:coreProperties>
</file>